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57" r:id="rId3"/>
    <p:sldId id="479" r:id="rId4"/>
    <p:sldId id="259" r:id="rId5"/>
    <p:sldId id="480" r:id="rId6"/>
    <p:sldId id="261" r:id="rId7"/>
    <p:sldId id="481" r:id="rId8"/>
    <p:sldId id="483" r:id="rId9"/>
    <p:sldId id="262" r:id="rId10"/>
    <p:sldId id="484" r:id="rId11"/>
    <p:sldId id="485" r:id="rId12"/>
    <p:sldId id="263" r:id="rId13"/>
    <p:sldId id="486" r:id="rId14"/>
    <p:sldId id="487" r:id="rId15"/>
    <p:sldId id="330" r:id="rId16"/>
    <p:sldId id="333" r:id="rId17"/>
    <p:sldId id="482" r:id="rId18"/>
    <p:sldId id="264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CC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4660"/>
  </p:normalViewPr>
  <p:slideViewPr>
    <p:cSldViewPr>
      <p:cViewPr varScale="1">
        <p:scale>
          <a:sx n="100" d="100"/>
          <a:sy n="100" d="100"/>
        </p:scale>
        <p:origin x="43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8E77B-8EAA-4AFC-B103-47C3D522C0E5}" type="doc">
      <dgm:prSet loTypeId="urn:microsoft.com/office/officeart/2005/8/layout/arrow2" loCatId="process" qsTypeId="urn:microsoft.com/office/officeart/2005/8/quickstyle/3d1" qsCatId="3D" csTypeId="urn:microsoft.com/office/officeart/2005/8/colors/accent1_2#1" csCatId="accent1" phldr="1"/>
      <dgm:spPr/>
    </dgm:pt>
    <dgm:pt modelId="{4204EA78-83C3-41FA-B252-5729E2FC46A6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 sz="7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Процесс прозрачен, продукты и их изменения согласовываются с клиентами</a:t>
          </a:r>
          <a:endParaRPr lang="en-US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58362-BC76-4CAF-9519-F5EBE6A43300}" type="parTrans" cxnId="{F66D298C-A199-4E9A-9391-2CDBB5F14985}">
      <dgm:prSet/>
      <dgm:spPr/>
      <dgm:t>
        <a:bodyPr/>
        <a:lstStyle/>
        <a:p>
          <a:endParaRPr lang="en-US"/>
        </a:p>
      </dgm:t>
    </dgm:pt>
    <dgm:pt modelId="{D604F799-8C2B-4600-A3B6-6483A512D071}" type="sibTrans" cxnId="{F66D298C-A199-4E9A-9391-2CDBB5F14985}">
      <dgm:prSet/>
      <dgm:spPr/>
      <dgm:t>
        <a:bodyPr/>
        <a:lstStyle/>
        <a:p>
          <a:endParaRPr lang="en-US"/>
        </a:p>
      </dgm:t>
    </dgm:pt>
    <dgm:pt modelId="{51E94583-5D2A-454B-9139-722DC806E947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 sz="400" b="1" dirty="0"/>
        </a:p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Продуктовый ряд </a:t>
          </a:r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проактивно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 изменяется, процесс анализируется и улучшается</a:t>
          </a:r>
          <a:endParaRPr lang="en-US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FBD088-694C-4157-B495-B5ABACC5ECA8}" type="parTrans" cxnId="{2039F794-82AA-4CEC-86DB-245601721E64}">
      <dgm:prSet/>
      <dgm:spPr/>
      <dgm:t>
        <a:bodyPr/>
        <a:lstStyle/>
        <a:p>
          <a:endParaRPr lang="en-US"/>
        </a:p>
      </dgm:t>
    </dgm:pt>
    <dgm:pt modelId="{25518AFA-3427-4BD6-973F-BE08A6F979D8}" type="sibTrans" cxnId="{2039F794-82AA-4CEC-86DB-245601721E64}">
      <dgm:prSet/>
      <dgm:spPr/>
      <dgm:t>
        <a:bodyPr/>
        <a:lstStyle/>
        <a:p>
          <a:endParaRPr lang="en-US"/>
        </a:p>
      </dgm:t>
    </dgm:pt>
    <dgm:pt modelId="{19C7E63F-058B-4CBB-9962-EDC3FCE5D492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sz="5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Артефакты различные.</a:t>
          </a:r>
        </a:p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Есть ответственный.</a:t>
          </a:r>
          <a:endParaRPr lang="en-US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145932-C0A2-48DC-A37E-2CCD20A85CD7}" type="parTrans" cxnId="{533EF56F-55AF-4A1D-A6A4-A0C7CD36E35C}">
      <dgm:prSet/>
      <dgm:spPr/>
      <dgm:t>
        <a:bodyPr/>
        <a:lstStyle/>
        <a:p>
          <a:endParaRPr lang="de-DE"/>
        </a:p>
      </dgm:t>
    </dgm:pt>
    <dgm:pt modelId="{1C6FF5C9-A205-4B56-938F-0F0D0359A9FB}" type="sibTrans" cxnId="{533EF56F-55AF-4A1D-A6A4-A0C7CD36E35C}">
      <dgm:prSet/>
      <dgm:spPr/>
      <dgm:t>
        <a:bodyPr/>
        <a:lstStyle/>
        <a:p>
          <a:endParaRPr lang="de-DE"/>
        </a:p>
      </dgm:t>
    </dgm:pt>
    <dgm:pt modelId="{F8FFE844-ED77-4586-85E6-EF376E9BDB0C}">
      <dgm:prSet phldrT="[Text]" custT="1"/>
      <dgm:spPr>
        <a:solidFill>
          <a:srgbClr val="FFFFCC"/>
        </a:solidFill>
      </dgm:spPr>
      <dgm:t>
        <a:bodyPr/>
        <a:lstStyle/>
        <a:p>
          <a:endParaRPr lang="en-US" sz="800" b="1" dirty="0"/>
        </a:p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Продуктовый ряд согласован, процесс формализован</a:t>
          </a:r>
          <a:endParaRPr lang="en-US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0E7A51-B677-48D5-A27E-F994B01BF0D0}" type="sibTrans" cxnId="{A44718CD-C8BC-4EF7-870C-1ABABD62708D}">
      <dgm:prSet/>
      <dgm:spPr/>
      <dgm:t>
        <a:bodyPr/>
        <a:lstStyle/>
        <a:p>
          <a:endParaRPr lang="de-DE"/>
        </a:p>
      </dgm:t>
    </dgm:pt>
    <dgm:pt modelId="{47112D29-B907-4F33-84A8-47C3D097729C}" type="parTrans" cxnId="{A44718CD-C8BC-4EF7-870C-1ABABD62708D}">
      <dgm:prSet/>
      <dgm:spPr/>
      <dgm:t>
        <a:bodyPr/>
        <a:lstStyle/>
        <a:p>
          <a:endParaRPr lang="de-DE"/>
        </a:p>
      </dgm:t>
    </dgm:pt>
    <dgm:pt modelId="{D0B4B6F5-13E4-4828-869B-7C319AEC5316}" type="pres">
      <dgm:prSet presAssocID="{A838E77B-8EAA-4AFC-B103-47C3D522C0E5}" presName="arrowDiagram" presStyleCnt="0">
        <dgm:presLayoutVars>
          <dgm:chMax val="5"/>
          <dgm:dir/>
          <dgm:resizeHandles val="exact"/>
        </dgm:presLayoutVars>
      </dgm:prSet>
      <dgm:spPr/>
    </dgm:pt>
    <dgm:pt modelId="{42A40E48-C65B-4CC3-A971-257F45F6D317}" type="pres">
      <dgm:prSet presAssocID="{A838E77B-8EAA-4AFC-B103-47C3D522C0E5}" presName="arrow" presStyleLbl="bgShp" presStyleIdx="0" presStyleCnt="1" custScaleX="103841" custScaleY="97333" custLinFactNeighborX="419" custLinFactNeighborY="-959"/>
      <dgm:spPr/>
    </dgm:pt>
    <dgm:pt modelId="{76627D59-3E90-4CC7-8C1C-CE3BD68045A1}" type="pres">
      <dgm:prSet presAssocID="{A838E77B-8EAA-4AFC-B103-47C3D522C0E5}" presName="arrowDiagram4" presStyleCnt="0"/>
      <dgm:spPr/>
    </dgm:pt>
    <dgm:pt modelId="{E46B083C-E778-45B1-9334-142EB576481A}" type="pres">
      <dgm:prSet presAssocID="{19C7E63F-058B-4CBB-9962-EDC3FCE5D492}" presName="bullet4a" presStyleLbl="node1" presStyleIdx="0" presStyleCnt="4" custLinFactX="-14421" custLinFactNeighborX="-100000" custLinFactNeighborY="8727"/>
      <dgm:spPr/>
    </dgm:pt>
    <dgm:pt modelId="{04284E20-4D6D-4573-A622-DB4C11010545}" type="pres">
      <dgm:prSet presAssocID="{19C7E63F-058B-4CBB-9962-EDC3FCE5D492}" presName="textBox4a" presStyleLbl="revTx" presStyleIdx="0" presStyleCnt="4" custScaleX="180501" custScaleY="49828" custLinFactNeighborX="-68784" custLinFactNeighborY="3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D8B2F-C460-4FDB-BFDF-1F7B8D039196}" type="pres">
      <dgm:prSet presAssocID="{F8FFE844-ED77-4586-85E6-EF376E9BDB0C}" presName="bullet4b" presStyleLbl="node1" presStyleIdx="1" presStyleCnt="4" custLinFactX="-4964" custLinFactNeighborX="-100000" custLinFactNeighborY="40635"/>
      <dgm:spPr/>
    </dgm:pt>
    <dgm:pt modelId="{1CE694F4-CCEE-400B-BE9A-7D62FA0270D0}" type="pres">
      <dgm:prSet presAssocID="{F8FFE844-ED77-4586-85E6-EF376E9BDB0C}" presName="textBox4b" presStyleLbl="revTx" presStyleIdx="1" presStyleCnt="4" custScaleX="144096" custScaleY="33817" custLinFactNeighborX="-58850" custLinFactNeighborY="-11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4A799-5043-4028-AFF2-11AFF7F7295E}" type="pres">
      <dgm:prSet presAssocID="{4204EA78-83C3-41FA-B252-5729E2FC46A6}" presName="bullet4c" presStyleLbl="node1" presStyleIdx="2" presStyleCnt="4" custScaleX="90910" custScaleY="82645" custLinFactNeighborX="-96907" custLinFactNeighborY="33194"/>
      <dgm:spPr/>
    </dgm:pt>
    <dgm:pt modelId="{E9B7F5CD-561E-4F56-B35A-F5CE9F23109A}" type="pres">
      <dgm:prSet presAssocID="{4204EA78-83C3-41FA-B252-5729E2FC46A6}" presName="textBox4c" presStyleLbl="revTx" presStyleIdx="2" presStyleCnt="4" custScaleX="207390" custScaleY="26070" custLinFactNeighborX="-25319" custLinFactNeighborY="-24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1F594-8545-43ED-AB48-487EF1137587}" type="pres">
      <dgm:prSet presAssocID="{51E94583-5D2A-454B-9139-722DC806E947}" presName="bullet4d" presStyleLbl="node1" presStyleIdx="3" presStyleCnt="4" custScaleX="71976" custScaleY="68589" custLinFactNeighborX="98608" custLinFactNeighborY="-47123"/>
      <dgm:spPr/>
    </dgm:pt>
    <dgm:pt modelId="{C79F542B-0E26-4E92-8363-BD8629A74A29}" type="pres">
      <dgm:prSet presAssocID="{51E94583-5D2A-454B-9139-722DC806E947}" presName="textBox4d" presStyleLbl="revTx" presStyleIdx="3" presStyleCnt="4" custAng="10800000" custFlipVert="1" custScaleX="223778" custScaleY="19863" custLinFactNeighborX="-22778" custLinFactNeighborY="-40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7F1C2-D785-4C26-B746-4A652D49EC8F}" type="presOf" srcId="{A838E77B-8EAA-4AFC-B103-47C3D522C0E5}" destId="{D0B4B6F5-13E4-4828-869B-7C319AEC5316}" srcOrd="0" destOrd="0" presId="urn:microsoft.com/office/officeart/2005/8/layout/arrow2"/>
    <dgm:cxn modelId="{2039F794-82AA-4CEC-86DB-245601721E64}" srcId="{A838E77B-8EAA-4AFC-B103-47C3D522C0E5}" destId="{51E94583-5D2A-454B-9139-722DC806E947}" srcOrd="3" destOrd="0" parTransId="{BCFBD088-694C-4157-B495-B5ABACC5ECA8}" sibTransId="{25518AFA-3427-4BD6-973F-BE08A6F979D8}"/>
    <dgm:cxn modelId="{1B5A06BA-35D8-4863-9EF4-47152250A888}" type="presOf" srcId="{19C7E63F-058B-4CBB-9962-EDC3FCE5D492}" destId="{04284E20-4D6D-4573-A622-DB4C11010545}" srcOrd="0" destOrd="0" presId="urn:microsoft.com/office/officeart/2005/8/layout/arrow2"/>
    <dgm:cxn modelId="{C93DE44D-E7F1-4E22-875E-3B9B000215E7}" type="presOf" srcId="{51E94583-5D2A-454B-9139-722DC806E947}" destId="{C79F542B-0E26-4E92-8363-BD8629A74A29}" srcOrd="0" destOrd="0" presId="urn:microsoft.com/office/officeart/2005/8/layout/arrow2"/>
    <dgm:cxn modelId="{533EF56F-55AF-4A1D-A6A4-A0C7CD36E35C}" srcId="{A838E77B-8EAA-4AFC-B103-47C3D522C0E5}" destId="{19C7E63F-058B-4CBB-9962-EDC3FCE5D492}" srcOrd="0" destOrd="0" parTransId="{DE145932-C0A2-48DC-A37E-2CCD20A85CD7}" sibTransId="{1C6FF5C9-A205-4B56-938F-0F0D0359A9FB}"/>
    <dgm:cxn modelId="{F66D298C-A199-4E9A-9391-2CDBB5F14985}" srcId="{A838E77B-8EAA-4AFC-B103-47C3D522C0E5}" destId="{4204EA78-83C3-41FA-B252-5729E2FC46A6}" srcOrd="2" destOrd="0" parTransId="{1B358362-BC76-4CAF-9519-F5EBE6A43300}" sibTransId="{D604F799-8C2B-4600-A3B6-6483A512D071}"/>
    <dgm:cxn modelId="{A44718CD-C8BC-4EF7-870C-1ABABD62708D}" srcId="{A838E77B-8EAA-4AFC-B103-47C3D522C0E5}" destId="{F8FFE844-ED77-4586-85E6-EF376E9BDB0C}" srcOrd="1" destOrd="0" parTransId="{47112D29-B907-4F33-84A8-47C3D097729C}" sibTransId="{B20E7A51-B677-48D5-A27E-F994B01BF0D0}"/>
    <dgm:cxn modelId="{8B393221-802F-4E6F-A606-573C6449B39C}" type="presOf" srcId="{4204EA78-83C3-41FA-B252-5729E2FC46A6}" destId="{E9B7F5CD-561E-4F56-B35A-F5CE9F23109A}" srcOrd="0" destOrd="0" presId="urn:microsoft.com/office/officeart/2005/8/layout/arrow2"/>
    <dgm:cxn modelId="{5B901F52-C4F9-430D-9C73-BA62ACCAC118}" type="presOf" srcId="{F8FFE844-ED77-4586-85E6-EF376E9BDB0C}" destId="{1CE694F4-CCEE-400B-BE9A-7D62FA0270D0}" srcOrd="0" destOrd="0" presId="urn:microsoft.com/office/officeart/2005/8/layout/arrow2"/>
    <dgm:cxn modelId="{2C48EEE7-4EF6-48D4-93DD-1A196C2F9A38}" type="presParOf" srcId="{D0B4B6F5-13E4-4828-869B-7C319AEC5316}" destId="{42A40E48-C65B-4CC3-A971-257F45F6D317}" srcOrd="0" destOrd="0" presId="urn:microsoft.com/office/officeart/2005/8/layout/arrow2"/>
    <dgm:cxn modelId="{2970AB5F-5AE7-448C-9A0E-44AC3DA62F9E}" type="presParOf" srcId="{D0B4B6F5-13E4-4828-869B-7C319AEC5316}" destId="{76627D59-3E90-4CC7-8C1C-CE3BD68045A1}" srcOrd="1" destOrd="0" presId="urn:microsoft.com/office/officeart/2005/8/layout/arrow2"/>
    <dgm:cxn modelId="{D8203E0B-DAB4-46F5-BC40-7105EA072DFB}" type="presParOf" srcId="{76627D59-3E90-4CC7-8C1C-CE3BD68045A1}" destId="{E46B083C-E778-45B1-9334-142EB576481A}" srcOrd="0" destOrd="0" presId="urn:microsoft.com/office/officeart/2005/8/layout/arrow2"/>
    <dgm:cxn modelId="{F52F6AF1-EA08-4048-9258-5BC330C92837}" type="presParOf" srcId="{76627D59-3E90-4CC7-8C1C-CE3BD68045A1}" destId="{04284E20-4D6D-4573-A622-DB4C11010545}" srcOrd="1" destOrd="0" presId="urn:microsoft.com/office/officeart/2005/8/layout/arrow2"/>
    <dgm:cxn modelId="{0918D754-5627-46CC-B4DA-3183E7B6CE32}" type="presParOf" srcId="{76627D59-3E90-4CC7-8C1C-CE3BD68045A1}" destId="{E97D8B2F-C460-4FDB-BFDF-1F7B8D039196}" srcOrd="2" destOrd="0" presId="urn:microsoft.com/office/officeart/2005/8/layout/arrow2"/>
    <dgm:cxn modelId="{B8F51676-5EE8-4DCF-BF8F-DF1B5F21159B}" type="presParOf" srcId="{76627D59-3E90-4CC7-8C1C-CE3BD68045A1}" destId="{1CE694F4-CCEE-400B-BE9A-7D62FA0270D0}" srcOrd="3" destOrd="0" presId="urn:microsoft.com/office/officeart/2005/8/layout/arrow2"/>
    <dgm:cxn modelId="{BAC1092D-B50A-4E3A-B004-5466A360B4A0}" type="presParOf" srcId="{76627D59-3E90-4CC7-8C1C-CE3BD68045A1}" destId="{CB14A799-5043-4028-AFF2-11AFF7F7295E}" srcOrd="4" destOrd="0" presId="urn:microsoft.com/office/officeart/2005/8/layout/arrow2"/>
    <dgm:cxn modelId="{61F67022-5978-459F-9561-F45CDDF66FAA}" type="presParOf" srcId="{76627D59-3E90-4CC7-8C1C-CE3BD68045A1}" destId="{E9B7F5CD-561E-4F56-B35A-F5CE9F23109A}" srcOrd="5" destOrd="0" presId="urn:microsoft.com/office/officeart/2005/8/layout/arrow2"/>
    <dgm:cxn modelId="{7689948B-4E85-49A5-9B3D-7CC57B00D4A2}" type="presParOf" srcId="{76627D59-3E90-4CC7-8C1C-CE3BD68045A1}" destId="{8591F594-8545-43ED-AB48-487EF1137587}" srcOrd="6" destOrd="0" presId="urn:microsoft.com/office/officeart/2005/8/layout/arrow2"/>
    <dgm:cxn modelId="{A093A453-DE96-40C6-A3E1-8C90908BEB4E}" type="presParOf" srcId="{76627D59-3E90-4CC7-8C1C-CE3BD68045A1}" destId="{C79F542B-0E26-4E92-8363-BD8629A74A2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40E48-C65B-4CC3-A971-257F45F6D317}">
      <dsp:nvSpPr>
        <dsp:cNvPr id="0" name=""/>
        <dsp:cNvSpPr/>
      </dsp:nvSpPr>
      <dsp:spPr>
        <a:xfrm>
          <a:off x="185225" y="18215"/>
          <a:ext cx="8081449" cy="4734352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46B083C-E778-45B1-9334-142EB576481A}">
      <dsp:nvSpPr>
        <dsp:cNvPr id="0" name=""/>
        <dsp:cNvSpPr/>
      </dsp:nvSpPr>
      <dsp:spPr>
        <a:xfrm>
          <a:off x="863847" y="3632548"/>
          <a:ext cx="178998" cy="1789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84E20-4D6D-4573-A622-DB4C11010545}">
      <dsp:nvSpPr>
        <dsp:cNvPr id="0" name=""/>
        <dsp:cNvSpPr/>
      </dsp:nvSpPr>
      <dsp:spPr>
        <a:xfrm>
          <a:off x="0" y="4041948"/>
          <a:ext cx="2402128" cy="57683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47" tIns="0" rIns="0" bIns="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Артефакты различные.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Есть ответственный.</a:t>
          </a:r>
          <a:endParaRPr lang="en-US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41948"/>
        <a:ext cx="2402128" cy="576834"/>
      </dsp:txXfrm>
    </dsp:sp>
    <dsp:sp modelId="{E97D8B2F-C460-4FDB-BFDF-1F7B8D039196}">
      <dsp:nvSpPr>
        <dsp:cNvPr id="0" name=""/>
        <dsp:cNvSpPr/>
      </dsp:nvSpPr>
      <dsp:spPr>
        <a:xfrm>
          <a:off x="2006564" y="2612040"/>
          <a:ext cx="311300" cy="3113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694F4-CCEE-400B-BE9A-7D62FA0270D0}">
      <dsp:nvSpPr>
        <dsp:cNvPr id="0" name=""/>
        <dsp:cNvSpPr/>
      </dsp:nvSpPr>
      <dsp:spPr>
        <a:xfrm>
          <a:off x="1166828" y="3114612"/>
          <a:ext cx="2355003" cy="751712"/>
        </a:xfrm>
        <a:prstGeom prst="rect">
          <a:avLst/>
        </a:prstGeom>
        <a:solidFill>
          <a:srgbClr val="FFFFCC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952" tIns="0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Продуктовый ряд согласован, процесс формализован</a:t>
          </a:r>
          <a:endParaRPr lang="en-US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6828" y="3114612"/>
        <a:ext cx="2355003" cy="751712"/>
      </dsp:txXfrm>
    </dsp:sp>
    <dsp:sp modelId="{CB14A799-5043-4028-AFF2-11AFF7F7295E}">
      <dsp:nvSpPr>
        <dsp:cNvPr id="0" name=""/>
        <dsp:cNvSpPr/>
      </dsp:nvSpPr>
      <dsp:spPr>
        <a:xfrm>
          <a:off x="3567223" y="1824549"/>
          <a:ext cx="374979" cy="3408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B7F5CD-561E-4F56-B35A-F5CE9F23109A}">
      <dsp:nvSpPr>
        <dsp:cNvPr id="0" name=""/>
        <dsp:cNvSpPr/>
      </dsp:nvSpPr>
      <dsp:spPr>
        <a:xfrm>
          <a:off x="2863079" y="2245731"/>
          <a:ext cx="3389436" cy="78366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561" tIns="0" rIns="0" bIns="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Процесс прозрачен, продукты и их изменения согласовываются с клиентами</a:t>
          </a:r>
          <a:endParaRPr lang="en-US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3079" y="2245731"/>
        <a:ext cx="3389436" cy="783664"/>
      </dsp:txXfrm>
    </dsp:sp>
    <dsp:sp modelId="{8591F594-8545-43ED-AB48-487EF1137587}">
      <dsp:nvSpPr>
        <dsp:cNvPr id="0" name=""/>
        <dsp:cNvSpPr/>
      </dsp:nvSpPr>
      <dsp:spPr>
        <a:xfrm>
          <a:off x="6329334" y="926653"/>
          <a:ext cx="397709" cy="3789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9F542B-0E26-4E92-8363-BD8629A74A29}">
      <dsp:nvSpPr>
        <dsp:cNvPr id="0" name=""/>
        <dsp:cNvSpPr/>
      </dsp:nvSpPr>
      <dsp:spPr>
        <a:xfrm rot="10800000" flipV="1">
          <a:off x="4599583" y="1351196"/>
          <a:ext cx="3657270" cy="69273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790" tIns="0" rIns="0" bIns="0" numCol="1" spcCol="1270" anchor="t" anchorCtr="0">
          <a:noAutofit/>
        </a:bodyPr>
        <a:lstStyle/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b="1" kern="1200" dirty="0"/>
        </a:p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Продуктовый ряд </a:t>
          </a:r>
          <a:r>
            <a:rPr lang="ru-RU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проактивно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 изменяется, процесс анализируется и улучшается</a:t>
          </a:r>
          <a:endParaRPr lang="en-US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4599583" y="1351196"/>
        <a:ext cx="3657270" cy="692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4B0B1-C22E-4D49-9FB1-3A4D76AB47E4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D9EC6-04E6-4949-82D4-32C11A80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2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E8E25-A1C0-44B6-AC24-2F8F6BBD823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6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E8E25-A1C0-44B6-AC24-2F8F6BBD823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6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A1AD-B915-419F-AAE5-B40DE9D5A26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D806-AE08-4705-B30F-3F72E058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A1AD-B915-419F-AAE5-B40DE9D5A26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D806-AE08-4705-B30F-3F72E058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5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A1AD-B915-419F-AAE5-B40DE9D5A26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D806-AE08-4705-B30F-3F72E058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0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1475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-28575" y="6453190"/>
            <a:ext cx="9175750" cy="428625"/>
          </a:xfrm>
          <a:prstGeom prst="rect">
            <a:avLst/>
          </a:prstGeom>
          <a:solidFill>
            <a:srgbClr val="284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A1ADC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175" y="4581525"/>
            <a:ext cx="9144000" cy="1943100"/>
          </a:xfrm>
          <a:prstGeom prst="rect">
            <a:avLst/>
          </a:prstGeom>
          <a:solidFill>
            <a:srgbClr val="A1A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A1ADC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"/>
            <a:ext cx="9144000" cy="191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1438"/>
            <a:ext cx="9174163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616700"/>
            <a:ext cx="47434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420690"/>
            <a:ext cx="17287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W:\work\4. МАРКЕТИНГ\ФИРМЕННЫЙ СТИЛЬ\УТВЕРЖДЕНО\Элементы ФС\member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455613"/>
            <a:ext cx="206533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8113" y="5373216"/>
            <a:ext cx="6400800" cy="5760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770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50825" y="649287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GB">
                <a:solidFill>
                  <a:prstClr val="white"/>
                </a:solidFill>
              </a:rPr>
              <a:t>www.sovnet.ru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F56E615-D300-4103-AE7F-57267CA83291}" type="slidenum">
              <a:rPr lang="ru-RU" altLang="ru-RU" smtClean="0">
                <a:solidFill>
                  <a:prstClr val="white"/>
                </a:solidFill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50825" y="649287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GB">
                <a:solidFill>
                  <a:prstClr val="white"/>
                </a:solidFill>
              </a:rPr>
              <a:t>www.sovnet.ru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8DE3A00-9ECB-40FE-BDC2-D1D8D359F037}" type="slidenum">
              <a:rPr lang="ru-RU" altLang="ru-RU" smtClean="0">
                <a:solidFill>
                  <a:prstClr val="white"/>
                </a:solidFill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90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250825" y="649287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GB">
                <a:solidFill>
                  <a:prstClr val="white"/>
                </a:solidFill>
              </a:rPr>
              <a:t>www.sovnet.ru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10F59F9-D035-4822-99EB-DB7FF8F3EFEF}" type="slidenum">
              <a:rPr lang="ru-RU" altLang="ru-RU" smtClean="0">
                <a:solidFill>
                  <a:prstClr val="white"/>
                </a:solidFill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3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GB">
                <a:solidFill>
                  <a:prstClr val="white"/>
                </a:solidFill>
              </a:rPr>
              <a:t>www.sovnet.ru</a:t>
            </a:r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339EFF5-BD67-4767-BBC2-972C296D0C37}" type="slidenum">
              <a:rPr lang="ru-RU" altLang="ru-RU" smtClean="0">
                <a:solidFill>
                  <a:prstClr val="white"/>
                </a:solidFill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39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50825" y="649287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GB">
                <a:solidFill>
                  <a:prstClr val="white"/>
                </a:solidFill>
              </a:rPr>
              <a:t>www.sovnet.ru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A6B5A38-B876-41C0-BFC5-9A03073776C0}" type="slidenum">
              <a:rPr lang="ru-RU" altLang="ru-RU" smtClean="0">
                <a:solidFill>
                  <a:prstClr val="white"/>
                </a:solidFill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2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0" hangingPunct="0">
              <a:lnSpc>
                <a:spcPct val="90000"/>
              </a:lnSpc>
              <a:defRPr b="1"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86A56B35-4A23-4507-8F50-AD12A7409C1B}" type="datetimeFigureOut">
              <a:rPr lang="ru-RU" sz="9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08.09.2021</a:t>
            </a:fld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90000"/>
              </a:lnSpc>
              <a:defRPr b="1"/>
            </a:lvl1pPr>
          </a:lstStyle>
          <a:p>
            <a:pPr defTabSz="685783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90000"/>
              </a:lnSpc>
              <a:defRPr b="1"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22E698FF-6A37-4A3B-A821-4AE2DA12747D}" type="slidenum">
              <a:rPr lang="ru-RU" altLang="ru-RU" smtClean="0">
                <a:solidFill>
                  <a:prstClr val="white"/>
                </a:solidFill>
                <a:cs typeface="Arial" panose="020B0604020202020204" pitchFamily="34" charset="0"/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0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A1AD-B915-419F-AAE5-B40DE9D5A26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D806-AE08-4705-B30F-3F72E058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4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A1AD-B915-419F-AAE5-B40DE9D5A26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D806-AE08-4705-B30F-3F72E058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2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A1AD-B915-419F-AAE5-B40DE9D5A26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D806-AE08-4705-B30F-3F72E058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9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A1AD-B915-419F-AAE5-B40DE9D5A26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D806-AE08-4705-B30F-3F72E058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4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A1AD-B915-419F-AAE5-B40DE9D5A26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D806-AE08-4705-B30F-3F72E058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3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A1AD-B915-419F-AAE5-B40DE9D5A26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D806-AE08-4705-B30F-3F72E058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70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A1AD-B915-419F-AAE5-B40DE9D5A26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D806-AE08-4705-B30F-3F72E058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7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A1AD-B915-419F-AAE5-B40DE9D5A26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D806-AE08-4705-B30F-3F72E058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05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DA1AD-B915-419F-AAE5-B40DE9D5A26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7D806-AE08-4705-B30F-3F72E058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65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524627"/>
            <a:ext cx="9144000" cy="333375"/>
          </a:xfrm>
          <a:prstGeom prst="rect">
            <a:avLst/>
          </a:prstGeom>
          <a:solidFill>
            <a:srgbClr val="A1A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188915"/>
            <a:ext cx="7704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323850" y="1600202"/>
            <a:ext cx="83629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0825" y="652462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825" b="1" i="0" u="none" strike="noStrike" baseline="0">
                <a:solidFill>
                  <a:schemeClr val="bg1"/>
                </a:solidFill>
                <a:latin typeface="Myriad Pro" pitchFamily="34" charset="0"/>
                <a:cs typeface="+mn-cs"/>
              </a:defRPr>
            </a:lvl1pPr>
          </a:lstStyle>
          <a:p>
            <a:pPr defTabSz="685800">
              <a:defRPr/>
            </a:pPr>
            <a:r>
              <a:rPr lang="en-GB">
                <a:solidFill>
                  <a:prstClr val="white"/>
                </a:solidFill>
              </a:rPr>
              <a:t>www.sovnet.ru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75463" y="6553202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25" b="1">
                <a:solidFill>
                  <a:schemeClr val="bg1"/>
                </a:solidFill>
                <a:latin typeface="Myriad Pro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BA701B8-1E21-4758-90F1-5783AB61A4B5}" type="slidenum">
              <a:rPr lang="ru-RU" altLang="ru-RU" smtClean="0">
                <a:solidFill>
                  <a:prstClr val="white"/>
                </a:solidFill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031" name="Рисунок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9" y="188913"/>
            <a:ext cx="6159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8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284391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84391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84391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84391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84391"/>
          </a:solidFill>
          <a:latin typeface="Myriad Pro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rgbClr val="284391"/>
          </a:solidFill>
          <a:latin typeface="Myriad Pro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rgbClr val="284391"/>
          </a:solidFill>
          <a:latin typeface="Myriad Pro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rgbClr val="284391"/>
          </a:solidFill>
          <a:latin typeface="Myriad Pro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rgbClr val="284391"/>
          </a:solidFill>
          <a:latin typeface="Myriad Pro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29121" y="1870566"/>
            <a:ext cx="7200900" cy="3289738"/>
          </a:xfrm>
        </p:spPr>
        <p:txBody>
          <a:bodyPr/>
          <a:lstStyle/>
          <a:p>
            <a:r>
              <a:rPr lang="ru-RU" altLang="ru-RU" sz="3000" dirty="0">
                <a:latin typeface="Myriad Pro"/>
              </a:rPr>
              <a:t>Практическая модель зрелости </a:t>
            </a:r>
            <a:r>
              <a:rPr lang="en-US" altLang="ru-RU" sz="3000" dirty="0">
                <a:latin typeface="Myriad Pro"/>
              </a:rPr>
              <a:t/>
            </a:r>
            <a:br>
              <a:rPr lang="en-US" altLang="ru-RU" sz="3000" dirty="0">
                <a:latin typeface="Myriad Pro"/>
              </a:rPr>
            </a:br>
            <a:r>
              <a:rPr lang="ru-RU" altLang="ru-RU" sz="3000" dirty="0">
                <a:latin typeface="Myriad Pro"/>
              </a:rPr>
              <a:t>сервисов проектного офиса</a:t>
            </a:r>
            <a:r>
              <a:rPr lang="en-US" altLang="ru-RU" sz="1500" dirty="0">
                <a:latin typeface="Myriad Pro"/>
              </a:rPr>
              <a:t/>
            </a:r>
            <a:br>
              <a:rPr lang="en-US" altLang="ru-RU" sz="1500" dirty="0">
                <a:latin typeface="Myriad Pro"/>
              </a:rPr>
            </a:br>
            <a:r>
              <a:rPr lang="en-US" altLang="ru-RU" sz="1500" dirty="0">
                <a:latin typeface="Myriad Pro"/>
              </a:rPr>
              <a:t/>
            </a:r>
            <a:br>
              <a:rPr lang="en-US" altLang="ru-RU" sz="1500" dirty="0">
                <a:latin typeface="Myriad Pro"/>
              </a:rPr>
            </a:br>
            <a:r>
              <a:rPr lang="ru-RU" altLang="ru-RU" sz="1200" dirty="0">
                <a:latin typeface="Myriad Pro"/>
              </a:rPr>
              <a:t>Андрей Щетинин</a:t>
            </a:r>
            <a:br>
              <a:rPr lang="ru-RU" altLang="ru-RU" sz="1200" dirty="0">
                <a:latin typeface="Myriad Pro"/>
              </a:rPr>
            </a:br>
            <a:r>
              <a:rPr lang="ru-RU" altLang="ru-RU" sz="1200" dirty="0">
                <a:latin typeface="Myriad Pro"/>
              </a:rPr>
              <a:t>сентябрь 2021 г.</a:t>
            </a:r>
            <a:endParaRPr lang="ru-RU" altLang="ru-RU" sz="1050" dirty="0">
              <a:latin typeface="Myriad Pro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  <a:latin typeface="Myriad Pro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Myriad Pro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Myriad Pro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Myriad Pro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Myriad Pro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Myriad Pro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Myriad Pro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Myriad Pro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FEA5269-5769-4963-A7CC-1B4DCAAF6A55}" type="slidenum">
              <a:rPr kumimoji="0" lang="ru-RU" altLang="ru-RU" sz="82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</a:t>
            </a:fld>
            <a:endParaRPr kumimoji="0" lang="ru-RU" altLang="ru-RU" sz="8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www.sovnet.ru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40" y="271253"/>
            <a:ext cx="2405988" cy="53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1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310952"/>
            <a:ext cx="5112568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4000" dirty="0"/>
              <a:t>Сервис и</a:t>
            </a:r>
            <a:r>
              <a:rPr lang="en-US" altLang="ru-RU" sz="4000" dirty="0"/>
              <a:t> </a:t>
            </a:r>
            <a:r>
              <a:rPr lang="ru-RU" altLang="ru-RU" sz="4000" dirty="0"/>
              <a:t>Процесс</a:t>
            </a:r>
            <a:endParaRPr lang="ru-RU" altLang="ru-RU" sz="270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BC8070E-920D-4092-B168-DE626D58C415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340768"/>
            <a:ext cx="6120680" cy="3837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ru-RU" altLang="ru-RU" sz="2800" b="1" dirty="0"/>
              <a:t>Сервис</a:t>
            </a:r>
            <a:r>
              <a:rPr lang="ru-RU" altLang="ru-RU" sz="2800" dirty="0"/>
              <a:t> = продукт (сервиса) + клиентская аудитория + условия, порядок, форматы и носители предоставления </a:t>
            </a:r>
          </a:p>
          <a:p>
            <a:pPr algn="l">
              <a:lnSpc>
                <a:spcPts val="2800"/>
              </a:lnSpc>
            </a:pPr>
            <a:endParaRPr lang="ru-RU" altLang="ru-RU" sz="2800" dirty="0"/>
          </a:p>
          <a:p>
            <a:pPr algn="l">
              <a:lnSpc>
                <a:spcPts val="2800"/>
              </a:lnSpc>
            </a:pPr>
            <a:r>
              <a:rPr lang="ru-RU" altLang="ru-RU" sz="2800" b="1" dirty="0"/>
              <a:t>Процесс</a:t>
            </a:r>
            <a:r>
              <a:rPr lang="ru-RU" altLang="ru-RU" sz="2800" dirty="0"/>
              <a:t> = сервис + обеспечивающие функции + компетентные ресурсы + технологии реализации + порядок анализа качества, планирование и контроль развития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6291EA-2FD5-4F8D-BEDC-70D3514AD7D4}"/>
              </a:ext>
            </a:extLst>
          </p:cNvPr>
          <p:cNvSpPr txBox="1"/>
          <p:nvPr/>
        </p:nvSpPr>
        <p:spPr>
          <a:xfrm>
            <a:off x="6819925" y="1729311"/>
            <a:ext cx="1537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dirty="0"/>
              <a:t>Клиент</a:t>
            </a:r>
            <a:endParaRPr lang="ru-RU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131769-8828-4714-8011-B7FD0B31CEF8}"/>
              </a:ext>
            </a:extLst>
          </p:cNvPr>
          <p:cNvSpPr txBox="1"/>
          <p:nvPr/>
        </p:nvSpPr>
        <p:spPr>
          <a:xfrm>
            <a:off x="6841341" y="3645024"/>
            <a:ext cx="19791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dirty="0"/>
              <a:t>Организация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218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87750"/>
            <a:ext cx="7664450" cy="6731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altLang="ru-RU" sz="4000" dirty="0"/>
              <a:t>Сервисная модель Проектного Офиса</a:t>
            </a:r>
          </a:p>
        </p:txBody>
      </p:sp>
      <p:sp>
        <p:nvSpPr>
          <p:cNvPr id="3075" name="AutoShape 8"/>
          <p:cNvSpPr>
            <a:spLocks noChangeArrowheads="1"/>
          </p:cNvSpPr>
          <p:nvPr/>
        </p:nvSpPr>
        <p:spPr bwMode="auto">
          <a:xfrm rot="5400000" flipH="1">
            <a:off x="3595688" y="2943225"/>
            <a:ext cx="431800" cy="5984875"/>
          </a:xfrm>
          <a:prstGeom prst="cube">
            <a:avLst>
              <a:gd name="adj" fmla="val 10296"/>
            </a:avLst>
          </a:prstGeom>
          <a:gradFill rotWithShape="0">
            <a:gsLst>
              <a:gs pos="0">
                <a:schemeClr val="accent1"/>
              </a:gs>
              <a:gs pos="100000">
                <a:srgbClr val="00870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lIns="0" tIns="0" rIns="0" bIns="0" anchor="ctr"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База Знаний</a:t>
            </a:r>
          </a:p>
        </p:txBody>
      </p:sp>
      <p:sp>
        <p:nvSpPr>
          <p:cNvPr id="3076" name="AutoShape 11"/>
          <p:cNvSpPr>
            <a:spLocks noChangeArrowheads="1"/>
          </p:cNvSpPr>
          <p:nvPr/>
        </p:nvSpPr>
        <p:spPr bwMode="auto">
          <a:xfrm rot="10800000" flipH="1" flipV="1">
            <a:off x="835025" y="2695575"/>
            <a:ext cx="719138" cy="2220913"/>
          </a:xfrm>
          <a:prstGeom prst="cube">
            <a:avLst>
              <a:gd name="adj" fmla="val 10296"/>
            </a:avLst>
          </a:prstGeom>
          <a:gradFill rotWithShape="0">
            <a:gsLst>
              <a:gs pos="0">
                <a:schemeClr val="accent1"/>
              </a:gs>
              <a:gs pos="100000">
                <a:srgbClr val="00870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400">
              <a:solidFill>
                <a:schemeClr val="tx1"/>
              </a:solidFill>
            </a:endParaRPr>
          </a:p>
        </p:txBody>
      </p:sp>
      <p:sp>
        <p:nvSpPr>
          <p:cNvPr id="3077" name="AutoShape 12"/>
          <p:cNvSpPr>
            <a:spLocks noChangeArrowheads="1"/>
          </p:cNvSpPr>
          <p:nvPr/>
        </p:nvSpPr>
        <p:spPr bwMode="auto">
          <a:xfrm rot="10800000" flipH="1" flipV="1">
            <a:off x="1698625" y="2701925"/>
            <a:ext cx="720725" cy="2220913"/>
          </a:xfrm>
          <a:prstGeom prst="cube">
            <a:avLst>
              <a:gd name="adj" fmla="val 10296"/>
            </a:avLst>
          </a:prstGeom>
          <a:gradFill rotWithShape="0">
            <a:gsLst>
              <a:gs pos="0">
                <a:schemeClr val="accent1"/>
              </a:gs>
              <a:gs pos="100000">
                <a:srgbClr val="00870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</p:txBody>
      </p:sp>
      <p:sp>
        <p:nvSpPr>
          <p:cNvPr id="3078" name="AutoShape 13"/>
          <p:cNvSpPr>
            <a:spLocks noChangeArrowheads="1"/>
          </p:cNvSpPr>
          <p:nvPr/>
        </p:nvSpPr>
        <p:spPr bwMode="auto">
          <a:xfrm rot="10800000" flipH="1" flipV="1">
            <a:off x="2562225" y="2708275"/>
            <a:ext cx="720725" cy="2220913"/>
          </a:xfrm>
          <a:prstGeom prst="cube">
            <a:avLst>
              <a:gd name="adj" fmla="val 10296"/>
            </a:avLst>
          </a:prstGeom>
          <a:gradFill rotWithShape="0">
            <a:gsLst>
              <a:gs pos="0">
                <a:schemeClr val="accent1"/>
              </a:gs>
              <a:gs pos="100000">
                <a:srgbClr val="00870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</p:txBody>
      </p:sp>
      <p:sp>
        <p:nvSpPr>
          <p:cNvPr id="3079" name="AutoShape 14"/>
          <p:cNvSpPr>
            <a:spLocks noChangeArrowheads="1"/>
          </p:cNvSpPr>
          <p:nvPr/>
        </p:nvSpPr>
        <p:spPr bwMode="auto">
          <a:xfrm rot="10800000" flipH="1" flipV="1">
            <a:off x="3432175" y="2708275"/>
            <a:ext cx="720725" cy="2220913"/>
          </a:xfrm>
          <a:prstGeom prst="cube">
            <a:avLst>
              <a:gd name="adj" fmla="val 10296"/>
            </a:avLst>
          </a:prstGeom>
          <a:gradFill rotWithShape="0">
            <a:gsLst>
              <a:gs pos="0">
                <a:schemeClr val="accent1"/>
              </a:gs>
              <a:gs pos="100000">
                <a:srgbClr val="00870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3080" name="AutoShape 15"/>
          <p:cNvSpPr>
            <a:spLocks noChangeArrowheads="1"/>
          </p:cNvSpPr>
          <p:nvPr/>
        </p:nvSpPr>
        <p:spPr bwMode="auto">
          <a:xfrm rot="10800000" flipH="1" flipV="1">
            <a:off x="4284663" y="2684463"/>
            <a:ext cx="798512" cy="2220912"/>
          </a:xfrm>
          <a:prstGeom prst="cube">
            <a:avLst>
              <a:gd name="adj" fmla="val 10296"/>
            </a:avLst>
          </a:prstGeom>
          <a:gradFill rotWithShape="0">
            <a:gsLst>
              <a:gs pos="0">
                <a:schemeClr val="accent1"/>
              </a:gs>
              <a:gs pos="100000">
                <a:srgbClr val="00870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</p:txBody>
      </p:sp>
      <p:sp>
        <p:nvSpPr>
          <p:cNvPr id="3081" name="AutoShape 16"/>
          <p:cNvSpPr>
            <a:spLocks noChangeArrowheads="1"/>
          </p:cNvSpPr>
          <p:nvPr/>
        </p:nvSpPr>
        <p:spPr bwMode="auto">
          <a:xfrm rot="5400000" flipH="1">
            <a:off x="3463131" y="-711993"/>
            <a:ext cx="719137" cy="5975350"/>
          </a:xfrm>
          <a:prstGeom prst="cube">
            <a:avLst>
              <a:gd name="adj" fmla="val 10296"/>
            </a:avLst>
          </a:prstGeom>
          <a:gradFill rotWithShape="0">
            <a:gsLst>
              <a:gs pos="0">
                <a:schemeClr val="accent1"/>
              </a:gs>
              <a:gs pos="100000">
                <a:srgbClr val="00870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lIns="0" tIns="0" rIns="0" bIns="0" anchor="ctr"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ru-RU" altLang="ru-RU" sz="1600" b="1" dirty="0">
                <a:solidFill>
                  <a:schemeClr val="bg1"/>
                </a:solidFill>
              </a:rPr>
              <a:t>Развитие методологии,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ru-RU" altLang="ru-RU" sz="1600" b="1" dirty="0">
                <a:solidFill>
                  <a:schemeClr val="bg1"/>
                </a:solidFill>
              </a:rPr>
              <a:t>анализ и планирование развития сервисов</a:t>
            </a:r>
          </a:p>
        </p:txBody>
      </p:sp>
      <p:sp>
        <p:nvSpPr>
          <p:cNvPr id="3082" name="AutoShape 17"/>
          <p:cNvSpPr>
            <a:spLocks noChangeArrowheads="1"/>
          </p:cNvSpPr>
          <p:nvPr/>
        </p:nvSpPr>
        <p:spPr bwMode="auto">
          <a:xfrm rot="5400000" flipH="1">
            <a:off x="3487738" y="2330990"/>
            <a:ext cx="647700" cy="5975350"/>
          </a:xfrm>
          <a:prstGeom prst="cube">
            <a:avLst>
              <a:gd name="adj" fmla="val 10296"/>
            </a:avLst>
          </a:prstGeom>
          <a:gradFill rotWithShape="0">
            <a:gsLst>
              <a:gs pos="0">
                <a:schemeClr val="accent1"/>
              </a:gs>
              <a:gs pos="100000">
                <a:srgbClr val="00870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lIns="0" tIns="0" rIns="0" bIns="0" anchor="ctr"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</a:rPr>
              <a:t>ИСУП</a:t>
            </a:r>
          </a:p>
        </p:txBody>
      </p:sp>
      <p:sp>
        <p:nvSpPr>
          <p:cNvPr id="3083" name="AutoShape 18"/>
          <p:cNvSpPr>
            <a:spLocks noChangeArrowheads="1"/>
          </p:cNvSpPr>
          <p:nvPr/>
        </p:nvSpPr>
        <p:spPr bwMode="auto">
          <a:xfrm>
            <a:off x="930275" y="1125538"/>
            <a:ext cx="5880100" cy="719137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accent1"/>
              </a:gs>
              <a:gs pos="100000">
                <a:srgbClr val="00870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</p:txBody>
      </p:sp>
      <p:sp>
        <p:nvSpPr>
          <p:cNvPr id="3084" name="Rectangle 20"/>
          <p:cNvSpPr>
            <a:spLocks noChangeArrowheads="1"/>
          </p:cNvSpPr>
          <p:nvPr/>
        </p:nvSpPr>
        <p:spPr bwMode="auto">
          <a:xfrm rot="-5400000">
            <a:off x="237331" y="3533439"/>
            <a:ext cx="1800225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</a:rPr>
              <a:t>Обеспечение  коллегиальных  органов</a:t>
            </a:r>
          </a:p>
        </p:txBody>
      </p:sp>
      <p:sp>
        <p:nvSpPr>
          <p:cNvPr id="3085" name="Rectangle 21"/>
          <p:cNvSpPr>
            <a:spLocks noChangeArrowheads="1"/>
          </p:cNvSpPr>
          <p:nvPr/>
        </p:nvSpPr>
        <p:spPr bwMode="auto">
          <a:xfrm rot="-5400000">
            <a:off x="1135063" y="3630613"/>
            <a:ext cx="180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</a:rPr>
              <a:t>Контроль качества проектов </a:t>
            </a:r>
          </a:p>
        </p:txBody>
      </p:sp>
      <p:sp>
        <p:nvSpPr>
          <p:cNvPr id="3086" name="Rectangle 22"/>
          <p:cNvSpPr>
            <a:spLocks noChangeArrowheads="1"/>
          </p:cNvSpPr>
          <p:nvPr/>
        </p:nvSpPr>
        <p:spPr bwMode="auto">
          <a:xfrm rot="-5400000">
            <a:off x="2122488" y="3651250"/>
            <a:ext cx="15525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</a:rPr>
              <a:t>Поддержка и развитие ИСУП </a:t>
            </a:r>
          </a:p>
        </p:txBody>
      </p:sp>
      <p:sp>
        <p:nvSpPr>
          <p:cNvPr id="3087" name="Rectangle 23"/>
          <p:cNvSpPr>
            <a:spLocks noChangeArrowheads="1"/>
          </p:cNvSpPr>
          <p:nvPr/>
        </p:nvSpPr>
        <p:spPr bwMode="auto">
          <a:xfrm rot="-5400000">
            <a:off x="2772569" y="3737769"/>
            <a:ext cx="19383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</a:rPr>
              <a:t>Управление ресурсами</a:t>
            </a:r>
          </a:p>
        </p:txBody>
      </p:sp>
      <p:sp>
        <p:nvSpPr>
          <p:cNvPr id="3088" name="Rectangle 24"/>
          <p:cNvSpPr>
            <a:spLocks noChangeArrowheads="1"/>
          </p:cNvSpPr>
          <p:nvPr/>
        </p:nvSpPr>
        <p:spPr bwMode="auto">
          <a:xfrm rot="-5400000">
            <a:off x="3701257" y="3656806"/>
            <a:ext cx="19129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</a:rPr>
              <a:t>Обучение и сертификация, развитие Базы Знаний</a:t>
            </a:r>
          </a:p>
        </p:txBody>
      </p:sp>
      <p:sp>
        <p:nvSpPr>
          <p:cNvPr id="3089" name="Rectangle 27"/>
          <p:cNvSpPr>
            <a:spLocks noChangeArrowheads="1"/>
          </p:cNvSpPr>
          <p:nvPr/>
        </p:nvSpPr>
        <p:spPr bwMode="auto">
          <a:xfrm>
            <a:off x="2843213" y="1484313"/>
            <a:ext cx="205263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</a:rPr>
              <a:t>Управление развитием</a:t>
            </a:r>
          </a:p>
        </p:txBody>
      </p:sp>
      <p:sp>
        <p:nvSpPr>
          <p:cNvPr id="3090" name="AutoShape 28"/>
          <p:cNvSpPr>
            <a:spLocks noChangeArrowheads="1"/>
          </p:cNvSpPr>
          <p:nvPr/>
        </p:nvSpPr>
        <p:spPr bwMode="auto">
          <a:xfrm rot="10800000" flipH="1" flipV="1">
            <a:off x="5227638" y="2708275"/>
            <a:ext cx="720725" cy="2220913"/>
          </a:xfrm>
          <a:prstGeom prst="cube">
            <a:avLst>
              <a:gd name="adj" fmla="val 10296"/>
            </a:avLst>
          </a:prstGeom>
          <a:gradFill rotWithShape="0">
            <a:gsLst>
              <a:gs pos="0">
                <a:schemeClr val="accent1"/>
              </a:gs>
              <a:gs pos="100000">
                <a:srgbClr val="00870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</p:txBody>
      </p:sp>
      <p:sp>
        <p:nvSpPr>
          <p:cNvPr id="3091" name="Rectangle 29"/>
          <p:cNvSpPr>
            <a:spLocks noChangeArrowheads="1"/>
          </p:cNvSpPr>
          <p:nvPr/>
        </p:nvSpPr>
        <p:spPr bwMode="auto">
          <a:xfrm rot="-5400000">
            <a:off x="4570413" y="3725863"/>
            <a:ext cx="193833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</a:rPr>
              <a:t>Управление рисками</a:t>
            </a:r>
          </a:p>
        </p:txBody>
      </p:sp>
      <p:sp>
        <p:nvSpPr>
          <p:cNvPr id="3092" name="AutoShape 30"/>
          <p:cNvSpPr>
            <a:spLocks noChangeArrowheads="1"/>
          </p:cNvSpPr>
          <p:nvPr/>
        </p:nvSpPr>
        <p:spPr bwMode="auto">
          <a:xfrm rot="10800000" flipH="1" flipV="1">
            <a:off x="6091238" y="2708275"/>
            <a:ext cx="720725" cy="2220913"/>
          </a:xfrm>
          <a:prstGeom prst="cube">
            <a:avLst>
              <a:gd name="adj" fmla="val 10296"/>
            </a:avLst>
          </a:prstGeom>
          <a:gradFill rotWithShape="0">
            <a:gsLst>
              <a:gs pos="0">
                <a:schemeClr val="accent1"/>
              </a:gs>
              <a:gs pos="100000">
                <a:srgbClr val="00870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</p:txBody>
      </p:sp>
      <p:sp>
        <p:nvSpPr>
          <p:cNvPr id="3093" name="Rectangle 31"/>
          <p:cNvSpPr>
            <a:spLocks noChangeArrowheads="1"/>
          </p:cNvSpPr>
          <p:nvPr/>
        </p:nvSpPr>
        <p:spPr bwMode="auto">
          <a:xfrm rot="-5400000">
            <a:off x="5491956" y="3739357"/>
            <a:ext cx="19383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</a:rPr>
              <a:t>Управление бюджетами</a:t>
            </a:r>
          </a:p>
        </p:txBody>
      </p:sp>
      <p:sp>
        <p:nvSpPr>
          <p:cNvPr id="3094" name="Text Box 36"/>
          <p:cNvSpPr txBox="1">
            <a:spLocks noChangeArrowheads="1"/>
          </p:cNvSpPr>
          <p:nvPr/>
        </p:nvSpPr>
        <p:spPr bwMode="auto">
          <a:xfrm>
            <a:off x="6921500" y="1196975"/>
            <a:ext cx="2051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Планы и направления развития, приоритеты,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мотивация</a:t>
            </a:r>
          </a:p>
        </p:txBody>
      </p:sp>
      <p:sp>
        <p:nvSpPr>
          <p:cNvPr id="3095" name="Text Box 37"/>
          <p:cNvSpPr txBox="1">
            <a:spLocks noChangeArrowheads="1"/>
          </p:cNvSpPr>
          <p:nvPr/>
        </p:nvSpPr>
        <p:spPr bwMode="auto">
          <a:xfrm>
            <a:off x="6921500" y="1916113"/>
            <a:ext cx="2051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Выпуск методик, анкетирование клиентов, анализ реализации и планирование корр. действий по сервисам </a:t>
            </a:r>
          </a:p>
        </p:txBody>
      </p:sp>
      <p:sp>
        <p:nvSpPr>
          <p:cNvPr id="3096" name="Text Box 38"/>
          <p:cNvSpPr txBox="1">
            <a:spLocks noChangeArrowheads="1"/>
          </p:cNvSpPr>
          <p:nvPr/>
        </p:nvSpPr>
        <p:spPr bwMode="auto">
          <a:xfrm>
            <a:off x="6921500" y="3500438"/>
            <a:ext cx="1800225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Операционная деятельность в рамках сервисов (</a:t>
            </a:r>
            <a:r>
              <a:rPr lang="ru-RU" altLang="ru-RU" sz="1200" b="1" dirty="0">
                <a:solidFill>
                  <a:schemeClr val="tx1"/>
                </a:solidFill>
              </a:rPr>
              <a:t>пример</a:t>
            </a:r>
            <a:r>
              <a:rPr lang="ru-RU" altLang="ru-RU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097" name="Text Box 39"/>
          <p:cNvSpPr txBox="1">
            <a:spLocks noChangeArrowheads="1"/>
          </p:cNvSpPr>
          <p:nvPr/>
        </p:nvSpPr>
        <p:spPr bwMode="auto">
          <a:xfrm>
            <a:off x="6992938" y="5084763"/>
            <a:ext cx="1800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tx1"/>
                </a:solidFill>
              </a:rPr>
              <a:t>Развитие инструментария и отчетности</a:t>
            </a:r>
          </a:p>
        </p:txBody>
      </p:sp>
      <p:sp>
        <p:nvSpPr>
          <p:cNvPr id="3098" name="Text Box 40"/>
          <p:cNvSpPr txBox="1">
            <a:spLocks noChangeArrowheads="1"/>
          </p:cNvSpPr>
          <p:nvPr/>
        </p:nvSpPr>
        <p:spPr bwMode="auto">
          <a:xfrm>
            <a:off x="6992938" y="5734050"/>
            <a:ext cx="19796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Накопление, трактовка и тиражирование знаний по Управлению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3064365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91" y="190508"/>
            <a:ext cx="7664450" cy="6731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altLang="ru-RU" sz="4000" dirty="0"/>
              <a:t>Как </a:t>
            </a:r>
            <a:r>
              <a:rPr lang="en-US" altLang="ru-RU" sz="4000" dirty="0"/>
              <a:t>“</a:t>
            </a:r>
            <a:r>
              <a:rPr lang="ru-RU" altLang="ru-RU" sz="4000" dirty="0"/>
              <a:t>настроить</a:t>
            </a:r>
            <a:r>
              <a:rPr lang="en-US" altLang="ru-RU" sz="4000" dirty="0"/>
              <a:t>”</a:t>
            </a:r>
            <a:r>
              <a:rPr lang="ru-RU" altLang="ru-RU" sz="4000" dirty="0"/>
              <a:t> сервис ОУП</a:t>
            </a:r>
          </a:p>
        </p:txBody>
      </p:sp>
      <p:sp>
        <p:nvSpPr>
          <p:cNvPr id="3094" name="Text Box 36"/>
          <p:cNvSpPr txBox="1">
            <a:spLocks noChangeArrowheads="1"/>
          </p:cNvSpPr>
          <p:nvPr/>
        </p:nvSpPr>
        <p:spPr bwMode="auto">
          <a:xfrm>
            <a:off x="572503" y="2614197"/>
            <a:ext cx="1505313" cy="77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</a:rPr>
              <a:t>Функциональные области управления проектами</a:t>
            </a:r>
          </a:p>
        </p:txBody>
      </p:sp>
      <p:sp>
        <p:nvSpPr>
          <p:cNvPr id="27" name="Text Box 36">
            <a:extLst>
              <a:ext uri="{FF2B5EF4-FFF2-40B4-BE49-F238E27FC236}">
                <a16:creationId xmlns:a16="http://schemas.microsoft.com/office/drawing/2014/main" id="{423C56A4-FB5C-49BA-82A8-60B70520E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7" y="3596532"/>
            <a:ext cx="1487194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</a:rPr>
              <a:t>Специфичные области управления (отрасль, организация)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3C2D410D-2B00-4F51-8371-E2B4F16BC00F}"/>
              </a:ext>
            </a:extLst>
          </p:cNvPr>
          <p:cNvSpPr/>
          <p:nvPr/>
        </p:nvSpPr>
        <p:spPr>
          <a:xfrm>
            <a:off x="1801107" y="3200220"/>
            <a:ext cx="1428363" cy="52054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 Box 36">
            <a:extLst>
              <a:ext uri="{FF2B5EF4-FFF2-40B4-BE49-F238E27FC236}">
                <a16:creationId xmlns:a16="http://schemas.microsoft.com/office/drawing/2014/main" id="{74661CCC-9B63-401A-83F8-BC79CB943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1" y="1738655"/>
            <a:ext cx="1800225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</a:rPr>
              <a:t>Запросы и обратная связь от клиентов</a:t>
            </a:r>
          </a:p>
        </p:txBody>
      </p:sp>
      <p:sp>
        <p:nvSpPr>
          <p:cNvPr id="31" name="Text Box 36">
            <a:extLst>
              <a:ext uri="{FF2B5EF4-FFF2-40B4-BE49-F238E27FC236}">
                <a16:creationId xmlns:a16="http://schemas.microsoft.com/office/drawing/2014/main" id="{C92022B4-D536-4418-A517-DEAF77E0E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4653136"/>
            <a:ext cx="1800225" cy="77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</a:rPr>
              <a:t>Готовность контекста – процессы организации, ИТ, методологии</a:t>
            </a:r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3D42DCC9-DAB6-40B8-83E3-30694F4EF3A8}"/>
              </a:ext>
            </a:extLst>
          </p:cNvPr>
          <p:cNvSpPr/>
          <p:nvPr/>
        </p:nvSpPr>
        <p:spPr>
          <a:xfrm rot="5400000">
            <a:off x="2060328" y="2537426"/>
            <a:ext cx="864096" cy="52054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4F298619-2929-4F1E-84AB-6F8153103B2F}"/>
              </a:ext>
            </a:extLst>
          </p:cNvPr>
          <p:cNvSpPr/>
          <p:nvPr/>
        </p:nvSpPr>
        <p:spPr>
          <a:xfrm rot="16200000">
            <a:off x="2041048" y="3871267"/>
            <a:ext cx="864096" cy="52054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 Box 36">
            <a:extLst>
              <a:ext uri="{FF2B5EF4-FFF2-40B4-BE49-F238E27FC236}">
                <a16:creationId xmlns:a16="http://schemas.microsoft.com/office/drawing/2014/main" id="{842D2CAC-2C09-4713-9686-C789799F5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543" y="3203057"/>
            <a:ext cx="1328605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</a:rPr>
              <a:t>Готовность по персоналу и компетенциям</a:t>
            </a:r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883FCE1D-FC87-41C1-AC5A-4E5D2A26E06F}"/>
              </a:ext>
            </a:extLst>
          </p:cNvPr>
          <p:cNvSpPr/>
          <p:nvPr/>
        </p:nvSpPr>
        <p:spPr>
          <a:xfrm>
            <a:off x="4570208" y="3190601"/>
            <a:ext cx="694902" cy="52054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 Box 36">
            <a:extLst>
              <a:ext uri="{FF2B5EF4-FFF2-40B4-BE49-F238E27FC236}">
                <a16:creationId xmlns:a16="http://schemas.microsoft.com/office/drawing/2014/main" id="{E552AC45-1018-4E7C-9315-990E10B4B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933" y="3160025"/>
            <a:ext cx="1128773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</a:rPr>
              <a:t>Дизайн  и обеспечение  сервиса</a:t>
            </a:r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C789F0F3-CB2A-4F35-9F65-F858F84B7E28}"/>
              </a:ext>
            </a:extLst>
          </p:cNvPr>
          <p:cNvSpPr/>
          <p:nvPr/>
        </p:nvSpPr>
        <p:spPr>
          <a:xfrm>
            <a:off x="6435910" y="3160025"/>
            <a:ext cx="694902" cy="52054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 Box 36">
            <a:extLst>
              <a:ext uri="{FF2B5EF4-FFF2-40B4-BE49-F238E27FC236}">
                <a16:creationId xmlns:a16="http://schemas.microsoft.com/office/drawing/2014/main" id="{10B352A4-8ED4-4D75-9FFD-815E12CA0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388" y="3190601"/>
            <a:ext cx="1176897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</a:rPr>
              <a:t>Мониторинг качества</a:t>
            </a:r>
          </a:p>
        </p:txBody>
      </p:sp>
      <p:sp>
        <p:nvSpPr>
          <p:cNvPr id="16" name="Text Box 36">
            <a:extLst>
              <a:ext uri="{FF2B5EF4-FFF2-40B4-BE49-F238E27FC236}">
                <a16:creationId xmlns:a16="http://schemas.microsoft.com/office/drawing/2014/main" id="{43D1DEC2-3158-4A3F-AF62-292AFD264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5368214"/>
            <a:ext cx="4610697" cy="5816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ct val="0"/>
              </a:spcBef>
            </a:pPr>
            <a:r>
              <a:rPr lang="ru-RU" altLang="ru-RU" sz="1400" dirty="0">
                <a:solidFill>
                  <a:schemeClr val="tx1"/>
                </a:solidFill>
              </a:rPr>
              <a:t>Ориентация на клиента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</a:pPr>
            <a:r>
              <a:rPr lang="ru-RU" altLang="ru-RU" sz="1400" dirty="0">
                <a:solidFill>
                  <a:schemeClr val="tx1"/>
                </a:solidFill>
              </a:rPr>
              <a:t>Основные (внешние) и обеспечивающие сервисы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</a:pPr>
            <a:r>
              <a:rPr lang="ru-RU" altLang="ru-RU" sz="1400" dirty="0">
                <a:solidFill>
                  <a:schemeClr val="tx1"/>
                </a:solidFill>
              </a:rPr>
              <a:t>Регулярный мониторинг и улучшения</a:t>
            </a:r>
          </a:p>
        </p:txBody>
      </p:sp>
    </p:spTree>
    <p:extLst>
      <p:ext uri="{BB962C8B-B14F-4D97-AF65-F5344CB8AC3E}">
        <p14:creationId xmlns:p14="http://schemas.microsoft.com/office/powerpoint/2010/main" val="36565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91" y="190508"/>
            <a:ext cx="7664450" cy="6731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altLang="ru-RU" sz="4000" dirty="0"/>
              <a:t>Как управлять сервисом ОУП</a:t>
            </a:r>
          </a:p>
        </p:txBody>
      </p:sp>
      <p:sp>
        <p:nvSpPr>
          <p:cNvPr id="3094" name="Text Box 36"/>
          <p:cNvSpPr txBox="1">
            <a:spLocks noChangeArrowheads="1"/>
          </p:cNvSpPr>
          <p:nvPr/>
        </p:nvSpPr>
        <p:spPr bwMode="auto">
          <a:xfrm>
            <a:off x="249456" y="2219996"/>
            <a:ext cx="1505313" cy="77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</a:rPr>
              <a:t>Функциональные области управления проектами</a:t>
            </a:r>
          </a:p>
        </p:txBody>
      </p:sp>
      <p:sp>
        <p:nvSpPr>
          <p:cNvPr id="27" name="Text Box 36">
            <a:extLst>
              <a:ext uri="{FF2B5EF4-FFF2-40B4-BE49-F238E27FC236}">
                <a16:creationId xmlns:a16="http://schemas.microsoft.com/office/drawing/2014/main" id="{423C56A4-FB5C-49BA-82A8-60B70520E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20" y="3202331"/>
            <a:ext cx="1487194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</a:rPr>
              <a:t>Специфичные области управления (отрасль, организация)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3C2D410D-2B00-4F51-8371-E2B4F16BC00F}"/>
              </a:ext>
            </a:extLst>
          </p:cNvPr>
          <p:cNvSpPr/>
          <p:nvPr/>
        </p:nvSpPr>
        <p:spPr>
          <a:xfrm>
            <a:off x="1478060" y="2806019"/>
            <a:ext cx="1428363" cy="52054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 Box 36">
            <a:extLst>
              <a:ext uri="{FF2B5EF4-FFF2-40B4-BE49-F238E27FC236}">
                <a16:creationId xmlns:a16="http://schemas.microsoft.com/office/drawing/2014/main" id="{74661CCC-9B63-401A-83F8-BC79CB943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634" y="1344454"/>
            <a:ext cx="1800225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</a:rPr>
              <a:t>Запросы и обратная связь от клиентов</a:t>
            </a:r>
          </a:p>
        </p:txBody>
      </p:sp>
      <p:sp>
        <p:nvSpPr>
          <p:cNvPr id="31" name="Text Box 36">
            <a:extLst>
              <a:ext uri="{FF2B5EF4-FFF2-40B4-BE49-F238E27FC236}">
                <a16:creationId xmlns:a16="http://schemas.microsoft.com/office/drawing/2014/main" id="{C92022B4-D536-4418-A517-DEAF77E0E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633" y="4258935"/>
            <a:ext cx="1800225" cy="77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</a:rPr>
              <a:t>Готовность контекста – процессы организации, ИТ, методологии</a:t>
            </a:r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3D42DCC9-DAB6-40B8-83E3-30694F4EF3A8}"/>
              </a:ext>
            </a:extLst>
          </p:cNvPr>
          <p:cNvSpPr/>
          <p:nvPr/>
        </p:nvSpPr>
        <p:spPr>
          <a:xfrm rot="5400000">
            <a:off x="1737281" y="2143225"/>
            <a:ext cx="864096" cy="52054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4F298619-2929-4F1E-84AB-6F8153103B2F}"/>
              </a:ext>
            </a:extLst>
          </p:cNvPr>
          <p:cNvSpPr/>
          <p:nvPr/>
        </p:nvSpPr>
        <p:spPr>
          <a:xfrm rot="16200000">
            <a:off x="1718001" y="3477066"/>
            <a:ext cx="864096" cy="52054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 Box 36">
            <a:extLst>
              <a:ext uri="{FF2B5EF4-FFF2-40B4-BE49-F238E27FC236}">
                <a16:creationId xmlns:a16="http://schemas.microsoft.com/office/drawing/2014/main" id="{842D2CAC-2C09-4713-9686-C789799F5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496" y="2808856"/>
            <a:ext cx="1328605" cy="5816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</a:rPr>
              <a:t>Готовность по персоналу и компетенциям</a:t>
            </a:r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883FCE1D-FC87-41C1-AC5A-4E5D2A26E06F}"/>
              </a:ext>
            </a:extLst>
          </p:cNvPr>
          <p:cNvSpPr/>
          <p:nvPr/>
        </p:nvSpPr>
        <p:spPr>
          <a:xfrm>
            <a:off x="4247161" y="2796400"/>
            <a:ext cx="694902" cy="52054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 Box 36">
            <a:extLst>
              <a:ext uri="{FF2B5EF4-FFF2-40B4-BE49-F238E27FC236}">
                <a16:creationId xmlns:a16="http://schemas.microsoft.com/office/drawing/2014/main" id="{E552AC45-1018-4E7C-9315-990E10B4B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886" y="2784296"/>
            <a:ext cx="1128773" cy="5816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FontTx/>
              <a:buNone/>
              <a:defRPr sz="1400"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r>
              <a:rPr lang="ru-RU" altLang="ru-RU" dirty="0"/>
              <a:t>Дизайн  и обеспечение  сервиса</a:t>
            </a:r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C789F0F3-CB2A-4F35-9F65-F858F84B7E28}"/>
              </a:ext>
            </a:extLst>
          </p:cNvPr>
          <p:cNvSpPr/>
          <p:nvPr/>
        </p:nvSpPr>
        <p:spPr>
          <a:xfrm>
            <a:off x="6112863" y="2765824"/>
            <a:ext cx="694902" cy="52054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 Box 36">
            <a:extLst>
              <a:ext uri="{FF2B5EF4-FFF2-40B4-BE49-F238E27FC236}">
                <a16:creationId xmlns:a16="http://schemas.microsoft.com/office/drawing/2014/main" id="{10B352A4-8ED4-4D75-9FFD-815E12CA0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341" y="2796400"/>
            <a:ext cx="1176897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</a:rPr>
              <a:t>Мониторинг качества</a:t>
            </a:r>
          </a:p>
        </p:txBody>
      </p:sp>
      <p:sp>
        <p:nvSpPr>
          <p:cNvPr id="43" name="Text Box 36">
            <a:extLst>
              <a:ext uri="{FF2B5EF4-FFF2-40B4-BE49-F238E27FC236}">
                <a16:creationId xmlns:a16="http://schemas.microsoft.com/office/drawing/2014/main" id="{07DCA6B9-E4B4-4136-8A32-C7C8C04DC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4007" y="1342308"/>
            <a:ext cx="1404517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</a:rPr>
              <a:t>Обратная связь от клиентов</a:t>
            </a:r>
          </a:p>
        </p:txBody>
      </p:sp>
      <p:sp>
        <p:nvSpPr>
          <p:cNvPr id="44" name="Стрелка: вправо 43">
            <a:extLst>
              <a:ext uri="{FF2B5EF4-FFF2-40B4-BE49-F238E27FC236}">
                <a16:creationId xmlns:a16="http://schemas.microsoft.com/office/drawing/2014/main" id="{AE51509D-06E2-447E-9076-70180816750F}"/>
              </a:ext>
            </a:extLst>
          </p:cNvPr>
          <p:cNvSpPr/>
          <p:nvPr/>
        </p:nvSpPr>
        <p:spPr>
          <a:xfrm rot="5400000">
            <a:off x="6878895" y="2073503"/>
            <a:ext cx="864096" cy="52054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 Box 36">
            <a:extLst>
              <a:ext uri="{FF2B5EF4-FFF2-40B4-BE49-F238E27FC236}">
                <a16:creationId xmlns:a16="http://schemas.microsoft.com/office/drawing/2014/main" id="{E95A4A8F-4EBF-4F63-BD9E-10AF05C7B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652" y="4128285"/>
            <a:ext cx="1404517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</a:rPr>
              <a:t>Объективные замеры</a:t>
            </a:r>
          </a:p>
        </p:txBody>
      </p:sp>
      <p:sp>
        <p:nvSpPr>
          <p:cNvPr id="46" name="Стрелка: вправо 45">
            <a:extLst>
              <a:ext uri="{FF2B5EF4-FFF2-40B4-BE49-F238E27FC236}">
                <a16:creationId xmlns:a16="http://schemas.microsoft.com/office/drawing/2014/main" id="{1C88653F-51F2-4A42-B2A5-CFF9A6E0F327}"/>
              </a:ext>
            </a:extLst>
          </p:cNvPr>
          <p:cNvSpPr/>
          <p:nvPr/>
        </p:nvSpPr>
        <p:spPr>
          <a:xfrm rot="16200000">
            <a:off x="6883991" y="3403069"/>
            <a:ext cx="864096" cy="52054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изогнутая 2">
            <a:extLst>
              <a:ext uri="{FF2B5EF4-FFF2-40B4-BE49-F238E27FC236}">
                <a16:creationId xmlns:a16="http://schemas.microsoft.com/office/drawing/2014/main" id="{68906808-4EF3-4199-9FAF-D50DE2025FAC}"/>
              </a:ext>
            </a:extLst>
          </p:cNvPr>
          <p:cNvSpPr/>
          <p:nvPr/>
        </p:nvSpPr>
        <p:spPr>
          <a:xfrm rot="16200000">
            <a:off x="671747" y="4483761"/>
            <a:ext cx="1224136" cy="2291581"/>
          </a:xfrm>
          <a:prstGeom prst="bentArrow">
            <a:avLst>
              <a:gd name="adj1" fmla="val 25000"/>
              <a:gd name="adj2" fmla="val 29623"/>
              <a:gd name="adj3" fmla="val 25000"/>
              <a:gd name="adj4" fmla="val 4375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: изогнутая 48">
            <a:extLst>
              <a:ext uri="{FF2B5EF4-FFF2-40B4-BE49-F238E27FC236}">
                <a16:creationId xmlns:a16="http://schemas.microsoft.com/office/drawing/2014/main" id="{8530F459-59DB-459A-AC32-84923BD0E7D0}"/>
              </a:ext>
            </a:extLst>
          </p:cNvPr>
          <p:cNvSpPr/>
          <p:nvPr/>
        </p:nvSpPr>
        <p:spPr>
          <a:xfrm rot="16200000">
            <a:off x="4157818" y="2619760"/>
            <a:ext cx="1202780" cy="6032323"/>
          </a:xfrm>
          <a:prstGeom prst="bentArrow">
            <a:avLst>
              <a:gd name="adj1" fmla="val 25000"/>
              <a:gd name="adj2" fmla="val 29623"/>
              <a:gd name="adj3" fmla="val 25000"/>
              <a:gd name="adj4" fmla="val 4375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: изогнутая 49">
            <a:extLst>
              <a:ext uri="{FF2B5EF4-FFF2-40B4-BE49-F238E27FC236}">
                <a16:creationId xmlns:a16="http://schemas.microsoft.com/office/drawing/2014/main" id="{70E9624B-2A4F-49F4-BF6D-3D200F9C4B55}"/>
              </a:ext>
            </a:extLst>
          </p:cNvPr>
          <p:cNvSpPr/>
          <p:nvPr/>
        </p:nvSpPr>
        <p:spPr>
          <a:xfrm rot="16200000">
            <a:off x="2521451" y="4290168"/>
            <a:ext cx="2643067" cy="1272733"/>
          </a:xfrm>
          <a:prstGeom prst="bentArrow">
            <a:avLst>
              <a:gd name="adj1" fmla="val 25000"/>
              <a:gd name="adj2" fmla="val 29623"/>
              <a:gd name="adj3" fmla="val 25000"/>
              <a:gd name="adj4" fmla="val 4375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: изогнутая 51">
            <a:extLst>
              <a:ext uri="{FF2B5EF4-FFF2-40B4-BE49-F238E27FC236}">
                <a16:creationId xmlns:a16="http://schemas.microsoft.com/office/drawing/2014/main" id="{2E87AAA8-29F3-4416-BA58-FEAFBE6F12DE}"/>
              </a:ext>
            </a:extLst>
          </p:cNvPr>
          <p:cNvSpPr/>
          <p:nvPr/>
        </p:nvSpPr>
        <p:spPr>
          <a:xfrm rot="16200000">
            <a:off x="4393923" y="4290168"/>
            <a:ext cx="2643067" cy="1272733"/>
          </a:xfrm>
          <a:prstGeom prst="bentArrow">
            <a:avLst>
              <a:gd name="adj1" fmla="val 25000"/>
              <a:gd name="adj2" fmla="val 29623"/>
              <a:gd name="adj3" fmla="val 25000"/>
              <a:gd name="adj4" fmla="val 4375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 Box 36">
            <a:extLst>
              <a:ext uri="{FF2B5EF4-FFF2-40B4-BE49-F238E27FC236}">
                <a16:creationId xmlns:a16="http://schemas.microsoft.com/office/drawing/2014/main" id="{8880F5CC-8937-4BC0-A7B6-60002FD0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666" y="5763975"/>
            <a:ext cx="1404517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</a:rPr>
              <a:t>Анализ и планирование улучшений</a:t>
            </a:r>
          </a:p>
        </p:txBody>
      </p:sp>
      <p:sp>
        <p:nvSpPr>
          <p:cNvPr id="54" name="Стрелка: изогнутая 53">
            <a:extLst>
              <a:ext uri="{FF2B5EF4-FFF2-40B4-BE49-F238E27FC236}">
                <a16:creationId xmlns:a16="http://schemas.microsoft.com/office/drawing/2014/main" id="{A1A267CB-F3AA-49BF-B25E-023B2CBFFC69}"/>
              </a:ext>
            </a:extLst>
          </p:cNvPr>
          <p:cNvSpPr/>
          <p:nvPr/>
        </p:nvSpPr>
        <p:spPr>
          <a:xfrm rot="5400000">
            <a:off x="7120913" y="3678851"/>
            <a:ext cx="2643067" cy="1046152"/>
          </a:xfrm>
          <a:prstGeom prst="bentArrow">
            <a:avLst>
              <a:gd name="adj1" fmla="val 25000"/>
              <a:gd name="adj2" fmla="val 29623"/>
              <a:gd name="adj3" fmla="val 27057"/>
              <a:gd name="adj4" fmla="val 4375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C3F15D-2802-4F93-BC92-21FF354C9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827" y="4657093"/>
            <a:ext cx="1404517" cy="11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78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CE84E3D6-DB7F-477A-B104-BDB4B99A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/>
              <a:t>Портрет сотрудника ОУП</a:t>
            </a: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4CBA3676-1E24-4F38-99D3-F56D5F52B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849" y="1520935"/>
            <a:ext cx="5875337" cy="427522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ts val="15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ru-RU" sz="1600" b="0" dirty="0"/>
              <a:t>существенный личный опыт управления проектами</a:t>
            </a:r>
          </a:p>
          <a:p>
            <a:pPr marL="0" indent="0">
              <a:lnSpc>
                <a:spcPts val="15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ru-RU" altLang="ru-RU" sz="1600" b="0" dirty="0"/>
              <a:t>Профессиональные (</a:t>
            </a:r>
            <a:r>
              <a:rPr lang="en-US" altLang="ru-RU" sz="1600" b="0" dirty="0"/>
              <a:t>hard</a:t>
            </a:r>
            <a:r>
              <a:rPr lang="ru-RU" altLang="ru-RU" sz="1600" b="0" dirty="0"/>
              <a:t>) и личностные (</a:t>
            </a:r>
            <a:r>
              <a:rPr lang="en-US" altLang="ru-RU" sz="1600" b="0" dirty="0"/>
              <a:t>soft</a:t>
            </a:r>
            <a:r>
              <a:rPr lang="ru-RU" altLang="ru-RU" sz="1600" b="0" dirty="0"/>
              <a:t>) компетенции: 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ru-RU" sz="1600" b="0" dirty="0"/>
              <a:t>уверенные знания УП, экспертные знания и навыки в одной или нескольких функциональных областях управления проектом, 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ru-RU" sz="1600" b="0" dirty="0"/>
              <a:t>экспертный уровень владения техниками и инструментарием УП,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ru-RU" sz="1600" b="0" dirty="0"/>
              <a:t>понимание продуктовых и процессных подходов,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ru-RU" sz="1600" b="0" dirty="0"/>
              <a:t>эмпатия к клиентам ОУП,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ru-RU" sz="1600" b="0" dirty="0"/>
              <a:t>системность, последовательность, целостность и надежность, многозадачность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ru-RU" sz="1600" b="0" dirty="0"/>
              <a:t>риторика, деловая культура, лидерство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ru-RU" sz="1600" b="0" dirty="0"/>
              <a:t>интерес к профессии, желание и умение самостоятельного поиска информации, активность в профессиональном сообществе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EF1D7E-F3D5-4AA8-BB7A-68D4EB3829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t>www.sovnet.ru</a:t>
            </a:r>
          </a:p>
        </p:txBody>
      </p:sp>
      <p:sp>
        <p:nvSpPr>
          <p:cNvPr id="14341" name="Номер слайда 4">
            <a:extLst>
              <a:ext uri="{FF2B5EF4-FFF2-40B4-BE49-F238E27FC236}">
                <a16:creationId xmlns:a16="http://schemas.microsoft.com/office/drawing/2014/main" id="{183DEBBF-3FCF-4F6A-96EE-3F3656CBEF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EC77E-F7C7-4640-8C5B-B3050178F943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4342" name="Рисунок 6">
            <a:extLst>
              <a:ext uri="{FF2B5EF4-FFF2-40B4-BE49-F238E27FC236}">
                <a16:creationId xmlns:a16="http://schemas.microsoft.com/office/drawing/2014/main" id="{EB093BA3-57A5-4153-9A7E-295CA7712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606550"/>
            <a:ext cx="2967037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1F4BE96C-5D03-410B-A76D-2824D778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/>
              <a:t>Основные риски</a:t>
            </a:r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id="{778FD154-C227-44C3-B674-891CE58D0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716" y="2439656"/>
            <a:ext cx="5832475" cy="1691450"/>
          </a:xfrm>
        </p:spPr>
        <p:txBody>
          <a:bodyPr/>
          <a:lstStyle/>
          <a:p>
            <a:pPr>
              <a:lnSpc>
                <a:spcPts val="2000"/>
              </a:lnSpc>
              <a:spcBef>
                <a:spcPct val="0"/>
              </a:spcBef>
              <a:spcAft>
                <a:spcPts val="2400"/>
              </a:spcAft>
              <a:defRPr/>
            </a:pPr>
            <a:r>
              <a:rPr lang="ru-RU" altLang="ru-RU" sz="2400" b="0" dirty="0"/>
              <a:t>Сложность формирования компетентной команды ОУП</a:t>
            </a:r>
          </a:p>
          <a:p>
            <a:pPr>
              <a:lnSpc>
                <a:spcPts val="2000"/>
              </a:lnSpc>
              <a:spcBef>
                <a:spcPct val="0"/>
              </a:spcBef>
              <a:spcAft>
                <a:spcPts val="2400"/>
              </a:spcAft>
              <a:defRPr/>
            </a:pPr>
            <a:r>
              <a:rPr lang="ru-RU" altLang="ru-RU" sz="2400" b="0" dirty="0"/>
              <a:t>Риск деформации в </a:t>
            </a:r>
            <a:r>
              <a:rPr lang="en-US" altLang="ru-RU" sz="2400" b="0" dirty="0"/>
              <a:t>“</a:t>
            </a:r>
            <a:r>
              <a:rPr lang="ru-RU" altLang="ru-RU" sz="2400" b="0" dirty="0"/>
              <a:t>контролеров</a:t>
            </a:r>
            <a:r>
              <a:rPr lang="en-US" altLang="ru-RU" sz="2400" b="0" dirty="0"/>
              <a:t>”</a:t>
            </a:r>
            <a:r>
              <a:rPr lang="ru-RU" altLang="ru-RU" sz="2400" b="0" dirty="0"/>
              <a:t>, отторжение проектными командами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6E0E04-0B74-4B79-B3C9-23090D9895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t>www.sovnet.ru</a:t>
            </a:r>
          </a:p>
        </p:txBody>
      </p:sp>
      <p:sp>
        <p:nvSpPr>
          <p:cNvPr id="15365" name="Номер слайда 6">
            <a:extLst>
              <a:ext uri="{FF2B5EF4-FFF2-40B4-BE49-F238E27FC236}">
                <a16:creationId xmlns:a16="http://schemas.microsoft.com/office/drawing/2014/main" id="{973237E0-1BF3-44DB-BA73-E1B4304E7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ACC7EE-B507-44B4-BD63-CE5F2CB60F44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5366" name="Рисунок 3">
            <a:extLst>
              <a:ext uri="{FF2B5EF4-FFF2-40B4-BE49-F238E27FC236}">
                <a16:creationId xmlns:a16="http://schemas.microsoft.com/office/drawing/2014/main" id="{C547CB36-BA0B-4B35-B8F4-0D49E7A7D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83284"/>
            <a:ext cx="2606818" cy="220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0825" y="251044"/>
            <a:ext cx="7920558" cy="594122"/>
          </a:xfrm>
        </p:spPr>
        <p:txBody>
          <a:bodyPr/>
          <a:lstStyle/>
          <a:p>
            <a:r>
              <a:rPr lang="ru-RU" altLang="ru-RU" sz="2400" dirty="0">
                <a:latin typeface="Myriad Pro"/>
              </a:rPr>
              <a:t>Лестница зрелости сервиса ОУП. Пример</a:t>
            </a:r>
            <a:endParaRPr lang="ru-RU" altLang="ru-RU" sz="1500" dirty="0">
              <a:latin typeface="Myriad Pro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  <a:latin typeface="Myriad Pro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Myriad Pro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Myriad Pro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Myriad Pro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Myriad Pro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Myriad Pro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Myriad Pro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Myriad Pro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FEA5269-5769-4963-A7CC-1B4DCAAF6A55}" type="slidenum">
              <a:rPr kumimoji="0" lang="ru-RU" altLang="ru-RU" sz="82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16</a:t>
            </a:fld>
            <a:endParaRPr kumimoji="0" lang="ru-RU" altLang="ru-RU" sz="8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www.sovnet.ru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8B2F686-6D13-42D5-9B9C-E20D4429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554" y="1313054"/>
            <a:ext cx="4248472" cy="49163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Продукты и процесс</a:t>
            </a:r>
          </a:p>
        </p:txBody>
      </p:sp>
      <p:graphicFrame>
        <p:nvGraphicFramePr>
          <p:cNvPr id="12" name="Diagram 2">
            <a:extLst>
              <a:ext uri="{FF2B5EF4-FFF2-40B4-BE49-F238E27FC236}">
                <a16:creationId xmlns:a16="http://schemas.microsoft.com/office/drawing/2014/main" id="{2C7E5A3C-FDD3-4973-A30C-E1FC71343B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516359"/>
              </p:ext>
            </p:extLst>
          </p:nvPr>
        </p:nvGraphicFramePr>
        <p:xfrm>
          <a:off x="227324" y="1313054"/>
          <a:ext cx="8781739" cy="4864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35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9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448192"/>
          </a:xfrm>
        </p:spPr>
        <p:txBody>
          <a:bodyPr>
            <a:noAutofit/>
          </a:bodyPr>
          <a:lstStyle/>
          <a:p>
            <a:r>
              <a:rPr lang="ru-RU" altLang="ru-RU" sz="2400" dirty="0"/>
              <a:t>Зрелость сервисов Проектного Офиса (модель)</a:t>
            </a:r>
          </a:p>
        </p:txBody>
      </p:sp>
      <p:graphicFrame>
        <p:nvGraphicFramePr>
          <p:cNvPr id="220417" name="Group 25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174062"/>
              </p:ext>
            </p:extLst>
          </p:nvPr>
        </p:nvGraphicFramePr>
        <p:xfrm>
          <a:off x="323404" y="635028"/>
          <a:ext cx="8497192" cy="6057707"/>
        </p:xfrm>
        <a:graphic>
          <a:graphicData uri="http://schemas.openxmlformats.org/drawingml/2006/table">
            <a:tbl>
              <a:tblPr/>
              <a:tblGrid>
                <a:gridCol w="1391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5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6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1106">
                <a:tc>
                  <a:txBody>
                    <a:bodyPr/>
                    <a:lstStyle>
                      <a:lvl1pPr marL="342900" indent="-342900"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Метрика \ Уровень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421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827088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235075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643063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205105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5082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9654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4226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798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Продукты и процесс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Артефакты меняются от случая к случаю.</a:t>
                      </a:r>
                      <a:b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</a:b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Назначен ответственный за сервис.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Продуктовый ряд согласован, зафиксирован и выдерживается.</a:t>
                      </a:r>
                      <a:b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</a:b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Процесс документально формализован.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827088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235075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643063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205105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5082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9654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4226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798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Продукты согласовываются с ключевыми клиентами.</a:t>
                      </a:r>
                      <a:b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</a:b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Процесс прозрачен для клиентов, нет претензий к продуктовому ряду и процессу.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Продуктовый ряд развивается без ожидания указаний и претензий.</a:t>
                      </a:r>
                      <a:b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</a:b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Процесс регулярно анализируется и улучшается.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/>
                      </a:r>
                      <a:b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</a:b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324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Коммуникации и клиенты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Коммуникации по обращениям.</a:t>
                      </a:r>
                      <a:b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</a:b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Клиенты "все, кто обратится".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Определены процедуры, формат и периодичность коммуникаций. Выполняется план коммуникаций по сервису. Определены ключевые клиенты, установлены продуктивные отношения.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Активное информирование. Планы развития и коммуникаций регулярно согласовываются с клиентами. Управление внедрениями (методология и ИТ) в рамках сервиса.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Управление ожиданиями, предупреждение запросов. По всем вопросам Проектный Офис ведущий, а не ведомый.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21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Ресурсы и инструменты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827088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235075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643063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205105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5082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9654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4226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798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Личный ресурс ответственного.</a:t>
                      </a:r>
                      <a:b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</a:b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Различные инструменты.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827088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235075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643063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205105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5082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9654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4226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798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Обученные дублеры в необходимом количестве. Проведены учения "владелец в отпуске". Стабильные инструменты. Регулярная отчетность.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Своевременное обеспечение ресурсами и перераспределение работ.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Основные отчеты и витрины данных согласованы, доступны и регулярно обновляются.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Использование ресурса клиентов. Максимально возможная разумная автоматизация, "обратный поток" от инструментов в методологию.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130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Управление развитием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Действия по указанию руководства, отдельные предложения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Актуальный реестр запросов. Все клиенты регулярно информируются о статусе их запросов. Планы согласованы и отражают интересы клиентов. Сервис описан в системной модели Проектного Офиса. Проведено анкетирование клиентов.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Регулярные корректирующие действия и изменение планов на основе анкетирования, аудитов, статистики запросов.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Своевременные предупреждающие действия.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53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Лидерство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(уровень решения вопросов)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827088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235075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643063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205105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5082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9654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4226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798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Через начальника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Ведущие / главные специалисты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5621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1981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4384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895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352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10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Среднее звено управления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1pPr>
                      <a:lvl2pPr marL="827088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2pPr>
                      <a:lvl3pPr marL="1235075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703C"/>
                          </a:solidFill>
                          <a:latin typeface="Arial" pitchFamily="34" charset="0"/>
                        </a:defRPr>
                      </a:lvl3pPr>
                      <a:lvl4pPr marL="1643063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4pPr>
                      <a:lvl5pPr marL="205105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5pPr>
                      <a:lvl6pPr marL="25082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6pPr>
                      <a:lvl7pPr marL="29654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7pPr>
                      <a:lvl8pPr marL="34226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8pPr>
                      <a:lvl9pPr marL="387985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0404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Высшее руководство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251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3508" y="944724"/>
            <a:ext cx="7975058" cy="594122"/>
          </a:xfrm>
        </p:spPr>
        <p:txBody>
          <a:bodyPr/>
          <a:lstStyle/>
          <a:p>
            <a:r>
              <a:rPr lang="ru-RU" altLang="ru-RU" sz="2400" dirty="0">
                <a:latin typeface="Myriad Pro"/>
              </a:rPr>
              <a:t>Как использовать? </a:t>
            </a:r>
            <a:r>
              <a:rPr lang="ru-RU" altLang="ru-RU" sz="2400" b="0" dirty="0">
                <a:latin typeface="Myriad Pro"/>
              </a:rPr>
              <a:t>Примеры сценариев</a:t>
            </a:r>
            <a:endParaRPr lang="ru-RU" altLang="ru-RU" sz="2400" dirty="0">
              <a:latin typeface="Myriad Pro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  <a:latin typeface="Myriad Pro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Myriad Pro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Myriad Pro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Myriad Pro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Myriad Pro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Myriad Pro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Myriad Pro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Myriad Pro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FEA5269-5769-4963-A7CC-1B4DCAAF6A55}" type="slidenum">
              <a:rPr kumimoji="0" lang="ru-RU" altLang="ru-RU" sz="82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18</a:t>
            </a:fld>
            <a:endParaRPr kumimoji="0" lang="ru-RU" altLang="ru-RU" sz="8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www.sovnet.ru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5CD33860-7907-4432-94E0-48FD4E3D3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93" y="2090539"/>
            <a:ext cx="7975058" cy="357070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ru-RU" dirty="0">
                <a:solidFill>
                  <a:srgbClr val="002060"/>
                </a:solidFill>
              </a:rPr>
              <a:t>Развитие сотрудников ОУП.</a:t>
            </a:r>
            <a:r>
              <a:rPr lang="ru-RU" b="0" dirty="0">
                <a:solidFill>
                  <a:srgbClr val="002060"/>
                </a:solidFill>
              </a:rPr>
              <a:t> Самооценка профессионала по модели – профиль зрелости – верификация с руководителем – определение зон роста – планирование индивидуального плана развития – доработка процессов ОУП (новые роли, артефакты, коммуникации) – верификация в команде - непрерывный контроль продуктивности - далее повторяем (</a:t>
            </a:r>
            <a:r>
              <a:rPr lang="en-US" b="0" dirty="0">
                <a:solidFill>
                  <a:srgbClr val="002060"/>
                </a:solidFill>
              </a:rPr>
              <a:t>PDCA</a:t>
            </a:r>
            <a:r>
              <a:rPr lang="ru-RU" b="0" dirty="0">
                <a:solidFill>
                  <a:srgbClr val="002060"/>
                </a:solidFill>
              </a:rPr>
              <a:t>)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ru-RU" dirty="0">
                <a:solidFill>
                  <a:srgbClr val="002060"/>
                </a:solidFill>
              </a:rPr>
              <a:t>Формирование команды управления новым сервисом. </a:t>
            </a:r>
            <a:r>
              <a:rPr lang="ru-RU" b="0" dirty="0">
                <a:solidFill>
                  <a:srgbClr val="002060"/>
                </a:solidFill>
              </a:rPr>
              <a:t>Оценка кандидатов по модели – выбор основного </a:t>
            </a:r>
            <a:r>
              <a:rPr lang="en-US" b="0" dirty="0">
                <a:solidFill>
                  <a:srgbClr val="002060"/>
                </a:solidFill>
              </a:rPr>
              <a:t>“</a:t>
            </a:r>
            <a:r>
              <a:rPr lang="ru-RU" b="0" dirty="0">
                <a:solidFill>
                  <a:srgbClr val="002060"/>
                </a:solidFill>
              </a:rPr>
              <a:t>сервисмена</a:t>
            </a:r>
            <a:r>
              <a:rPr lang="en-US" b="0" dirty="0">
                <a:solidFill>
                  <a:srgbClr val="002060"/>
                </a:solidFill>
              </a:rPr>
              <a:t>” </a:t>
            </a:r>
            <a:r>
              <a:rPr lang="ru-RU" b="0" dirty="0">
                <a:solidFill>
                  <a:srgbClr val="002060"/>
                </a:solidFill>
              </a:rPr>
              <a:t>– доработка модели и процессов ОУП (новые роли, артефакты, коммуникации, метрики) – верификация в новой команде – непрерывный контроль продуктивности - </a:t>
            </a:r>
            <a:r>
              <a:rPr lang="en-US" b="0" dirty="0">
                <a:solidFill>
                  <a:srgbClr val="002060"/>
                </a:solidFill>
              </a:rPr>
              <a:t>PDCA</a:t>
            </a:r>
            <a:endParaRPr lang="ru-RU" b="0" dirty="0">
              <a:solidFill>
                <a:srgbClr val="002060"/>
              </a:solidFill>
            </a:endParaRP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ru-RU" dirty="0">
                <a:solidFill>
                  <a:srgbClr val="002060"/>
                </a:solidFill>
              </a:rPr>
              <a:t>Кадровая расстановка, премирование, продвижение сотрудников. </a:t>
            </a:r>
            <a:r>
              <a:rPr lang="ru-RU" b="0" dirty="0">
                <a:solidFill>
                  <a:srgbClr val="002060"/>
                </a:solidFill>
              </a:rPr>
              <a:t>Инвентаризация и анализ результатов за период – сопоставление с оценкой по модели – рейтингование и балансировка оценок – принятие решений – обратная связь профессионалам</a:t>
            </a:r>
            <a:r>
              <a:rPr lang="en-US" b="0" dirty="0">
                <a:solidFill>
                  <a:srgbClr val="002060"/>
                </a:solidFill>
              </a:rPr>
              <a:t> - </a:t>
            </a:r>
            <a:r>
              <a:rPr lang="ru-RU" b="0" dirty="0">
                <a:solidFill>
                  <a:srgbClr val="002060"/>
                </a:solidFill>
              </a:rPr>
              <a:t>доработка модели и процессов ОУП</a:t>
            </a:r>
          </a:p>
        </p:txBody>
      </p:sp>
    </p:spTree>
    <p:extLst>
      <p:ext uri="{BB962C8B-B14F-4D97-AF65-F5344CB8AC3E}">
        <p14:creationId xmlns:p14="http://schemas.microsoft.com/office/powerpoint/2010/main" val="148422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183" y="1160749"/>
            <a:ext cx="7417983" cy="276341"/>
          </a:xfrm>
        </p:spPr>
        <p:txBody>
          <a:bodyPr/>
          <a:lstStyle/>
          <a:p>
            <a:r>
              <a:rPr lang="ru-RU" sz="2156" dirty="0"/>
              <a:t>Добрый день!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147982" y="5471362"/>
            <a:ext cx="127143" cy="89180"/>
          </a:xfrm>
          <a:prstGeom prst="rect">
            <a:avLst/>
          </a:prstGeom>
        </p:spPr>
        <p:txBody>
          <a:bodyPr/>
          <a:lstStyle/>
          <a:p>
            <a:pPr marL="19547" marR="0" lvl="0" indent="0" algn="r" defTabSz="9144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825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pPr marL="19547" marR="0" lvl="0" indent="0" algn="r" defTabSz="914400" rtl="0" eaLnBrk="1" fontAlgn="auto" latinLnBrk="0" hangingPunct="1">
                <a:lnSpc>
                  <a:spcPts val="8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8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6" y="3169770"/>
            <a:ext cx="1136444" cy="40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050047" y="1946325"/>
            <a:ext cx="6812013" cy="3614217"/>
          </a:xfrm>
          <a:solidFill>
            <a:schemeClr val="bg1"/>
          </a:solidFill>
        </p:spPr>
        <p:txBody>
          <a:bodyPr/>
          <a:lstStyle/>
          <a:p>
            <a:pPr>
              <a:lnSpc>
                <a:spcPts val="1440"/>
              </a:lnSpc>
              <a:spcBef>
                <a:spcPct val="0"/>
              </a:spcBef>
              <a:spcAft>
                <a:spcPts val="1080"/>
              </a:spcAft>
            </a:pPr>
            <a:r>
              <a:rPr lang="ru-RU" altLang="ru-RU" sz="1260" b="0" dirty="0"/>
              <a:t>св. 20 лет активного опыта управления проектами </a:t>
            </a:r>
            <a:r>
              <a:rPr lang="en-US" altLang="ru-RU" sz="1260" b="0" dirty="0"/>
              <a:t>(1</a:t>
            </a:r>
            <a:r>
              <a:rPr lang="ru-RU" altLang="ru-RU" sz="1260" b="0" dirty="0"/>
              <a:t>6</a:t>
            </a:r>
            <a:r>
              <a:rPr lang="en-US" altLang="ru-RU" sz="1260" b="0" dirty="0"/>
              <a:t>)</a:t>
            </a:r>
            <a:r>
              <a:rPr lang="ru-RU" altLang="ru-RU" sz="1260" b="0" dirty="0"/>
              <a:t>, программами</a:t>
            </a:r>
            <a:r>
              <a:rPr lang="en-US" altLang="ru-RU" sz="1260" b="0" dirty="0"/>
              <a:t> (3)</a:t>
            </a:r>
            <a:r>
              <a:rPr lang="ru-RU" altLang="ru-RU" sz="1260" b="0" dirty="0"/>
              <a:t>, проектными офисами </a:t>
            </a:r>
            <a:r>
              <a:rPr lang="en-US" altLang="ru-RU" sz="1260" b="0" dirty="0"/>
              <a:t>(</a:t>
            </a:r>
            <a:r>
              <a:rPr lang="ru-RU" altLang="ru-RU" sz="1260" b="0" dirty="0"/>
              <a:t>3</a:t>
            </a:r>
            <a:r>
              <a:rPr lang="en-US" altLang="ru-RU" sz="1260" b="0" dirty="0"/>
              <a:t>) </a:t>
            </a:r>
            <a:r>
              <a:rPr lang="ru-RU" altLang="ru-RU" sz="1260" b="0" dirty="0"/>
              <a:t>в области ИТ, построения (3) и международной сертификации (1) корпоративной СУПД с региональными и дочерними структурами</a:t>
            </a:r>
          </a:p>
          <a:p>
            <a:pPr>
              <a:lnSpc>
                <a:spcPts val="1440"/>
              </a:lnSpc>
              <a:spcBef>
                <a:spcPct val="0"/>
              </a:spcBef>
              <a:spcAft>
                <a:spcPts val="1080"/>
              </a:spcAft>
            </a:pPr>
            <a:r>
              <a:rPr lang="ru-RU" altLang="ru-RU" sz="1260" b="0" dirty="0"/>
              <a:t>асессор национальных конкурсов в области совершенства управления проектами </a:t>
            </a:r>
            <a:r>
              <a:rPr lang="en-US" altLang="ru-RU" sz="1260" b="0" dirty="0"/>
              <a:t>“</a:t>
            </a:r>
            <a:r>
              <a:rPr lang="ru-RU" altLang="ru-RU" sz="1260" b="0" dirty="0"/>
              <a:t>Лучший проект года</a:t>
            </a:r>
            <a:r>
              <a:rPr lang="en-US" altLang="ru-RU" sz="1260" b="0" dirty="0"/>
              <a:t>”</a:t>
            </a:r>
            <a:r>
              <a:rPr lang="ru-RU" altLang="ru-RU" sz="1260" b="0" dirty="0"/>
              <a:t> и </a:t>
            </a:r>
            <a:r>
              <a:rPr lang="en-US" altLang="ru-RU" sz="1260" b="0" dirty="0"/>
              <a:t>“</a:t>
            </a:r>
            <a:r>
              <a:rPr lang="ru-RU" altLang="ru-RU" sz="1260" b="0" dirty="0"/>
              <a:t>Проектный Олимп</a:t>
            </a:r>
            <a:r>
              <a:rPr lang="en-US" altLang="ru-RU" sz="1260" b="0" dirty="0"/>
              <a:t>”</a:t>
            </a:r>
            <a:endParaRPr lang="ru-RU" altLang="ru-RU" sz="1260" b="0" dirty="0"/>
          </a:p>
          <a:p>
            <a:pPr>
              <a:lnSpc>
                <a:spcPts val="1440"/>
              </a:lnSpc>
              <a:spcBef>
                <a:spcPct val="0"/>
              </a:spcBef>
              <a:spcAft>
                <a:spcPts val="1080"/>
              </a:spcAft>
            </a:pPr>
            <a:r>
              <a:rPr lang="ru-RU" altLang="ru-RU" sz="1260" b="0" dirty="0"/>
              <a:t>опыт подготовки организации и проектов к асессменту </a:t>
            </a:r>
            <a:r>
              <a:rPr lang="en-US" altLang="ru-RU" sz="1260" b="0" dirty="0"/>
              <a:t>IPMA Delta, IPMA Project Excellence Award </a:t>
            </a:r>
            <a:r>
              <a:rPr lang="ru-RU" altLang="ru-RU" sz="1260" b="0" dirty="0"/>
              <a:t>(2010, 2011, 2012, 2015, </a:t>
            </a:r>
            <a:r>
              <a:rPr lang="en-US" altLang="ru-RU" sz="1260" b="0" dirty="0"/>
              <a:t>2016</a:t>
            </a:r>
            <a:r>
              <a:rPr lang="ru-RU" altLang="ru-RU" sz="1260" b="0" dirty="0"/>
              <a:t>, 2019, 2020 гг.)</a:t>
            </a:r>
          </a:p>
          <a:p>
            <a:pPr>
              <a:lnSpc>
                <a:spcPts val="1440"/>
              </a:lnSpc>
              <a:spcBef>
                <a:spcPct val="0"/>
              </a:spcBef>
              <a:spcAft>
                <a:spcPts val="1080"/>
              </a:spcAft>
            </a:pPr>
            <a:r>
              <a:rPr lang="ru-RU" altLang="ru-RU" sz="1260" b="0" dirty="0"/>
              <a:t>участник РГ по развитию проектной методологии Совета по стратегическому развитию и приоритетным проектам при Президенте РФ (2017 г.), участник разработки российских стандартов по управлению проектами</a:t>
            </a:r>
            <a:endParaRPr lang="en-US" altLang="ru-RU" sz="1260" b="0" dirty="0"/>
          </a:p>
          <a:p>
            <a:pPr>
              <a:lnSpc>
                <a:spcPts val="1440"/>
              </a:lnSpc>
              <a:spcBef>
                <a:spcPct val="0"/>
              </a:spcBef>
              <a:spcAft>
                <a:spcPts val="1080"/>
              </a:spcAft>
            </a:pPr>
            <a:r>
              <a:rPr lang="ru-RU" altLang="ru-RU" sz="1260" b="0" dirty="0"/>
              <a:t>член Правления и Экспертного совета Ассоциации </a:t>
            </a:r>
            <a:r>
              <a:rPr lang="en-US" altLang="ru-RU" sz="1260" b="0" dirty="0"/>
              <a:t>“</a:t>
            </a:r>
            <a:r>
              <a:rPr lang="ru-RU" altLang="ru-RU" sz="1260" b="0" dirty="0"/>
              <a:t>СОВНЕТ</a:t>
            </a:r>
            <a:r>
              <a:rPr lang="en-US" altLang="ru-RU" sz="1260" b="0" dirty="0"/>
              <a:t>”</a:t>
            </a:r>
            <a:endParaRPr lang="ru-RU" altLang="ru-RU" sz="1260" b="0" dirty="0"/>
          </a:p>
          <a:p>
            <a:pPr>
              <a:lnSpc>
                <a:spcPts val="1440"/>
              </a:lnSpc>
              <a:spcBef>
                <a:spcPct val="0"/>
              </a:spcBef>
              <a:spcAft>
                <a:spcPts val="1080"/>
              </a:spcAft>
            </a:pPr>
            <a:r>
              <a:rPr lang="ru-RU" altLang="ru-RU" sz="1260" b="0" dirty="0"/>
              <a:t>сертифицированный директор проектов </a:t>
            </a:r>
            <a:r>
              <a:rPr lang="en-US" altLang="ru-RU" sz="1260" b="0" dirty="0"/>
              <a:t>IPMA Level A </a:t>
            </a:r>
            <a:r>
              <a:rPr lang="en-US" altLang="ru-RU" sz="1260" dirty="0"/>
              <a:t>®</a:t>
            </a:r>
          </a:p>
          <a:p>
            <a:pPr>
              <a:lnSpc>
                <a:spcPts val="1440"/>
              </a:lnSpc>
              <a:spcBef>
                <a:spcPct val="0"/>
              </a:spcBef>
              <a:spcAft>
                <a:spcPts val="1080"/>
              </a:spcAft>
            </a:pPr>
            <a:r>
              <a:rPr lang="en-US" altLang="ru-RU" sz="1260" b="0" dirty="0" err="1"/>
              <a:t>SAFe</a:t>
            </a:r>
            <a:r>
              <a:rPr lang="en-US" altLang="ru-RU" sz="1260" b="0" dirty="0"/>
              <a:t> 4.5 Certified Agilist</a:t>
            </a:r>
          </a:p>
          <a:p>
            <a:pPr>
              <a:lnSpc>
                <a:spcPts val="1440"/>
              </a:lnSpc>
              <a:spcBef>
                <a:spcPct val="0"/>
              </a:spcBef>
              <a:spcAft>
                <a:spcPts val="1080"/>
              </a:spcAft>
            </a:pPr>
            <a:r>
              <a:rPr lang="ru-RU" altLang="ru-RU" sz="1260" b="0" dirty="0"/>
              <a:t>в настоящее время руководитель сложных ИТ-проектов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8BD8E7-E369-4D8D-8E55-FB1A4A2AC5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92" y="2082418"/>
            <a:ext cx="799988" cy="956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11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437"/>
            <a:ext cx="8229600" cy="796950"/>
          </a:xfrm>
        </p:spPr>
        <p:txBody>
          <a:bodyPr/>
          <a:lstStyle/>
          <a:p>
            <a:r>
              <a:rPr lang="ru-RU" altLang="ru-RU" dirty="0"/>
              <a:t>Что такое «Проектный офис»?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636" y="941387"/>
            <a:ext cx="8439844" cy="46482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SzPct val="150000"/>
            </a:pPr>
            <a:r>
              <a:rPr lang="ru-RU" altLang="ru-RU" sz="1400" dirty="0"/>
              <a:t>помещение / временная «штабная» структура в рамках проекта,</a:t>
            </a:r>
          </a:p>
          <a:p>
            <a:pPr eaLnBrk="1" hangingPunct="1">
              <a:buSzPct val="150000"/>
            </a:pPr>
            <a:r>
              <a:rPr lang="ru-RU" altLang="ru-RU" sz="1400" dirty="0"/>
              <a:t>подразделение, обеспечивающее работу «комитета по проектам»,</a:t>
            </a:r>
          </a:p>
          <a:p>
            <a:pPr eaLnBrk="1" hangingPunct="1">
              <a:buSzPct val="150000"/>
            </a:pPr>
            <a:r>
              <a:rPr lang="ru-RU" altLang="ru-RU" sz="1400" dirty="0"/>
              <a:t>подразделение компании, осуществляющее централизацию и координацию управления проектами</a:t>
            </a:r>
          </a:p>
          <a:p>
            <a:pPr eaLnBrk="1" hangingPunct="1">
              <a:spcBef>
                <a:spcPts val="600"/>
              </a:spcBef>
              <a:buSzPct val="150000"/>
              <a:buFontTx/>
              <a:buNone/>
            </a:pPr>
            <a:r>
              <a:rPr lang="ru-RU" altLang="ru-RU" sz="1400" b="1" dirty="0"/>
              <a:t>Современный подход («Офис управления проектами»):</a:t>
            </a:r>
          </a:p>
          <a:p>
            <a:pPr eaLnBrk="1" hangingPunct="1">
              <a:buSzPct val="150000"/>
            </a:pPr>
            <a:r>
              <a:rPr lang="ru-RU" altLang="ru-RU" sz="1400" dirty="0"/>
              <a:t>от контрольных функций и оценки проектов к экспертизе и развитию методов управления,</a:t>
            </a:r>
          </a:p>
          <a:p>
            <a:pPr eaLnBrk="1" hangingPunct="1">
              <a:buSzPct val="150000"/>
            </a:pPr>
            <a:r>
              <a:rPr lang="ru-RU" altLang="ru-RU" sz="1400" dirty="0"/>
              <a:t>«владелец» корпоративной методологии УП и «базы знаний»,</a:t>
            </a:r>
          </a:p>
          <a:p>
            <a:pPr eaLnBrk="1" hangingPunct="1">
              <a:buSzPct val="150000"/>
            </a:pPr>
            <a:r>
              <a:rPr lang="ru-RU" altLang="ru-RU" sz="1400" dirty="0"/>
              <a:t>всесторонняя поддержка и помощь руководителям проектов.</a:t>
            </a:r>
          </a:p>
          <a:p>
            <a:pPr eaLnBrk="1" hangingPunct="1">
              <a:buSzPct val="150000"/>
            </a:pPr>
            <a:endParaRPr lang="ru-RU" altLang="ru-RU" sz="1400" dirty="0"/>
          </a:p>
          <a:p>
            <a:pPr eaLnBrk="1" hangingPunct="1">
              <a:buSzPct val="150000"/>
            </a:pPr>
            <a:endParaRPr lang="en-US" altLang="ru-RU" sz="1400" dirty="0"/>
          </a:p>
          <a:p>
            <a:pPr eaLnBrk="1" hangingPunct="1">
              <a:buSzPct val="150000"/>
            </a:pPr>
            <a:endParaRPr lang="ru-RU" altLang="ru-RU" sz="1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870B2D-804F-44D3-AA81-CAB75A470B0A}"/>
              </a:ext>
            </a:extLst>
          </p:cNvPr>
          <p:cNvSpPr txBox="1">
            <a:spLocks noChangeArrowheads="1"/>
          </p:cNvSpPr>
          <p:nvPr/>
        </p:nvSpPr>
        <p:spPr>
          <a:xfrm>
            <a:off x="393010" y="2795308"/>
            <a:ext cx="6228184" cy="461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800" dirty="0"/>
              <a:t>Модели функционирования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F291A6-78CF-48F3-ABEA-33BFEE20B17D}"/>
              </a:ext>
            </a:extLst>
          </p:cNvPr>
          <p:cNvSpPr txBox="1">
            <a:spLocks noChangeArrowheads="1"/>
          </p:cNvSpPr>
          <p:nvPr/>
        </p:nvSpPr>
        <p:spPr>
          <a:xfrm>
            <a:off x="452636" y="3194031"/>
            <a:ext cx="7187049" cy="28803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buSzPct val="150000"/>
            </a:pPr>
            <a:r>
              <a:rPr lang="ru-RU" altLang="ru-RU" sz="1400" b="1" dirty="0"/>
              <a:t>Репозиторий.</a:t>
            </a:r>
            <a:r>
              <a:rPr lang="ru-RU" altLang="ru-RU" sz="1400" dirty="0"/>
              <a:t> Хранилище и источник информации о проектах, методах и стандартах управления проектами.</a:t>
            </a:r>
          </a:p>
          <a:p>
            <a:pPr>
              <a:lnSpc>
                <a:spcPct val="115000"/>
              </a:lnSpc>
              <a:spcBef>
                <a:spcPts val="0"/>
              </a:spcBef>
              <a:buSzPct val="150000"/>
            </a:pPr>
            <a:r>
              <a:rPr lang="ru-RU" altLang="ru-RU" sz="1400" b="1" dirty="0"/>
              <a:t>Наставник.</a:t>
            </a:r>
            <a:r>
              <a:rPr lang="ru-RU" altLang="ru-RU" sz="1400" dirty="0"/>
              <a:t> Координирующий центр коммуникаций между подразделениями и участниками проектов при распространении методологии управления проектами.</a:t>
            </a:r>
          </a:p>
          <a:p>
            <a:pPr>
              <a:lnSpc>
                <a:spcPct val="115000"/>
              </a:lnSpc>
              <a:spcBef>
                <a:spcPts val="0"/>
              </a:spcBef>
              <a:buSzPct val="150000"/>
            </a:pPr>
            <a:r>
              <a:rPr lang="ru-RU" altLang="ru-RU" sz="1400" b="1" dirty="0"/>
              <a:t>ОУП предприятия.</a:t>
            </a:r>
            <a:r>
              <a:rPr lang="ru-RU" altLang="ru-RU" sz="1400" dirty="0"/>
              <a:t> Координация управления проектными рисками, формирование портфеля и программ, экспертиза и оценка, полномочия по управлению.</a:t>
            </a:r>
          </a:p>
          <a:p>
            <a:pPr>
              <a:lnSpc>
                <a:spcPct val="115000"/>
              </a:lnSpc>
              <a:spcBef>
                <a:spcPts val="0"/>
              </a:spcBef>
              <a:buSzPct val="150000"/>
            </a:pPr>
            <a:r>
              <a:rPr lang="ru-RU" altLang="ru-RU" sz="1400" b="1" dirty="0"/>
              <a:t>ОУП, нацеленный на немедленный результат.</a:t>
            </a:r>
            <a:r>
              <a:rPr lang="ru-RU" altLang="ru-RU" sz="1400" dirty="0"/>
              <a:t> Влияние на стратегическое планирование, поиск путей сокращения сроков проектов, управление портфелем проектов, глобальная модель приоритетов, управление компетенциями РП.</a:t>
            </a:r>
          </a:p>
        </p:txBody>
      </p:sp>
      <p:pic>
        <p:nvPicPr>
          <p:cNvPr id="6" name="Picture 4" descr="Джеральд И. Кендалл, Стивен К. Роллинз Современные методы Управления портфелями проектов и Офис управления проектами: Максимизация ROI Advanced Project Portfolio Management and the PMO Multiplying ROI at Wrap Speed">
            <a:hlinkClick r:id="" action="ppaction://noaction"/>
            <a:extLst>
              <a:ext uri="{FF2B5EF4-FFF2-40B4-BE49-F238E27FC236}">
                <a16:creationId xmlns:a16="http://schemas.microsoft.com/office/drawing/2014/main" id="{1EF2F90D-DA17-4964-9632-554866A8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383" y="4695242"/>
            <a:ext cx="1185862" cy="165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10559AF3-804B-493F-9C05-33819D01A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5734598"/>
            <a:ext cx="5299075" cy="7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</a:defRPr>
            </a:lvl1pPr>
            <a:lvl2pPr marL="827088" indent="-285750">
              <a:defRPr sz="1200">
                <a:solidFill>
                  <a:schemeClr val="bg1"/>
                </a:solidFill>
                <a:latin typeface="Arial" pitchFamily="34" charset="0"/>
              </a:defRPr>
            </a:lvl2pPr>
            <a:lvl3pPr marL="1235075" indent="-228600">
              <a:defRPr sz="1200">
                <a:solidFill>
                  <a:schemeClr val="bg1"/>
                </a:solidFill>
                <a:latin typeface="Arial" pitchFamily="34" charset="0"/>
              </a:defRPr>
            </a:lvl3pPr>
            <a:lvl4pPr marL="1643063" indent="-228600">
              <a:defRPr sz="1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SzPct val="150000"/>
            </a:pPr>
            <a:r>
              <a:rPr lang="ru-RU" altLang="ru-RU" sz="1000" dirty="0">
                <a:solidFill>
                  <a:srgbClr val="00703C"/>
                </a:solidFill>
              </a:rPr>
              <a:t>Джеральд И. </a:t>
            </a:r>
            <a:r>
              <a:rPr lang="ru-RU" altLang="ru-RU" sz="1000" dirty="0" err="1">
                <a:solidFill>
                  <a:srgbClr val="00703C"/>
                </a:solidFill>
              </a:rPr>
              <a:t>Кендалл</a:t>
            </a:r>
            <a:r>
              <a:rPr lang="ru-RU" altLang="ru-RU" sz="1000" dirty="0">
                <a:solidFill>
                  <a:srgbClr val="00703C"/>
                </a:solidFill>
              </a:rPr>
              <a:t>, Стивен К. </a:t>
            </a:r>
            <a:r>
              <a:rPr lang="ru-RU" altLang="ru-RU" sz="1000" dirty="0" err="1">
                <a:solidFill>
                  <a:srgbClr val="00703C"/>
                </a:solidFill>
              </a:rPr>
              <a:t>Роллинз</a:t>
            </a:r>
            <a:r>
              <a:rPr lang="ru-RU" altLang="ru-RU" sz="1000" dirty="0">
                <a:solidFill>
                  <a:srgbClr val="00703C"/>
                </a:solidFill>
              </a:rPr>
              <a:t> Современные методы Управления портфелями проектов и Офис управления проектами: Максимизация ROI </a:t>
            </a:r>
          </a:p>
          <a:p>
            <a:pPr algn="r" eaLnBrk="1" hangingPunct="1">
              <a:lnSpc>
                <a:spcPct val="120000"/>
              </a:lnSpc>
              <a:spcBef>
                <a:spcPct val="20000"/>
              </a:spcBef>
              <a:buSzPct val="150000"/>
            </a:pPr>
            <a:r>
              <a:rPr lang="ru-RU" altLang="ru-RU" sz="1000" dirty="0">
                <a:solidFill>
                  <a:srgbClr val="00703C"/>
                </a:solidFill>
              </a:rPr>
              <a:t>Advanced Project </a:t>
            </a:r>
            <a:r>
              <a:rPr lang="ru-RU" altLang="ru-RU" sz="1000" dirty="0" err="1">
                <a:solidFill>
                  <a:srgbClr val="00703C"/>
                </a:solidFill>
              </a:rPr>
              <a:t>Portfolio</a:t>
            </a:r>
            <a:r>
              <a:rPr lang="ru-RU" altLang="ru-RU" sz="1000" dirty="0">
                <a:solidFill>
                  <a:srgbClr val="00703C"/>
                </a:solidFill>
              </a:rPr>
              <a:t> Management </a:t>
            </a:r>
            <a:r>
              <a:rPr lang="ru-RU" altLang="ru-RU" sz="1000" dirty="0" err="1">
                <a:solidFill>
                  <a:srgbClr val="00703C"/>
                </a:solidFill>
              </a:rPr>
              <a:t>and</a:t>
            </a:r>
            <a:r>
              <a:rPr lang="ru-RU" altLang="ru-RU" sz="1000" dirty="0">
                <a:solidFill>
                  <a:srgbClr val="00703C"/>
                </a:solidFill>
              </a:rPr>
              <a:t> </a:t>
            </a:r>
            <a:r>
              <a:rPr lang="ru-RU" altLang="ru-RU" sz="1000" dirty="0" err="1">
                <a:solidFill>
                  <a:srgbClr val="00703C"/>
                </a:solidFill>
              </a:rPr>
              <a:t>the</a:t>
            </a:r>
            <a:r>
              <a:rPr lang="ru-RU" altLang="ru-RU" sz="1000" dirty="0">
                <a:solidFill>
                  <a:srgbClr val="00703C"/>
                </a:solidFill>
              </a:rPr>
              <a:t> PMO </a:t>
            </a:r>
            <a:r>
              <a:rPr lang="ru-RU" altLang="ru-RU" sz="1000" dirty="0" err="1">
                <a:solidFill>
                  <a:srgbClr val="00703C"/>
                </a:solidFill>
              </a:rPr>
              <a:t>Multiplying</a:t>
            </a:r>
            <a:r>
              <a:rPr lang="ru-RU" altLang="ru-RU" sz="1000" dirty="0">
                <a:solidFill>
                  <a:srgbClr val="00703C"/>
                </a:solidFill>
              </a:rPr>
              <a:t> ROI </a:t>
            </a:r>
            <a:r>
              <a:rPr lang="ru-RU" altLang="ru-RU" sz="1000" dirty="0" err="1">
                <a:solidFill>
                  <a:srgbClr val="00703C"/>
                </a:solidFill>
              </a:rPr>
              <a:t>at</a:t>
            </a:r>
            <a:r>
              <a:rPr lang="ru-RU" altLang="ru-RU" sz="1000" dirty="0">
                <a:solidFill>
                  <a:srgbClr val="00703C"/>
                </a:solidFill>
              </a:rPr>
              <a:t> </a:t>
            </a:r>
            <a:r>
              <a:rPr lang="ru-RU" altLang="ru-RU" sz="1000" dirty="0" err="1">
                <a:solidFill>
                  <a:srgbClr val="00703C"/>
                </a:solidFill>
              </a:rPr>
              <a:t>Wrap</a:t>
            </a:r>
            <a:r>
              <a:rPr lang="ru-RU" altLang="ru-RU" sz="1000" dirty="0">
                <a:solidFill>
                  <a:srgbClr val="00703C"/>
                </a:solidFill>
              </a:rPr>
              <a:t> Speed</a:t>
            </a:r>
          </a:p>
        </p:txBody>
      </p:sp>
    </p:spTree>
    <p:extLst>
      <p:ext uri="{BB962C8B-B14F-4D97-AF65-F5344CB8AC3E}">
        <p14:creationId xmlns:p14="http://schemas.microsoft.com/office/powerpoint/2010/main" val="388191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54CBB54-C70A-4C4D-8404-3CF69B681F84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87182"/>
            <a:ext cx="8507413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00"/>
              </a:lnSpc>
            </a:pPr>
            <a:r>
              <a:rPr lang="ru-RU" altLang="ru-RU" sz="3200" dirty="0"/>
              <a:t>Задачи Офиса управления проектами, программами и портфелями (</a:t>
            </a:r>
            <a:r>
              <a:rPr lang="en-US" altLang="ru-RU" sz="3200" dirty="0"/>
              <a:t>P3O)</a:t>
            </a:r>
            <a:endParaRPr lang="ru-RU" alt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D731A0-3EC4-42B1-B609-145EEC5A0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60779"/>
            <a:ext cx="5544616" cy="589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6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F400D7F-C9A9-44C0-A2ED-37E68F0F7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798" y="4005064"/>
            <a:ext cx="7534964" cy="2664296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5590"/>
            <a:ext cx="7200800" cy="3490449"/>
          </a:xfrm>
        </p:spPr>
        <p:txBody>
          <a:bodyPr/>
          <a:lstStyle/>
          <a:p>
            <a:pPr marL="381000" indent="-381000" defTabSz="912813">
              <a:spcBef>
                <a:spcPts val="0"/>
              </a:spcBef>
              <a:buFontTx/>
              <a:buAutoNum type="arabicPeriod"/>
            </a:pPr>
            <a:r>
              <a:rPr lang="ru-RU" altLang="ru-RU" sz="1400" dirty="0"/>
              <a:t>Содействие сокращению продолжительности циклов выполнения проектов.</a:t>
            </a:r>
          </a:p>
          <a:p>
            <a:pPr marL="381000" indent="-381000" defTabSz="912813">
              <a:spcBef>
                <a:spcPts val="0"/>
              </a:spcBef>
              <a:buFontTx/>
              <a:buAutoNum type="arabicPeriod"/>
            </a:pPr>
            <a:r>
              <a:rPr lang="ru-RU" altLang="ru-RU" sz="1400" dirty="0"/>
              <a:t>Содействие правильному выбору состава одновременно выполняемых проектов.</a:t>
            </a:r>
          </a:p>
          <a:p>
            <a:pPr marL="381000" indent="-381000" defTabSz="912813">
              <a:spcBef>
                <a:spcPts val="0"/>
              </a:spcBef>
              <a:buFontTx/>
              <a:buAutoNum type="arabicPeriod"/>
            </a:pPr>
            <a:r>
              <a:rPr lang="ru-RU" altLang="ru-RU" sz="1400" dirty="0"/>
              <a:t>Информационное обеспечение руководства о состоянии портфелей проектов.</a:t>
            </a:r>
          </a:p>
          <a:p>
            <a:pPr marL="381000" indent="-381000" defTabSz="912813">
              <a:spcBef>
                <a:spcPts val="0"/>
              </a:spcBef>
              <a:buFontTx/>
              <a:buAutoNum type="arabicPeriod"/>
            </a:pPr>
            <a:r>
              <a:rPr lang="ru-RU" altLang="ru-RU" sz="1400" dirty="0"/>
              <a:t>Мониторинг выполнения проектов, предоставление отчетов руководству.</a:t>
            </a:r>
          </a:p>
          <a:p>
            <a:pPr marL="381000" indent="-381000" defTabSz="912813">
              <a:spcBef>
                <a:spcPts val="0"/>
              </a:spcBef>
              <a:buFontTx/>
              <a:buAutoNum type="arabicPeriod"/>
            </a:pPr>
            <a:r>
              <a:rPr lang="ru-RU" altLang="ru-RU" sz="1400" dirty="0"/>
              <a:t>Наставничество.</a:t>
            </a:r>
          </a:p>
          <a:p>
            <a:pPr marL="381000" indent="-381000" defTabSz="912813">
              <a:spcBef>
                <a:spcPts val="0"/>
              </a:spcBef>
              <a:buFontTx/>
              <a:buAutoNum type="arabicPeriod"/>
            </a:pPr>
            <a:r>
              <a:rPr lang="ru-RU" altLang="ru-RU" sz="1400" dirty="0"/>
              <a:t>Развитие инструментов управления проектами.</a:t>
            </a:r>
          </a:p>
          <a:p>
            <a:pPr marL="381000" indent="-381000" defTabSz="912813">
              <a:spcBef>
                <a:spcPts val="0"/>
              </a:spcBef>
              <a:buFontTx/>
              <a:buAutoNum type="arabicPeriod"/>
            </a:pPr>
            <a:r>
              <a:rPr lang="ru-RU" altLang="ru-RU" sz="1400" dirty="0"/>
              <a:t>«Справочное бюро».</a:t>
            </a:r>
          </a:p>
          <a:p>
            <a:pPr marL="381000" indent="-381000" defTabSz="912813">
              <a:spcBef>
                <a:spcPts val="0"/>
              </a:spcBef>
              <a:buFontTx/>
              <a:buAutoNum type="arabicPeriod"/>
            </a:pPr>
            <a:r>
              <a:rPr lang="ru-RU" altLang="ru-RU" sz="1400" dirty="0"/>
              <a:t>Развитие методологии.</a:t>
            </a:r>
          </a:p>
          <a:p>
            <a:pPr marL="381000" indent="-381000" defTabSz="912813">
              <a:spcBef>
                <a:spcPts val="0"/>
              </a:spcBef>
              <a:buFontTx/>
              <a:buAutoNum type="arabicPeriod"/>
            </a:pPr>
            <a:r>
              <a:rPr lang="ru-RU" altLang="ru-RU" sz="1400" dirty="0"/>
              <a:t>Корректирующие действия.</a:t>
            </a:r>
          </a:p>
          <a:p>
            <a:pPr marL="381000" indent="-381000" defTabSz="912813">
              <a:spcBef>
                <a:spcPts val="0"/>
              </a:spcBef>
              <a:buFontTx/>
              <a:buAutoNum type="arabicPeriod"/>
            </a:pPr>
            <a:r>
              <a:rPr lang="ru-RU" altLang="ru-RU" sz="1400" dirty="0"/>
              <a:t>Содействие «совету по управлению проектами».</a:t>
            </a:r>
          </a:p>
          <a:p>
            <a:pPr marL="381000" indent="-381000" defTabSz="912813">
              <a:spcBef>
                <a:spcPts val="0"/>
              </a:spcBef>
              <a:buFontTx/>
              <a:buAutoNum type="arabicPeriod"/>
            </a:pPr>
            <a:r>
              <a:rPr lang="ru-RU" altLang="ru-RU" sz="1400" dirty="0"/>
              <a:t>Участие в установлении приоритетов для проектов.</a:t>
            </a:r>
          </a:p>
          <a:p>
            <a:pPr marL="381000" indent="-381000" defTabSz="912813">
              <a:spcBef>
                <a:spcPts val="0"/>
              </a:spcBef>
              <a:buFontTx/>
              <a:buAutoNum type="arabicPeriod"/>
            </a:pPr>
            <a:r>
              <a:rPr lang="ru-RU" altLang="ru-RU" sz="1400" dirty="0"/>
              <a:t>Помощь в реализации проблемных проектов.</a:t>
            </a:r>
          </a:p>
          <a:p>
            <a:pPr marL="381000" indent="-381000" defTabSz="912813">
              <a:spcBef>
                <a:spcPts val="0"/>
              </a:spcBef>
              <a:buFontTx/>
              <a:buAutoNum type="arabicPeriod"/>
            </a:pPr>
            <a:r>
              <a:rPr lang="ru-RU" altLang="ru-RU" sz="1400" dirty="0"/>
              <a:t>Подготовка руководителей проектов.</a:t>
            </a:r>
          </a:p>
          <a:p>
            <a:pPr marL="381000" indent="-381000" defTabSz="912813">
              <a:spcBef>
                <a:spcPts val="0"/>
              </a:spcBef>
              <a:buFontTx/>
              <a:buAutoNum type="arabicPeriod"/>
            </a:pPr>
            <a:r>
              <a:rPr lang="ru-RU" altLang="ru-RU" sz="1400" dirty="0"/>
              <a:t>Организация эффективных коммуникаций участников проектов.</a:t>
            </a:r>
          </a:p>
          <a:p>
            <a:pPr marL="381000" indent="-381000" defTabSz="912813">
              <a:spcBef>
                <a:spcPts val="0"/>
              </a:spcBef>
              <a:buFontTx/>
              <a:buAutoNum type="arabicPeriod"/>
            </a:pPr>
            <a:r>
              <a:rPr lang="ru-RU" altLang="ru-RU" sz="1400" dirty="0"/>
              <a:t>Ведение архива.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54CBB54-C70A-4C4D-8404-3CF69B681F84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88640"/>
            <a:ext cx="8507413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/>
              <a:t>Задачи Офиса управления проектами</a:t>
            </a:r>
          </a:p>
        </p:txBody>
      </p:sp>
      <p:pic>
        <p:nvPicPr>
          <p:cNvPr id="7" name="Picture 4" descr="Джеральд И. Кендалл, Стивен К. Роллинз Современные методы Управления портфелями проектов и Офис управления проектами: Максимизация ROI Advanced Project Portfolio Management and the PMO Multiplying ROI at Wrap Speed">
            <a:hlinkClick r:id="" action="ppaction://noaction"/>
            <a:extLst>
              <a:ext uri="{FF2B5EF4-FFF2-40B4-BE49-F238E27FC236}">
                <a16:creationId xmlns:a16="http://schemas.microsoft.com/office/drawing/2014/main" id="{9001CF70-EBA8-431F-AD0E-FF64552C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24744"/>
            <a:ext cx="379798" cy="531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54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54CBB54-C70A-4C4D-8404-3CF69B681F84}"/>
              </a:ext>
            </a:extLst>
          </p:cNvPr>
          <p:cNvSpPr txBox="1">
            <a:spLocks noChangeArrowheads="1"/>
          </p:cNvSpPr>
          <p:nvPr/>
        </p:nvSpPr>
        <p:spPr>
          <a:xfrm>
            <a:off x="318293" y="101470"/>
            <a:ext cx="85074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/>
              <a:t>Миссия Офиса управления проектами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2B0BF2-FE30-4E7C-B3C6-80DC27B6D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580" y="2933528"/>
            <a:ext cx="1564714" cy="12655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BF5123-A3F0-4661-AFFC-7E6981CE0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12" y="725548"/>
            <a:ext cx="2153816" cy="160997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A85B7E11-682D-4F17-8546-0742E3CD2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451" y="4843719"/>
            <a:ext cx="2431604" cy="172603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A8B7C23-7D11-4189-861B-CA0FCDDD8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012357"/>
            <a:ext cx="1799661" cy="10751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5D53E11-8550-4674-BE47-165222B43D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9839" y="2735888"/>
            <a:ext cx="1678441" cy="1668016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076FEAB2-05E1-4716-8775-E93BA3F73D81}"/>
              </a:ext>
            </a:extLst>
          </p:cNvPr>
          <p:cNvSpPr txBox="1">
            <a:spLocks noChangeArrowheads="1"/>
          </p:cNvSpPr>
          <p:nvPr/>
        </p:nvSpPr>
        <p:spPr>
          <a:xfrm>
            <a:off x="3995936" y="1707524"/>
            <a:ext cx="1555092" cy="429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dirty="0"/>
              <a:t>Руководство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7B210E05-C6D9-468F-85C1-23079725D4B1}"/>
              </a:ext>
            </a:extLst>
          </p:cNvPr>
          <p:cNvSpPr txBox="1">
            <a:spLocks noChangeArrowheads="1"/>
          </p:cNvSpPr>
          <p:nvPr/>
        </p:nvSpPr>
        <p:spPr>
          <a:xfrm>
            <a:off x="4474120" y="5984500"/>
            <a:ext cx="2563029" cy="573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/>
              <a:t>Проектные команды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0D540D29-A4C9-49FD-9EC6-BBC7213DB37F}"/>
              </a:ext>
            </a:extLst>
          </p:cNvPr>
          <p:cNvSpPr txBox="1">
            <a:spLocks noChangeArrowheads="1"/>
          </p:cNvSpPr>
          <p:nvPr/>
        </p:nvSpPr>
        <p:spPr>
          <a:xfrm>
            <a:off x="6537544" y="4366246"/>
            <a:ext cx="2563029" cy="573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700" i="1" dirty="0"/>
              <a:t>Контрагенты и сообщества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5279AEFA-36E1-435B-926D-B83392D78E3C}"/>
              </a:ext>
            </a:extLst>
          </p:cNvPr>
          <p:cNvSpPr txBox="1">
            <a:spLocks noChangeArrowheads="1"/>
          </p:cNvSpPr>
          <p:nvPr/>
        </p:nvSpPr>
        <p:spPr>
          <a:xfrm>
            <a:off x="318374" y="4173762"/>
            <a:ext cx="2563029" cy="573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700" i="1" dirty="0"/>
              <a:t>Регуляторы внутренние и внешние </a:t>
            </a:r>
          </a:p>
        </p:txBody>
      </p:sp>
      <p:sp>
        <p:nvSpPr>
          <p:cNvPr id="18" name="Стрелка: влево-вправо 17">
            <a:extLst>
              <a:ext uri="{FF2B5EF4-FFF2-40B4-BE49-F238E27FC236}">
                <a16:creationId xmlns:a16="http://schemas.microsoft.com/office/drawing/2014/main" id="{ACC4B923-3DCA-49CA-B04B-274D77DDE6F5}"/>
              </a:ext>
            </a:extLst>
          </p:cNvPr>
          <p:cNvSpPr/>
          <p:nvPr/>
        </p:nvSpPr>
        <p:spPr>
          <a:xfrm>
            <a:off x="2600179" y="3371450"/>
            <a:ext cx="1224136" cy="495261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лево-вправо 23">
            <a:extLst>
              <a:ext uri="{FF2B5EF4-FFF2-40B4-BE49-F238E27FC236}">
                <a16:creationId xmlns:a16="http://schemas.microsoft.com/office/drawing/2014/main" id="{7BC88791-13E6-42F0-A81E-08B1CCC4BB8E}"/>
              </a:ext>
            </a:extLst>
          </p:cNvPr>
          <p:cNvSpPr/>
          <p:nvPr/>
        </p:nvSpPr>
        <p:spPr>
          <a:xfrm>
            <a:off x="5461560" y="3319535"/>
            <a:ext cx="1224136" cy="495261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лево-вправо 24">
            <a:extLst>
              <a:ext uri="{FF2B5EF4-FFF2-40B4-BE49-F238E27FC236}">
                <a16:creationId xmlns:a16="http://schemas.microsoft.com/office/drawing/2014/main" id="{DABC0468-2F3B-4327-B153-D9FC0CC01F06}"/>
              </a:ext>
            </a:extLst>
          </p:cNvPr>
          <p:cNvSpPr/>
          <p:nvPr/>
        </p:nvSpPr>
        <p:spPr>
          <a:xfrm rot="16200000">
            <a:off x="4261007" y="2392889"/>
            <a:ext cx="803636" cy="495261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лево-вправо 25">
            <a:extLst>
              <a:ext uri="{FF2B5EF4-FFF2-40B4-BE49-F238E27FC236}">
                <a16:creationId xmlns:a16="http://schemas.microsoft.com/office/drawing/2014/main" id="{F588851B-C8AD-4CAE-900B-934DE2C10788}"/>
              </a:ext>
            </a:extLst>
          </p:cNvPr>
          <p:cNvSpPr/>
          <p:nvPr/>
        </p:nvSpPr>
        <p:spPr>
          <a:xfrm rot="16200000">
            <a:off x="4281761" y="4290782"/>
            <a:ext cx="803636" cy="495261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954C0DD9-ED8A-4448-A29E-884901E93803}"/>
              </a:ext>
            </a:extLst>
          </p:cNvPr>
          <p:cNvSpPr txBox="1">
            <a:spLocks noChangeArrowheads="1"/>
          </p:cNvSpPr>
          <p:nvPr/>
        </p:nvSpPr>
        <p:spPr>
          <a:xfrm>
            <a:off x="5076056" y="709460"/>
            <a:ext cx="2281806" cy="929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200" dirty="0">
                <a:solidFill>
                  <a:srgbClr val="0000FF"/>
                </a:solidFill>
              </a:rPr>
              <a:t>Прозрачность</a:t>
            </a:r>
          </a:p>
          <a:p>
            <a:pPr algn="l"/>
            <a:r>
              <a:rPr lang="ru-RU" altLang="ru-RU" sz="1200" dirty="0">
                <a:solidFill>
                  <a:srgbClr val="0000FF"/>
                </a:solidFill>
              </a:rPr>
              <a:t>Своевременные эскалации</a:t>
            </a:r>
          </a:p>
          <a:p>
            <a:pPr algn="l"/>
            <a:r>
              <a:rPr lang="ru-RU" altLang="ru-RU" sz="1200" dirty="0">
                <a:solidFill>
                  <a:srgbClr val="0000FF"/>
                </a:solidFill>
              </a:rPr>
              <a:t>Второе мнение по проекту</a:t>
            </a:r>
          </a:p>
          <a:p>
            <a:pPr algn="l"/>
            <a:r>
              <a:rPr lang="ru-RU" altLang="ru-RU" sz="1200" dirty="0">
                <a:solidFill>
                  <a:srgbClr val="0000FF"/>
                </a:solidFill>
              </a:rPr>
              <a:t>Предложения по портфелю</a:t>
            </a:r>
          </a:p>
          <a:p>
            <a:pPr algn="l"/>
            <a:endParaRPr lang="ru-RU" altLang="ru-RU" sz="1200" dirty="0">
              <a:solidFill>
                <a:srgbClr val="0000FF"/>
              </a:solidFill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A48B32C5-89E3-437F-8E96-23FF725C2922}"/>
              </a:ext>
            </a:extLst>
          </p:cNvPr>
          <p:cNvSpPr txBox="1">
            <a:spLocks noChangeArrowheads="1"/>
          </p:cNvSpPr>
          <p:nvPr/>
        </p:nvSpPr>
        <p:spPr>
          <a:xfrm>
            <a:off x="2058018" y="5706628"/>
            <a:ext cx="1659554" cy="929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200" dirty="0">
                <a:solidFill>
                  <a:srgbClr val="0000FF"/>
                </a:solidFill>
              </a:rPr>
              <a:t>Помощь на старте</a:t>
            </a:r>
          </a:p>
          <a:p>
            <a:pPr algn="l"/>
            <a:r>
              <a:rPr lang="ru-RU" altLang="ru-RU" sz="1200" dirty="0">
                <a:solidFill>
                  <a:srgbClr val="0000FF"/>
                </a:solidFill>
              </a:rPr>
              <a:t>Видение контекста</a:t>
            </a:r>
          </a:p>
          <a:p>
            <a:pPr algn="l"/>
            <a:r>
              <a:rPr lang="ru-RU" altLang="ru-RU" sz="1200" dirty="0">
                <a:solidFill>
                  <a:srgbClr val="0000FF"/>
                </a:solidFill>
              </a:rPr>
              <a:t>Решение проблем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FC873FDD-DEC7-47C7-825C-4F646D643BA9}"/>
              </a:ext>
            </a:extLst>
          </p:cNvPr>
          <p:cNvSpPr txBox="1">
            <a:spLocks noChangeArrowheads="1"/>
          </p:cNvSpPr>
          <p:nvPr/>
        </p:nvSpPr>
        <p:spPr>
          <a:xfrm>
            <a:off x="7166285" y="1870674"/>
            <a:ext cx="1786138" cy="929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200" dirty="0">
                <a:solidFill>
                  <a:srgbClr val="0000FF"/>
                </a:solidFill>
              </a:rPr>
              <a:t>Лучшие практики</a:t>
            </a:r>
          </a:p>
          <a:p>
            <a:pPr algn="l"/>
            <a:r>
              <a:rPr lang="ru-RU" altLang="ru-RU" sz="1200" dirty="0">
                <a:solidFill>
                  <a:srgbClr val="0000FF"/>
                </a:solidFill>
              </a:rPr>
              <a:t>Интеграция подходов</a:t>
            </a:r>
          </a:p>
          <a:p>
            <a:pPr algn="l"/>
            <a:r>
              <a:rPr lang="ru-RU" altLang="ru-RU" sz="1200" dirty="0">
                <a:solidFill>
                  <a:srgbClr val="0000FF"/>
                </a:solidFill>
              </a:rPr>
              <a:t>Развитие методологий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B05D5463-E5AA-4A26-A6B0-448BF54FA604}"/>
              </a:ext>
            </a:extLst>
          </p:cNvPr>
          <p:cNvSpPr txBox="1">
            <a:spLocks noChangeArrowheads="1"/>
          </p:cNvSpPr>
          <p:nvPr/>
        </p:nvSpPr>
        <p:spPr>
          <a:xfrm>
            <a:off x="431688" y="2090973"/>
            <a:ext cx="2153816" cy="929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200" dirty="0">
                <a:solidFill>
                  <a:srgbClr val="0000FF"/>
                </a:solidFill>
              </a:rPr>
              <a:t>Соблюдение норм и правил</a:t>
            </a:r>
          </a:p>
          <a:p>
            <a:pPr algn="l"/>
            <a:r>
              <a:rPr lang="ru-RU" altLang="ru-RU" sz="1200" dirty="0">
                <a:solidFill>
                  <a:srgbClr val="0000FF"/>
                </a:solidFill>
              </a:rPr>
              <a:t>Облегчение контроля</a:t>
            </a:r>
          </a:p>
          <a:p>
            <a:pPr algn="l"/>
            <a:r>
              <a:rPr lang="ru-RU" altLang="ru-RU" sz="1200" dirty="0">
                <a:solidFill>
                  <a:srgbClr val="0000FF"/>
                </a:solidFill>
              </a:rPr>
              <a:t>Специальные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120586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54CBB54-C70A-4C4D-8404-3CF69B681F84}"/>
              </a:ext>
            </a:extLst>
          </p:cNvPr>
          <p:cNvSpPr txBox="1">
            <a:spLocks noChangeArrowheads="1"/>
          </p:cNvSpPr>
          <p:nvPr/>
        </p:nvSpPr>
        <p:spPr>
          <a:xfrm>
            <a:off x="318293" y="101470"/>
            <a:ext cx="85074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/>
              <a:t>Реальная ситуация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2B0BF2-FE30-4E7C-B3C6-80DC27B6D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955" y="2983808"/>
            <a:ext cx="1027054" cy="8307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BF5123-A3F0-4661-AFFC-7E6981CE0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12" y="725548"/>
            <a:ext cx="2153816" cy="160997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A85B7E11-682D-4F17-8546-0742E3CD2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451" y="4843719"/>
            <a:ext cx="2431604" cy="172603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A8B7C23-7D11-4189-861B-CA0FCDDD8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012357"/>
            <a:ext cx="1799661" cy="10751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5D53E11-8550-4674-BE47-165222B43D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9839" y="2735888"/>
            <a:ext cx="1678441" cy="1668016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076FEAB2-05E1-4716-8775-E93BA3F73D81}"/>
              </a:ext>
            </a:extLst>
          </p:cNvPr>
          <p:cNvSpPr txBox="1">
            <a:spLocks noChangeArrowheads="1"/>
          </p:cNvSpPr>
          <p:nvPr/>
        </p:nvSpPr>
        <p:spPr>
          <a:xfrm>
            <a:off x="3995936" y="1707524"/>
            <a:ext cx="1555092" cy="429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dirty="0"/>
              <a:t>Руководство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7B210E05-C6D9-468F-85C1-23079725D4B1}"/>
              </a:ext>
            </a:extLst>
          </p:cNvPr>
          <p:cNvSpPr txBox="1">
            <a:spLocks noChangeArrowheads="1"/>
          </p:cNvSpPr>
          <p:nvPr/>
        </p:nvSpPr>
        <p:spPr>
          <a:xfrm>
            <a:off x="4474120" y="5984500"/>
            <a:ext cx="2563029" cy="573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/>
              <a:t>Проектные команды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0D540D29-A4C9-49FD-9EC6-BBC7213DB37F}"/>
              </a:ext>
            </a:extLst>
          </p:cNvPr>
          <p:cNvSpPr txBox="1">
            <a:spLocks noChangeArrowheads="1"/>
          </p:cNvSpPr>
          <p:nvPr/>
        </p:nvSpPr>
        <p:spPr>
          <a:xfrm>
            <a:off x="6537544" y="4366246"/>
            <a:ext cx="2563029" cy="573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700" i="1" dirty="0"/>
              <a:t>Контрагенты и сообщества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5279AEFA-36E1-435B-926D-B83392D78E3C}"/>
              </a:ext>
            </a:extLst>
          </p:cNvPr>
          <p:cNvSpPr txBox="1">
            <a:spLocks noChangeArrowheads="1"/>
          </p:cNvSpPr>
          <p:nvPr/>
        </p:nvSpPr>
        <p:spPr>
          <a:xfrm>
            <a:off x="318374" y="4173762"/>
            <a:ext cx="2563029" cy="573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700" i="1" dirty="0"/>
              <a:t>Регуляторы внутренние и внешние </a:t>
            </a:r>
          </a:p>
        </p:txBody>
      </p:sp>
      <p:sp>
        <p:nvSpPr>
          <p:cNvPr id="18" name="Стрелка: влево-вправо 17">
            <a:extLst>
              <a:ext uri="{FF2B5EF4-FFF2-40B4-BE49-F238E27FC236}">
                <a16:creationId xmlns:a16="http://schemas.microsoft.com/office/drawing/2014/main" id="{ACC4B923-3DCA-49CA-B04B-274D77DDE6F5}"/>
              </a:ext>
            </a:extLst>
          </p:cNvPr>
          <p:cNvSpPr/>
          <p:nvPr/>
        </p:nvSpPr>
        <p:spPr>
          <a:xfrm>
            <a:off x="2537220" y="3181369"/>
            <a:ext cx="1224136" cy="495261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лево-вправо 23">
            <a:extLst>
              <a:ext uri="{FF2B5EF4-FFF2-40B4-BE49-F238E27FC236}">
                <a16:creationId xmlns:a16="http://schemas.microsoft.com/office/drawing/2014/main" id="{7BC88791-13E6-42F0-A81E-08B1CCC4BB8E}"/>
              </a:ext>
            </a:extLst>
          </p:cNvPr>
          <p:cNvSpPr/>
          <p:nvPr/>
        </p:nvSpPr>
        <p:spPr>
          <a:xfrm>
            <a:off x="5339543" y="3131502"/>
            <a:ext cx="1495308" cy="495261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лево-вправо 24">
            <a:extLst>
              <a:ext uri="{FF2B5EF4-FFF2-40B4-BE49-F238E27FC236}">
                <a16:creationId xmlns:a16="http://schemas.microsoft.com/office/drawing/2014/main" id="{DABC0468-2F3B-4327-B153-D9FC0CC01F06}"/>
              </a:ext>
            </a:extLst>
          </p:cNvPr>
          <p:cNvSpPr/>
          <p:nvPr/>
        </p:nvSpPr>
        <p:spPr>
          <a:xfrm rot="16200000">
            <a:off x="4261007" y="2392889"/>
            <a:ext cx="803636" cy="495261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лево-вправо 25">
            <a:extLst>
              <a:ext uri="{FF2B5EF4-FFF2-40B4-BE49-F238E27FC236}">
                <a16:creationId xmlns:a16="http://schemas.microsoft.com/office/drawing/2014/main" id="{F588851B-C8AD-4CAE-900B-934DE2C10788}"/>
              </a:ext>
            </a:extLst>
          </p:cNvPr>
          <p:cNvSpPr/>
          <p:nvPr/>
        </p:nvSpPr>
        <p:spPr>
          <a:xfrm rot="16200000">
            <a:off x="4301684" y="4268624"/>
            <a:ext cx="803636" cy="495261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: влево-вверх 1">
            <a:extLst>
              <a:ext uri="{FF2B5EF4-FFF2-40B4-BE49-F238E27FC236}">
                <a16:creationId xmlns:a16="http://schemas.microsoft.com/office/drawing/2014/main" id="{78AFA391-8DE6-4E71-9ED3-8525C5477AFF}"/>
              </a:ext>
            </a:extLst>
          </p:cNvPr>
          <p:cNvSpPr/>
          <p:nvPr/>
        </p:nvSpPr>
        <p:spPr>
          <a:xfrm>
            <a:off x="5675536" y="5006314"/>
            <a:ext cx="2318630" cy="889946"/>
          </a:xfrm>
          <a:prstGeom prst="leftUpArrow">
            <a:avLst>
              <a:gd name="adj1" fmla="val 27335"/>
              <a:gd name="adj2" fmla="val 25000"/>
              <a:gd name="adj3" fmla="val 3667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лево-вверх 29">
            <a:extLst>
              <a:ext uri="{FF2B5EF4-FFF2-40B4-BE49-F238E27FC236}">
                <a16:creationId xmlns:a16="http://schemas.microsoft.com/office/drawing/2014/main" id="{2D75090D-20E2-417E-8D1E-F6B2ADE1E2AC}"/>
              </a:ext>
            </a:extLst>
          </p:cNvPr>
          <p:cNvSpPr/>
          <p:nvPr/>
        </p:nvSpPr>
        <p:spPr>
          <a:xfrm rot="16200000">
            <a:off x="6066748" y="297407"/>
            <a:ext cx="1413796" cy="2819116"/>
          </a:xfrm>
          <a:prstGeom prst="leftUpArrow">
            <a:avLst>
              <a:gd name="adj1" fmla="val 18008"/>
              <a:gd name="adj2" fmla="val 25968"/>
              <a:gd name="adj3" fmla="val 321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лево-вверх 30">
            <a:extLst>
              <a:ext uri="{FF2B5EF4-FFF2-40B4-BE49-F238E27FC236}">
                <a16:creationId xmlns:a16="http://schemas.microsoft.com/office/drawing/2014/main" id="{18EF3D79-A615-40A7-88FD-1AF771602E48}"/>
              </a:ext>
            </a:extLst>
          </p:cNvPr>
          <p:cNvSpPr/>
          <p:nvPr/>
        </p:nvSpPr>
        <p:spPr>
          <a:xfrm rot="10800000">
            <a:off x="1366656" y="1017578"/>
            <a:ext cx="2104874" cy="1838404"/>
          </a:xfrm>
          <a:prstGeom prst="leftUpArrow">
            <a:avLst>
              <a:gd name="adj1" fmla="val 15038"/>
              <a:gd name="adj2" fmla="val 19065"/>
              <a:gd name="adj3" fmla="val 2104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F9835BD1-356D-4EDE-A99B-7AB57AD26377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2430839" y="9648970"/>
            <a:ext cx="1015374" cy="1288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200" dirty="0"/>
              <a:t>Помощь на старте</a:t>
            </a:r>
          </a:p>
          <a:p>
            <a:pPr algn="l"/>
            <a:r>
              <a:rPr lang="ru-RU" altLang="ru-RU" sz="1200" dirty="0"/>
              <a:t>Видение контекста</a:t>
            </a:r>
          </a:p>
          <a:p>
            <a:pPr algn="l"/>
            <a:r>
              <a:rPr lang="ru-RU" altLang="ru-RU" sz="1200" dirty="0"/>
              <a:t>Решение проблем</a:t>
            </a:r>
          </a:p>
        </p:txBody>
      </p:sp>
      <p:sp>
        <p:nvSpPr>
          <p:cNvPr id="33" name="Стрелка: влево-вверх 32">
            <a:extLst>
              <a:ext uri="{FF2B5EF4-FFF2-40B4-BE49-F238E27FC236}">
                <a16:creationId xmlns:a16="http://schemas.microsoft.com/office/drawing/2014/main" id="{18F8D333-D4A1-4105-9A41-5AA3FEC15F8D}"/>
              </a:ext>
            </a:extLst>
          </p:cNvPr>
          <p:cNvSpPr/>
          <p:nvPr/>
        </p:nvSpPr>
        <p:spPr>
          <a:xfrm rot="5400000">
            <a:off x="1718489" y="4520585"/>
            <a:ext cx="1216895" cy="1770621"/>
          </a:xfrm>
          <a:prstGeom prst="leftUpArrow">
            <a:avLst>
              <a:gd name="adj1" fmla="val 19877"/>
              <a:gd name="adj2" fmla="val 25000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влево-вправо 36">
            <a:extLst>
              <a:ext uri="{FF2B5EF4-FFF2-40B4-BE49-F238E27FC236}">
                <a16:creationId xmlns:a16="http://schemas.microsoft.com/office/drawing/2014/main" id="{2589D4F1-4236-4F83-964A-39C064F1ADED}"/>
              </a:ext>
            </a:extLst>
          </p:cNvPr>
          <p:cNvSpPr/>
          <p:nvPr/>
        </p:nvSpPr>
        <p:spPr>
          <a:xfrm rot="16200000">
            <a:off x="2741220" y="3361873"/>
            <a:ext cx="2661454" cy="495261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влево-вправо 37">
            <a:extLst>
              <a:ext uri="{FF2B5EF4-FFF2-40B4-BE49-F238E27FC236}">
                <a16:creationId xmlns:a16="http://schemas.microsoft.com/office/drawing/2014/main" id="{008DD6E2-C7C7-4B2A-A16B-9F02346E42BA}"/>
              </a:ext>
            </a:extLst>
          </p:cNvPr>
          <p:cNvSpPr/>
          <p:nvPr/>
        </p:nvSpPr>
        <p:spPr>
          <a:xfrm>
            <a:off x="2547173" y="3695973"/>
            <a:ext cx="4287678" cy="495261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4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76672"/>
            <a:ext cx="6174432" cy="673100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Сервисная модель ОУП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327538"/>
            <a:ext cx="3492735" cy="26638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сервис вместо контроля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2 категории </a:t>
            </a:r>
            <a:r>
              <a:rPr lang="ru-RU" altLang="ru-RU" sz="2400" dirty="0"/>
              <a:t>к</a:t>
            </a:r>
            <a:r>
              <a:rPr lang="ru-RU" altLang="ru-RU" sz="2400" dirty="0">
                <a:solidFill>
                  <a:schemeClr val="tx1"/>
                </a:solidFill>
              </a:rPr>
              <a:t>лиентов (руководство и проекты)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выделенная функция развития методологии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выделенная функция анализа и планирования сервисов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метрики качества сервисов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EA3F8C9-F35D-4865-AF33-EE22D6D303D1}"/>
              </a:ext>
            </a:extLst>
          </p:cNvPr>
          <p:cNvSpPr txBox="1">
            <a:spLocks noChangeArrowheads="1"/>
          </p:cNvSpPr>
          <p:nvPr/>
        </p:nvSpPr>
        <p:spPr>
          <a:xfrm>
            <a:off x="5399055" y="3172024"/>
            <a:ext cx="2952328" cy="9748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ru-RU" altLang="ru-RU" sz="2400" dirty="0"/>
              <a:t>Масштабирование на основе системной модели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414C1615-D30C-4162-B844-A5BA5E8D3EAC}"/>
              </a:ext>
            </a:extLst>
          </p:cNvPr>
          <p:cNvSpPr/>
          <p:nvPr/>
        </p:nvSpPr>
        <p:spPr>
          <a:xfrm>
            <a:off x="4247619" y="3322901"/>
            <a:ext cx="1008112" cy="6731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5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664450" cy="48417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altLang="ru-RU" sz="4000" dirty="0"/>
              <a:t>Что такое сервис? </a:t>
            </a:r>
            <a:br>
              <a:rPr lang="ru-RU" altLang="ru-RU" sz="4000" dirty="0"/>
            </a:br>
            <a:r>
              <a:rPr lang="ru-RU" altLang="ru-RU" sz="2700" dirty="0"/>
              <a:t>На примере Управления коммуникациями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1D3299-355A-4CC2-ABB3-6A5F7089C2B1}"/>
              </a:ext>
            </a:extLst>
          </p:cNvPr>
          <p:cNvSpPr txBox="1"/>
          <p:nvPr/>
        </p:nvSpPr>
        <p:spPr>
          <a:xfrm>
            <a:off x="5502451" y="1225211"/>
            <a:ext cx="346350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Артефакты (в виде чего)</a:t>
            </a:r>
            <a:r>
              <a:rPr lang="ru-RU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Шаблоны планов коммуникаций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Планы рассылок и мероприятий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Анкеты и оценки обратной связи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Планы корректирующих действий по сервису в целом и в разрезе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Аналитическая отчетность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68796E-EE7D-4A45-8DD1-AF78ED053A4C}"/>
              </a:ext>
            </a:extLst>
          </p:cNvPr>
          <p:cNvSpPr txBox="1"/>
          <p:nvPr/>
        </p:nvSpPr>
        <p:spPr>
          <a:xfrm>
            <a:off x="5436096" y="2702539"/>
            <a:ext cx="3463506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Компетенции (что нужно знать и уметь)</a:t>
            </a:r>
            <a:r>
              <a:rPr lang="ru-RU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Базовая коммуникационная модель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Внутренние коммуникации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/>
              <a:t>Управление коммуникациями в проекте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/>
              <a:t>Инструменты и каналы коммуникаций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0E3336-9562-4F85-9DB8-FFC6282FF6C4}"/>
              </a:ext>
            </a:extLst>
          </p:cNvPr>
          <p:cNvSpPr txBox="1"/>
          <p:nvPr/>
        </p:nvSpPr>
        <p:spPr>
          <a:xfrm>
            <a:off x="5436096" y="3875716"/>
            <a:ext cx="3463506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Эффекты (что можно измерить):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Регулярные улучшения на основе анализа клиентских потребностей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Информативные шаблоны для команд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Разумная централизация сервиса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Цифровизация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9A3D07-197F-4B7B-BE0A-641C02FE10A0}"/>
              </a:ext>
            </a:extLst>
          </p:cNvPr>
          <p:cNvSpPr txBox="1"/>
          <p:nvPr/>
        </p:nvSpPr>
        <p:spPr>
          <a:xfrm>
            <a:off x="157114" y="1240113"/>
            <a:ext cx="5099978" cy="4985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b="1" dirty="0"/>
              <a:t>Продукты:</a:t>
            </a:r>
          </a:p>
          <a:p>
            <a:pPr marL="285750" lvl="1" indent="-285750">
              <a:spcBef>
                <a:spcPts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Совместное с проектом управление коммуникациями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 ключ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spcBef>
                <a:spcPts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Стартовый экспресс-консалтинг, методическое сопровождение</a:t>
            </a:r>
          </a:p>
          <a:p>
            <a:pPr marL="285750" lvl="1" indent="-285750">
              <a:spcBef>
                <a:spcPts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Централизованное сопровождение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тяжелых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процедур (общие рассылки, мероприятия с участием руководства и внешние) </a:t>
            </a:r>
          </a:p>
          <a:p>
            <a:pPr marL="285750" lvl="1" indent="-285750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Справки по запросу (шаблоны, примеры)</a:t>
            </a:r>
          </a:p>
          <a:p>
            <a:pPr marL="285750" lvl="1" indent="-285750">
              <a:spcBef>
                <a:spcPts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Контроль качества коммуникаций в проектах</a:t>
            </a:r>
          </a:p>
          <a:p>
            <a:pPr>
              <a:spcBef>
                <a:spcPts val="0"/>
              </a:spcBef>
            </a:pPr>
            <a:endParaRPr lang="en-US" sz="1400" b="1" dirty="0"/>
          </a:p>
          <a:p>
            <a:pPr>
              <a:spcBef>
                <a:spcPts val="0"/>
              </a:spcBef>
            </a:pPr>
            <a:r>
              <a:rPr lang="ru-RU" sz="1400" b="1" dirty="0"/>
              <a:t>Функции ОУП:</a:t>
            </a:r>
          </a:p>
          <a:p>
            <a:pPr marL="285750" lvl="1" indent="-285750">
              <a:spcBef>
                <a:spcPts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Ведение типовых шаблонов планов коммуникаций и коммуникационных рассылок</a:t>
            </a:r>
          </a:p>
          <a:p>
            <a:pPr marL="285750" lvl="1" indent="-285750">
              <a:spcBef>
                <a:spcPts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Совместная с командами разработка и реализация планов коммуникаций для ключевых проектов</a:t>
            </a:r>
          </a:p>
          <a:p>
            <a:pPr marL="285750" lvl="1" indent="-285750">
              <a:spcBef>
                <a:spcPts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Распространение среди Участников и Заинтересованных сторон проектов ключевой информации, в том числе о других проектах  с учетом возможного взаимовлияния</a:t>
            </a:r>
          </a:p>
          <a:p>
            <a:pPr marL="285750" lvl="1" indent="-285750">
              <a:spcBef>
                <a:spcPts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Ведение планов коммуникационных мероприятий с ограничениями (пресс-релизы, брифинги, участие высшего руководства, массовые рассылки и пр.)</a:t>
            </a:r>
          </a:p>
          <a:p>
            <a:pPr marL="285750" lvl="1" indent="-285750">
              <a:spcBef>
                <a:spcPts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бор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анализ обратной связи по эффективности информирования </a:t>
            </a:r>
          </a:p>
          <a:p>
            <a:pPr marL="285750" lvl="1" indent="-285750">
              <a:spcBef>
                <a:spcPts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Ведение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матрицы коммуникаций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 ключевым экспертам, участникам, инфо-поводам</a:t>
            </a:r>
          </a:p>
          <a:p>
            <a:pPr marL="285750" lvl="1" indent="-285750">
              <a:spcBef>
                <a:spcPts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Ведение базы знаний, библиотеки лучших практик, архива по Управлению коммуникациями</a:t>
            </a:r>
          </a:p>
          <a:p>
            <a:pPr marL="285750" lvl="1" indent="-285750">
              <a:spcBef>
                <a:spcPts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Экспресс-обучение команд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3F7FFB7-D6CE-425E-A878-4C23DFE38E23}"/>
              </a:ext>
            </a:extLst>
          </p:cNvPr>
          <p:cNvCxnSpPr>
            <a:cxnSpLocks/>
          </p:cNvCxnSpPr>
          <p:nvPr/>
        </p:nvCxnSpPr>
        <p:spPr>
          <a:xfrm>
            <a:off x="5421005" y="1205636"/>
            <a:ext cx="60385" cy="565110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5BC54EB-F953-438B-B105-E3FAE348D408}"/>
              </a:ext>
            </a:extLst>
          </p:cNvPr>
          <p:cNvCxnSpPr/>
          <p:nvPr/>
        </p:nvCxnSpPr>
        <p:spPr>
          <a:xfrm>
            <a:off x="5481390" y="2668011"/>
            <a:ext cx="288122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9F745BB-4AAC-4638-9D9D-20A65CFC72ED}"/>
              </a:ext>
            </a:extLst>
          </p:cNvPr>
          <p:cNvCxnSpPr/>
          <p:nvPr/>
        </p:nvCxnSpPr>
        <p:spPr>
          <a:xfrm>
            <a:off x="5481390" y="3858464"/>
            <a:ext cx="288122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AB37C694-A8CF-46A1-8418-E0B7578C51C9}"/>
              </a:ext>
            </a:extLst>
          </p:cNvPr>
          <p:cNvCxnSpPr>
            <a:cxnSpLocks/>
          </p:cNvCxnSpPr>
          <p:nvPr/>
        </p:nvCxnSpPr>
        <p:spPr>
          <a:xfrm>
            <a:off x="157114" y="2708920"/>
            <a:ext cx="526389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449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1538</Words>
  <Application>Microsoft Office PowerPoint</Application>
  <PresentationFormat>Экран (4:3)</PresentationFormat>
  <Paragraphs>232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Cyr</vt:lpstr>
      <vt:lpstr>Calibri</vt:lpstr>
      <vt:lpstr>Myriad Pro</vt:lpstr>
      <vt:lpstr>Wingdings</vt:lpstr>
      <vt:lpstr>Тема Office</vt:lpstr>
      <vt:lpstr>1_Тема Office</vt:lpstr>
      <vt:lpstr>Практическая модель зрелости  сервисов проектного офиса  Андрей Щетинин сентябрь 2021 г.</vt:lpstr>
      <vt:lpstr>Добрый день!</vt:lpstr>
      <vt:lpstr>Что такое «Проектный офис»?</vt:lpstr>
      <vt:lpstr>Презентация PowerPoint</vt:lpstr>
      <vt:lpstr>Презентация PowerPoint</vt:lpstr>
      <vt:lpstr>Презентация PowerPoint</vt:lpstr>
      <vt:lpstr>Презентация PowerPoint</vt:lpstr>
      <vt:lpstr>Сервисная модель ОУП</vt:lpstr>
      <vt:lpstr>Что такое сервис?  На примере Управления коммуникациями</vt:lpstr>
      <vt:lpstr>Сервис и Процесс</vt:lpstr>
      <vt:lpstr>Сервисная модель Проектного Офиса</vt:lpstr>
      <vt:lpstr>Как “настроить” сервис ОУП</vt:lpstr>
      <vt:lpstr>Как управлять сервисом ОУП</vt:lpstr>
      <vt:lpstr>Портрет сотрудника ОУП</vt:lpstr>
      <vt:lpstr>Основные риски</vt:lpstr>
      <vt:lpstr>Лестница зрелости сервиса ОУП. Пример</vt:lpstr>
      <vt:lpstr>Зрелость сервисов Проектного Офиса (модель)</vt:lpstr>
      <vt:lpstr>Как использовать? Примеры сценариев</vt:lpstr>
    </vt:vector>
  </TitlesOfParts>
  <Company>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Методология: Что это такое?</dc:title>
  <dc:creator>Щетинин Андрей Иванович</dc:creator>
  <cp:lastModifiedBy>Шарко Евгения Алексеевна</cp:lastModifiedBy>
  <cp:revision>15</cp:revision>
  <dcterms:created xsi:type="dcterms:W3CDTF">2016-11-28T19:25:27Z</dcterms:created>
  <dcterms:modified xsi:type="dcterms:W3CDTF">2021-09-08T12:29:22Z</dcterms:modified>
</cp:coreProperties>
</file>