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9"/>
  </p:notesMasterIdLst>
  <p:sldIdLst>
    <p:sldId id="3492" r:id="rId3"/>
    <p:sldId id="3520" r:id="rId4"/>
    <p:sldId id="3521" r:id="rId5"/>
    <p:sldId id="3496" r:id="rId6"/>
    <p:sldId id="3498" r:id="rId7"/>
    <p:sldId id="3497" r:id="rId8"/>
    <p:sldId id="3542" r:id="rId9"/>
    <p:sldId id="3547" r:id="rId10"/>
    <p:sldId id="3524" r:id="rId11"/>
    <p:sldId id="3535" r:id="rId12"/>
    <p:sldId id="3529" r:id="rId13"/>
    <p:sldId id="3536" r:id="rId14"/>
    <p:sldId id="3548" r:id="rId15"/>
    <p:sldId id="3528" r:id="rId16"/>
    <p:sldId id="3545" r:id="rId17"/>
    <p:sldId id="3537" r:id="rId18"/>
    <p:sldId id="3530" r:id="rId19"/>
    <p:sldId id="3538" r:id="rId20"/>
    <p:sldId id="3531" r:id="rId21"/>
    <p:sldId id="3541" r:id="rId22"/>
    <p:sldId id="3540" r:id="rId23"/>
    <p:sldId id="3539" r:id="rId24"/>
    <p:sldId id="3552" r:id="rId25"/>
    <p:sldId id="3533" r:id="rId26"/>
    <p:sldId id="3551" r:id="rId27"/>
    <p:sldId id="3522" r:id="rId2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9900FF"/>
    <a:srgbClr val="FF00FF"/>
    <a:srgbClr val="DAE3F3"/>
    <a:srgbClr val="AF1528"/>
    <a:srgbClr val="FFFF00"/>
    <a:srgbClr val="203864"/>
    <a:srgbClr val="2843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5770" autoAdjust="0"/>
  </p:normalViewPr>
  <p:slideViewPr>
    <p:cSldViewPr snapToGrid="0">
      <p:cViewPr varScale="1">
        <p:scale>
          <a:sx n="82" d="100"/>
          <a:sy n="82" d="100"/>
        </p:scale>
        <p:origin x="28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D:\&#1044;&#1086;&#1082;&#1091;&#1084;&#1077;&#1085;&#1090;&#1099;\SOVNET\&#1057;&#1054;&#1042;&#1053;&#1045;&#1058;-&#1057;&#1045;&#1056;&#1058;\&#1055;&#1088;&#1077;&#1079;&#1077;&#1085;&#1090;&#1072;&#1094;&#1080;&#1080;\&#1048;&#1085;&#1076;&#1077;&#1082;&#1089;&#1099;%20&#1059;&#1055;\&#1048;&#1085;&#1076;&#1077;&#1082;&#1089;&#1099;%20&#1059;&#1055;_2024.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1044;&#1086;&#1082;&#1091;&#1084;&#1077;&#1085;&#1090;&#1099;\SOVNET\&#1057;&#1054;&#1042;&#1053;&#1045;&#1058;-&#1057;&#1045;&#1056;&#1058;\&#1055;&#1088;&#1077;&#1079;&#1077;&#1085;&#1090;&#1072;&#1094;&#1080;&#1080;\&#1048;&#1085;&#1076;&#1077;&#1082;&#1089;&#1099;%20&#1059;&#1055;\&#1048;&#1085;&#1076;&#1077;&#1082;&#1089;&#1099;%20&#1059;&#1055;_2024.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D:\&#1044;&#1086;&#1082;&#1091;&#1084;&#1077;&#1085;&#1090;&#1099;\SOVNET\&#1057;&#1054;&#1042;&#1053;&#1045;&#1058;-&#1057;&#1045;&#1056;&#1058;\&#1055;&#1088;&#1077;&#1079;&#1077;&#1085;&#1090;&#1072;&#1094;&#1080;&#1080;\&#1048;&#1085;&#1076;&#1077;&#1082;&#1089;&#1099;%20&#1059;&#1055;\&#1048;&#1085;&#1076;&#1077;&#1082;&#1089;&#1099;%20&#1059;&#1055;_2024.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D:\&#1044;&#1086;&#1082;&#1091;&#1084;&#1077;&#1085;&#1090;&#1099;\SOVNET\&#1057;&#1054;&#1042;&#1053;&#1045;&#1058;-&#1057;&#1045;&#1056;&#1058;\&#1055;&#1088;&#1077;&#1079;&#1077;&#1085;&#1090;&#1072;&#1094;&#1080;&#1080;\&#1048;&#1085;&#1076;&#1077;&#1082;&#1089;&#1099;%20&#1059;&#1055;\&#1048;&#1085;&#1076;&#1077;&#1082;&#1089;&#1099;%20&#1059;&#1055;_2024.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D:\&#1044;&#1086;&#1082;&#1091;&#1084;&#1077;&#1085;&#1090;&#1099;\SOVNET\&#1057;&#1054;&#1042;&#1053;&#1045;&#1058;-&#1057;&#1045;&#1056;&#1058;\&#1055;&#1088;&#1077;&#1079;&#1077;&#1085;&#1090;&#1072;&#1094;&#1080;&#1080;\&#1048;&#1085;&#1076;&#1077;&#1082;&#1089;&#1099;%20&#1059;&#1055;\&#1048;&#1085;&#1076;&#1077;&#1082;&#1089;&#1099;%20&#1059;&#1055;_2024.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D:\&#1044;&#1086;&#1082;&#1091;&#1084;&#1077;&#1085;&#1090;&#1099;\SOVNET\&#1057;&#1054;&#1042;&#1053;&#1045;&#1058;-&#1057;&#1045;&#1056;&#1058;\&#1055;&#1088;&#1077;&#1079;&#1077;&#1085;&#1090;&#1072;&#1094;&#1080;&#1080;\&#1048;&#1085;&#1076;&#1077;&#1082;&#1089;&#1099;%20&#1059;&#1055;\&#1048;&#1085;&#1076;&#1077;&#1082;&#1089;&#1099;%20&#1059;&#1055;_2024.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D:\&#1044;&#1086;&#1082;&#1091;&#1084;&#1077;&#1085;&#1090;&#1099;\SOVNET\&#1057;&#1054;&#1042;&#1053;&#1045;&#1058;-&#1057;&#1045;&#1056;&#1058;\&#1055;&#1088;&#1077;&#1079;&#1077;&#1085;&#1090;&#1072;&#1094;&#1080;&#1080;\&#1048;&#1085;&#1076;&#1077;&#1082;&#1089;&#1099;%20&#1059;&#1055;\&#1048;&#1085;&#1076;&#1077;&#1082;&#1089;&#1099;%20&#1059;&#1055;_2024.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D:\&#1044;&#1086;&#1082;&#1091;&#1084;&#1077;&#1085;&#1090;&#1099;\SOVNET\&#1057;&#1054;&#1042;&#1053;&#1045;&#1058;-&#1057;&#1045;&#1056;&#1058;\&#1055;&#1088;&#1077;&#1079;&#1077;&#1085;&#1090;&#1072;&#1094;&#1080;&#1080;\&#1048;&#1085;&#1076;&#1077;&#1082;&#1089;&#1099;%20&#1059;&#1055;\&#1048;&#1085;&#1076;&#1077;&#1082;&#1089;&#1099;%20&#1059;&#1055;_2024.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D:\&#1044;&#1086;&#1082;&#1091;&#1084;&#1077;&#1085;&#1090;&#1099;\SOVNET\&#1057;&#1054;&#1042;&#1053;&#1045;&#1058;-&#1057;&#1045;&#1056;&#1058;\&#1055;&#1088;&#1077;&#1079;&#1077;&#1085;&#1090;&#1072;&#1094;&#1080;&#1080;\&#1048;&#1085;&#1076;&#1077;&#1082;&#1089;&#1099;%20&#1059;&#1055;\&#1048;&#1085;&#1076;&#1077;&#1082;&#1089;&#1099;%20&#1059;&#1055;_2024.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D:\&#1044;&#1086;&#1082;&#1091;&#1084;&#1077;&#1085;&#1090;&#1099;\SOVNET\&#1057;&#1054;&#1042;&#1053;&#1045;&#1058;-&#1057;&#1045;&#1056;&#1058;\&#1055;&#1088;&#1077;&#1079;&#1077;&#1085;&#1090;&#1072;&#1094;&#1080;&#1080;\&#1048;&#1085;&#1076;&#1077;&#1082;&#1089;&#1099;%20&#1059;&#1055;\&#1048;&#1085;&#1076;&#1077;&#1082;&#1089;&#1099;%20&#1059;&#1055;_2024.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D:\&#1044;&#1086;&#1082;&#1091;&#1084;&#1077;&#1085;&#1090;&#1099;\SOVNET\&#1057;&#1054;&#1042;&#1053;&#1045;&#1058;-&#1057;&#1045;&#1056;&#1058;\&#1055;&#1088;&#1077;&#1079;&#1077;&#1085;&#1090;&#1072;&#1094;&#1080;&#1080;\&#1048;&#1085;&#1076;&#1077;&#1082;&#1089;&#1099;%20&#1059;&#1055;\&#1048;&#1085;&#1076;&#1077;&#1082;&#1089;&#1099;%20&#1059;&#1055;_2024.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D:\&#1044;&#1086;&#1082;&#1091;&#1084;&#1077;&#1085;&#1090;&#1099;\SOVNET\&#1057;&#1054;&#1042;&#1053;&#1045;&#1058;-&#1057;&#1045;&#1056;&#1058;\&#1055;&#1088;&#1077;&#1079;&#1077;&#1085;&#1090;&#1072;&#1094;&#1080;&#1080;\&#1048;&#1085;&#1076;&#1077;&#1082;&#1089;&#1099;%20&#1059;&#1055;\&#1048;&#1085;&#1076;&#1077;&#1082;&#1089;&#1099;%20&#1059;&#1055;_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1044;&#1086;&#1082;&#1091;&#1084;&#1077;&#1085;&#1090;&#1099;\SOVNET\&#1057;&#1054;&#1042;&#1053;&#1045;&#1058;-&#1057;&#1045;&#1056;&#1058;\&#1055;&#1088;&#1077;&#1079;&#1077;&#1085;&#1090;&#1072;&#1094;&#1080;&#1080;\&#1048;&#1085;&#1076;&#1077;&#1082;&#1089;&#1099;%20&#1059;&#1055;\&#1048;&#1085;&#1076;&#1077;&#1082;&#1089;&#1099;%20&#1059;&#1055;_202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1044;&#1086;&#1082;&#1091;&#1084;&#1077;&#1085;&#1090;&#1099;\SOVNET\&#1057;&#1054;&#1042;&#1053;&#1045;&#1058;-&#1057;&#1045;&#1056;&#1058;\&#1055;&#1088;&#1077;&#1079;&#1077;&#1085;&#1090;&#1072;&#1094;&#1080;&#1080;\&#1048;&#1085;&#1076;&#1077;&#1082;&#1089;&#1099;%20&#1059;&#1055;\&#1048;&#1085;&#1076;&#1077;&#1082;&#1089;&#1099;%20&#1059;&#1055;_202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1044;&#1086;&#1082;&#1091;&#1084;&#1077;&#1085;&#1090;&#1099;\SOVNET\&#1057;&#1054;&#1042;&#1053;&#1045;&#1058;-&#1057;&#1045;&#1056;&#1058;\&#1055;&#1088;&#1077;&#1079;&#1077;&#1085;&#1090;&#1072;&#1094;&#1080;&#1080;\&#1048;&#1085;&#1076;&#1077;&#1082;&#1089;&#1099;%20&#1059;&#1055;\&#1048;&#1085;&#1076;&#1077;&#1082;&#1089;&#1099;%20&#1059;&#1055;_2024.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1044;&#1086;&#1082;&#1091;&#1084;&#1077;&#1085;&#1090;&#1099;\SOVNET\&#1057;&#1054;&#1042;&#1053;&#1045;&#1058;-&#1057;&#1045;&#1056;&#1058;\&#1055;&#1088;&#1077;&#1079;&#1077;&#1085;&#1090;&#1072;&#1094;&#1080;&#1080;\&#1048;&#1085;&#1076;&#1077;&#1082;&#1089;&#1099;%20&#1059;&#1055;\&#1048;&#1085;&#1076;&#1077;&#1082;&#1089;&#1099;%20&#1059;&#1055;_2024.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1044;&#1086;&#1082;&#1091;&#1084;&#1077;&#1085;&#1090;&#1099;\SOVNET\&#1057;&#1054;&#1042;&#1053;&#1045;&#1058;-&#1057;&#1045;&#1056;&#1058;\&#1055;&#1088;&#1077;&#1079;&#1077;&#1085;&#1090;&#1072;&#1094;&#1080;&#1080;\&#1048;&#1085;&#1076;&#1077;&#1082;&#1089;&#1099;%20&#1059;&#1055;\&#1048;&#1085;&#1076;&#1077;&#1082;&#1089;&#1099;%20&#1059;&#1055;_2024.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1044;&#1086;&#1082;&#1091;&#1084;&#1077;&#1085;&#1090;&#1099;\SOVNET\&#1057;&#1054;&#1042;&#1053;&#1045;&#1058;-&#1057;&#1045;&#1056;&#1058;\&#1055;&#1088;&#1077;&#1079;&#1077;&#1085;&#1090;&#1072;&#1094;&#1080;&#1080;\&#1048;&#1085;&#1076;&#1077;&#1082;&#1089;&#1099;%20&#1059;&#1055;\&#1048;&#1085;&#1076;&#1077;&#1082;&#1089;&#1099;%20&#1059;&#1055;_2024.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1044;&#1086;&#1082;&#1091;&#1084;&#1077;&#1085;&#1090;&#1099;\SOVNET\&#1057;&#1054;&#1042;&#1053;&#1045;&#1058;-&#1057;&#1045;&#1056;&#1058;\&#1055;&#1088;&#1077;&#1079;&#1077;&#1085;&#1090;&#1072;&#1094;&#1080;&#1080;\&#1048;&#1085;&#1076;&#1077;&#1082;&#1089;&#1099;%20&#1059;&#1055;\&#1048;&#1085;&#1076;&#1077;&#1082;&#1089;&#1099;%20&#1059;&#1055;_2024.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ru-RU" sz="1400" b="0" i="0" u="none" strike="noStrike" kern="1200" spc="0" baseline="0" dirty="0">
                <a:solidFill>
                  <a:schemeClr val="bg2">
                    <a:lumMod val="50000"/>
                  </a:schemeClr>
                </a:solidFill>
                <a:latin typeface="+mn-lt"/>
                <a:ea typeface="+mn-ea"/>
                <a:cs typeface="+mn-cs"/>
              </a:defRPr>
            </a:pPr>
            <a:r>
              <a:rPr lang="ru-RU" sz="1400" b="0" i="0" u="none" strike="noStrike" kern="1200" spc="0" baseline="0" dirty="0">
                <a:solidFill>
                  <a:schemeClr val="bg2">
                    <a:lumMod val="50000"/>
                  </a:schemeClr>
                </a:solidFill>
                <a:latin typeface="+mn-lt"/>
                <a:ea typeface="+mn-ea"/>
                <a:cs typeface="+mn-cs"/>
              </a:rPr>
              <a:t>Изменение количества инвестиционных проектов </a:t>
            </a:r>
            <a:br>
              <a:rPr lang="ru-RU" sz="1400" b="0" i="0" u="none" strike="noStrike" kern="1200" spc="0" baseline="0" dirty="0">
                <a:solidFill>
                  <a:schemeClr val="bg2">
                    <a:lumMod val="50000"/>
                  </a:schemeClr>
                </a:solidFill>
                <a:latin typeface="+mn-lt"/>
                <a:ea typeface="+mn-ea"/>
                <a:cs typeface="+mn-cs"/>
              </a:rPr>
            </a:br>
            <a:r>
              <a:rPr lang="ru-RU" sz="1400" b="0" i="0" u="none" strike="noStrike" kern="1200" spc="0" baseline="0" dirty="0">
                <a:solidFill>
                  <a:schemeClr val="bg2">
                    <a:lumMod val="50000"/>
                  </a:schemeClr>
                </a:solidFill>
                <a:latin typeface="+mn-lt"/>
                <a:ea typeface="+mn-ea"/>
                <a:cs typeface="+mn-cs"/>
              </a:rPr>
              <a:t>в прошлом квартале по сравнению с позапрошлым</a:t>
            </a:r>
          </a:p>
        </c:rich>
      </c:tx>
      <c:overlay val="0"/>
      <c:spPr>
        <a:noFill/>
        <a:ln>
          <a:noFill/>
        </a:ln>
        <a:effectLst/>
      </c:spPr>
      <c:txPr>
        <a:bodyPr rot="0" spcFirstLastPara="1" vertOverflow="ellipsis" vert="horz" wrap="square" anchor="ctr" anchorCtr="1"/>
        <a:lstStyle/>
        <a:p>
          <a:pPr>
            <a:defRPr lang="ru-RU" sz="1400" b="0" i="0" u="none" strike="noStrike" kern="1200" spc="0" baseline="0" dirty="0">
              <a:solidFill>
                <a:schemeClr val="bg2">
                  <a:lumMod val="50000"/>
                </a:schemeClr>
              </a:solidFill>
              <a:latin typeface="+mn-lt"/>
              <a:ea typeface="+mn-ea"/>
              <a:cs typeface="+mn-cs"/>
            </a:defRPr>
          </a:pPr>
          <a:endParaRPr lang="ru-RU"/>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2-A425-4583-8A50-4D41560BBAC1}"/>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A425-4583-8A50-4D41560BBAC1}"/>
              </c:ext>
            </c:extLst>
          </c:dPt>
          <c:dPt>
            <c:idx val="2"/>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4-A425-4583-8A50-4D41560BBAC1}"/>
              </c:ext>
            </c:extLst>
          </c:dPt>
          <c:dPt>
            <c:idx val="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5-A425-4583-8A50-4D41560BBAC1}"/>
              </c:ext>
            </c:extLst>
          </c:dPt>
          <c:dLbls>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6">
                          <a:lumMod val="75000"/>
                        </a:schemeClr>
                      </a:solidFill>
                      <a:latin typeface="+mn-lt"/>
                      <a:ea typeface="+mn-ea"/>
                      <a:cs typeface="+mn-cs"/>
                    </a:defRPr>
                  </a:pPr>
                  <a:endParaRPr lang="ru-RU"/>
                </a:p>
              </c:txPr>
              <c:showLegendKey val="0"/>
              <c:showVal val="1"/>
              <c:showCatName val="0"/>
              <c:showSerName val="0"/>
              <c:showPercent val="0"/>
              <c:showBubbleSize val="0"/>
              <c:extLst>
                <c:ext xmlns:c16="http://schemas.microsoft.com/office/drawing/2014/chart" uri="{C3380CC4-5D6E-409C-BE32-E72D297353CC}">
                  <c16:uniqueId val="{00000000-A425-4583-8A50-4D41560BBAC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rd 2025'!$B$5:$F$5</c:f>
              <c:strCache>
                <c:ptCount val="5"/>
                <c:pt idx="0">
                  <c:v>1 кв.24</c:v>
                </c:pt>
                <c:pt idx="1">
                  <c:v>2 кв.24</c:v>
                </c:pt>
                <c:pt idx="2">
                  <c:v>3 кв.24</c:v>
                </c:pt>
                <c:pt idx="3">
                  <c:v>4 кв.24</c:v>
                </c:pt>
                <c:pt idx="4">
                  <c:v>1 кв.25</c:v>
                </c:pt>
              </c:strCache>
            </c:strRef>
          </c:cat>
          <c:val>
            <c:numRef>
              <c:f>'1 rd 2025'!$B$6:$F$6</c:f>
              <c:numCache>
                <c:formatCode>General</c:formatCode>
                <c:ptCount val="5"/>
                <c:pt idx="0">
                  <c:v>52.5</c:v>
                </c:pt>
                <c:pt idx="1">
                  <c:v>53.5</c:v>
                </c:pt>
                <c:pt idx="2">
                  <c:v>52.5</c:v>
                </c:pt>
                <c:pt idx="3" formatCode="0.0">
                  <c:v>27</c:v>
                </c:pt>
                <c:pt idx="4" formatCode="0.0">
                  <c:v>28.5</c:v>
                </c:pt>
              </c:numCache>
            </c:numRef>
          </c:val>
          <c:extLst>
            <c:ext xmlns:c16="http://schemas.microsoft.com/office/drawing/2014/chart" uri="{C3380CC4-5D6E-409C-BE32-E72D297353CC}">
              <c16:uniqueId val="{00000001-A425-4583-8A50-4D41560BBAC1}"/>
            </c:ext>
          </c:extLst>
        </c:ser>
        <c:dLbls>
          <c:showLegendKey val="0"/>
          <c:showVal val="0"/>
          <c:showCatName val="0"/>
          <c:showSerName val="0"/>
          <c:showPercent val="0"/>
          <c:showBubbleSize val="0"/>
        </c:dLbls>
        <c:gapWidth val="219"/>
        <c:overlap val="-27"/>
        <c:axId val="310446464"/>
        <c:axId val="310447712"/>
      </c:barChart>
      <c:catAx>
        <c:axId val="310446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crossAx val="310447712"/>
        <c:crosses val="autoZero"/>
        <c:auto val="1"/>
        <c:lblAlgn val="ctr"/>
        <c:lblOffset val="100"/>
        <c:noMultiLvlLbl val="0"/>
      </c:catAx>
      <c:valAx>
        <c:axId val="310447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crossAx val="310446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ru-RU" sz="1800" b="0" i="0" u="none" strike="noStrike" kern="1200" spc="0" baseline="0" dirty="0">
                <a:solidFill>
                  <a:prstClr val="black">
                    <a:lumMod val="65000"/>
                    <a:lumOff val="35000"/>
                  </a:prstClr>
                </a:solidFill>
                <a:effectLst/>
              </a:rPr>
              <a:t>Суммарный бюджет открытых проектов</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1-2CA0-4F84-ABB4-0197E54D244B}"/>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2CA0-4F84-ABB4-0197E54D244B}"/>
              </c:ext>
            </c:extLst>
          </c:dPt>
          <c:dPt>
            <c:idx val="2"/>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5-2CA0-4F84-ABB4-0197E54D244B}"/>
              </c:ext>
            </c:extLst>
          </c:dPt>
          <c:dPt>
            <c:idx val="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7-2CA0-4F84-ABB4-0197E54D244B}"/>
              </c:ext>
            </c:extLst>
          </c:dPt>
          <c:dLbls>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C00000"/>
                      </a:solidFill>
                      <a:latin typeface="+mn-lt"/>
                      <a:ea typeface="+mn-ea"/>
                      <a:cs typeface="+mn-cs"/>
                    </a:defRPr>
                  </a:pPr>
                  <a:endParaRPr lang="ru-RU"/>
                </a:p>
              </c:txPr>
              <c:showLegendKey val="0"/>
              <c:showVal val="1"/>
              <c:showCatName val="0"/>
              <c:showSerName val="0"/>
              <c:showPercent val="0"/>
              <c:showBubbleSize val="0"/>
              <c:extLst>
                <c:ext xmlns:c16="http://schemas.microsoft.com/office/drawing/2014/chart" uri="{C3380CC4-5D6E-409C-BE32-E72D297353CC}">
                  <c16:uniqueId val="{00000008-2CA0-4F84-ABB4-0197E54D244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rd 2025'!$B$49:$F$49</c:f>
              <c:strCache>
                <c:ptCount val="5"/>
                <c:pt idx="0">
                  <c:v>1 кв.23</c:v>
                </c:pt>
                <c:pt idx="1">
                  <c:v>2 кв.24</c:v>
                </c:pt>
                <c:pt idx="2">
                  <c:v>3 кв.24</c:v>
                </c:pt>
                <c:pt idx="3">
                  <c:v>4 кв.24</c:v>
                </c:pt>
                <c:pt idx="4">
                  <c:v>1 кв.25</c:v>
                </c:pt>
              </c:strCache>
            </c:strRef>
          </c:cat>
          <c:val>
            <c:numRef>
              <c:f>'1 rd 2025'!$B$50:$F$50</c:f>
              <c:numCache>
                <c:formatCode>General</c:formatCode>
                <c:ptCount val="5"/>
                <c:pt idx="0">
                  <c:v>65.5</c:v>
                </c:pt>
                <c:pt idx="1">
                  <c:v>62</c:v>
                </c:pt>
                <c:pt idx="2">
                  <c:v>50</c:v>
                </c:pt>
                <c:pt idx="3">
                  <c:v>38</c:v>
                </c:pt>
                <c:pt idx="4">
                  <c:v>30</c:v>
                </c:pt>
              </c:numCache>
            </c:numRef>
          </c:val>
          <c:extLst>
            <c:ext xmlns:c16="http://schemas.microsoft.com/office/drawing/2014/chart" uri="{C3380CC4-5D6E-409C-BE32-E72D297353CC}">
              <c16:uniqueId val="{00000009-2CA0-4F84-ABB4-0197E54D244B}"/>
            </c:ext>
          </c:extLst>
        </c:ser>
        <c:dLbls>
          <c:showLegendKey val="0"/>
          <c:showVal val="0"/>
          <c:showCatName val="0"/>
          <c:showSerName val="0"/>
          <c:showPercent val="0"/>
          <c:showBubbleSize val="0"/>
        </c:dLbls>
        <c:gapWidth val="219"/>
        <c:overlap val="-27"/>
        <c:axId val="698780480"/>
        <c:axId val="698775072"/>
      </c:barChart>
      <c:catAx>
        <c:axId val="698780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crossAx val="698775072"/>
        <c:crosses val="autoZero"/>
        <c:auto val="1"/>
        <c:lblAlgn val="ctr"/>
        <c:lblOffset val="100"/>
        <c:noMultiLvlLbl val="0"/>
      </c:catAx>
      <c:valAx>
        <c:axId val="698775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crossAx val="698780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ru-RU" sz="1800" b="0" i="0" u="none" strike="noStrike" kern="1200" spc="0" baseline="0" dirty="0">
                <a:solidFill>
                  <a:prstClr val="black">
                    <a:lumMod val="65000"/>
                    <a:lumOff val="35000"/>
                  </a:prstClr>
                </a:solidFill>
                <a:effectLst/>
              </a:rPr>
              <a:t>Суммарный бюджет открытых проектов</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1-0397-4D01-B4DB-6EDA55831EAA}"/>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0397-4D01-B4DB-6EDA55831EAA}"/>
              </c:ext>
            </c:extLst>
          </c:dPt>
          <c:dPt>
            <c:idx val="2"/>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5-0397-4D01-B4DB-6EDA55831EAA}"/>
              </c:ext>
            </c:extLst>
          </c:dPt>
          <c:dPt>
            <c:idx val="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7-0397-4D01-B4DB-6EDA55831EAA}"/>
              </c:ext>
            </c:extLst>
          </c:dPt>
          <c:dLbls>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C00000"/>
                      </a:solidFill>
                      <a:latin typeface="+mn-lt"/>
                      <a:ea typeface="+mn-ea"/>
                      <a:cs typeface="+mn-cs"/>
                    </a:defRPr>
                  </a:pPr>
                  <a:endParaRPr lang="ru-RU"/>
                </a:p>
              </c:txPr>
              <c:showLegendKey val="0"/>
              <c:showVal val="1"/>
              <c:showCatName val="0"/>
              <c:showSerName val="0"/>
              <c:showPercent val="0"/>
              <c:showBubbleSize val="0"/>
              <c:extLst>
                <c:ext xmlns:c16="http://schemas.microsoft.com/office/drawing/2014/chart" uri="{C3380CC4-5D6E-409C-BE32-E72D297353CC}">
                  <c16:uniqueId val="{00000008-0397-4D01-B4DB-6EDA55831EAA}"/>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rd 2025'!$B$49:$F$49</c:f>
              <c:strCache>
                <c:ptCount val="5"/>
                <c:pt idx="0">
                  <c:v>1 кв.23</c:v>
                </c:pt>
                <c:pt idx="1">
                  <c:v>2 кв.24</c:v>
                </c:pt>
                <c:pt idx="2">
                  <c:v>3 кв.24</c:v>
                </c:pt>
                <c:pt idx="3">
                  <c:v>4 кв.24</c:v>
                </c:pt>
                <c:pt idx="4">
                  <c:v>1 кв.25</c:v>
                </c:pt>
              </c:strCache>
            </c:strRef>
          </c:cat>
          <c:val>
            <c:numRef>
              <c:f>'1 rd 2025'!$B$50:$F$50</c:f>
              <c:numCache>
                <c:formatCode>General</c:formatCode>
                <c:ptCount val="5"/>
                <c:pt idx="0">
                  <c:v>65.5</c:v>
                </c:pt>
                <c:pt idx="1">
                  <c:v>62</c:v>
                </c:pt>
                <c:pt idx="2">
                  <c:v>50</c:v>
                </c:pt>
                <c:pt idx="3">
                  <c:v>38</c:v>
                </c:pt>
                <c:pt idx="4">
                  <c:v>30</c:v>
                </c:pt>
              </c:numCache>
            </c:numRef>
          </c:val>
          <c:extLst>
            <c:ext xmlns:c16="http://schemas.microsoft.com/office/drawing/2014/chart" uri="{C3380CC4-5D6E-409C-BE32-E72D297353CC}">
              <c16:uniqueId val="{00000009-0397-4D01-B4DB-6EDA55831EAA}"/>
            </c:ext>
          </c:extLst>
        </c:ser>
        <c:dLbls>
          <c:showLegendKey val="0"/>
          <c:showVal val="0"/>
          <c:showCatName val="0"/>
          <c:showSerName val="0"/>
          <c:showPercent val="0"/>
          <c:showBubbleSize val="0"/>
        </c:dLbls>
        <c:gapWidth val="219"/>
        <c:overlap val="-27"/>
        <c:axId val="698780480"/>
        <c:axId val="698775072"/>
      </c:barChart>
      <c:catAx>
        <c:axId val="698780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crossAx val="698775072"/>
        <c:crosses val="autoZero"/>
        <c:auto val="1"/>
        <c:lblAlgn val="ctr"/>
        <c:lblOffset val="100"/>
        <c:noMultiLvlLbl val="0"/>
      </c:catAx>
      <c:valAx>
        <c:axId val="698775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crossAx val="698780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ru-RU" sz="1800"/>
              <a:t>Изменение в количестве инвестиционных проектов </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3-0D26-4172-A853-D9539077C4F2}"/>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4-0D26-4172-A853-D9539077C4F2}"/>
              </c:ext>
            </c:extLst>
          </c:dPt>
          <c:dPt>
            <c:idx val="2"/>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5-0D26-4172-A853-D9539077C4F2}"/>
              </c:ext>
            </c:extLst>
          </c:dPt>
          <c:dPt>
            <c:idx val="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0-0D26-4172-A853-D9539077C4F2}"/>
              </c:ext>
            </c:extLst>
          </c:dPt>
          <c:dLbls>
            <c:dLbl>
              <c:idx val="3"/>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extLst>
                <c:ext xmlns:c16="http://schemas.microsoft.com/office/drawing/2014/chart" uri="{C3380CC4-5D6E-409C-BE32-E72D297353CC}">
                  <c16:uniqueId val="{00000000-0D26-4172-A853-D9539077C4F2}"/>
                </c:ext>
              </c:extLst>
            </c:dLbl>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6">
                          <a:lumMod val="75000"/>
                        </a:schemeClr>
                      </a:solidFill>
                      <a:latin typeface="+mn-lt"/>
                      <a:ea typeface="+mn-ea"/>
                      <a:cs typeface="+mn-cs"/>
                    </a:defRPr>
                  </a:pPr>
                  <a:endParaRPr lang="ru-RU"/>
                </a:p>
              </c:txPr>
              <c:showLegendKey val="0"/>
              <c:showVal val="1"/>
              <c:showCatName val="0"/>
              <c:showSerName val="0"/>
              <c:showPercent val="0"/>
              <c:showBubbleSize val="0"/>
              <c:extLst>
                <c:ext xmlns:c16="http://schemas.microsoft.com/office/drawing/2014/chart" uri="{C3380CC4-5D6E-409C-BE32-E72D297353CC}">
                  <c16:uniqueId val="{00000001-0D26-4172-A853-D9539077C4F2}"/>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rd 2025'!$B$65:$F$65</c:f>
              <c:strCache>
                <c:ptCount val="5"/>
                <c:pt idx="0">
                  <c:v>1 кв.24</c:v>
                </c:pt>
                <c:pt idx="1">
                  <c:v>2 кв.24</c:v>
                </c:pt>
                <c:pt idx="2">
                  <c:v>3 кв.24</c:v>
                </c:pt>
                <c:pt idx="3">
                  <c:v>4 кв.24</c:v>
                </c:pt>
                <c:pt idx="4">
                  <c:v>1 кв.25</c:v>
                </c:pt>
              </c:strCache>
            </c:strRef>
          </c:cat>
          <c:val>
            <c:numRef>
              <c:f>'1 rd 2025'!$B$66:$F$66</c:f>
              <c:numCache>
                <c:formatCode>General</c:formatCode>
                <c:ptCount val="5"/>
                <c:pt idx="0">
                  <c:v>60.5</c:v>
                </c:pt>
                <c:pt idx="1">
                  <c:v>60</c:v>
                </c:pt>
                <c:pt idx="2">
                  <c:v>40</c:v>
                </c:pt>
                <c:pt idx="3">
                  <c:v>26</c:v>
                </c:pt>
                <c:pt idx="4">
                  <c:v>38.5</c:v>
                </c:pt>
              </c:numCache>
            </c:numRef>
          </c:val>
          <c:extLst>
            <c:ext xmlns:c16="http://schemas.microsoft.com/office/drawing/2014/chart" uri="{C3380CC4-5D6E-409C-BE32-E72D297353CC}">
              <c16:uniqueId val="{00000002-0D26-4172-A853-D9539077C4F2}"/>
            </c:ext>
          </c:extLst>
        </c:ser>
        <c:dLbls>
          <c:showLegendKey val="0"/>
          <c:showVal val="0"/>
          <c:showCatName val="0"/>
          <c:showSerName val="0"/>
          <c:showPercent val="0"/>
          <c:showBubbleSize val="0"/>
        </c:dLbls>
        <c:gapWidth val="219"/>
        <c:overlap val="-27"/>
        <c:axId val="429886752"/>
        <c:axId val="429890912"/>
      </c:barChart>
      <c:catAx>
        <c:axId val="429886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crossAx val="429890912"/>
        <c:crosses val="autoZero"/>
        <c:auto val="1"/>
        <c:lblAlgn val="ctr"/>
        <c:lblOffset val="100"/>
        <c:noMultiLvlLbl val="0"/>
      </c:catAx>
      <c:valAx>
        <c:axId val="429890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crossAx val="429886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ru-RU" sz="1800"/>
              <a:t>Изменение в количестве инвестиционных проектов </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1-0F1E-4D8D-8746-4555E02B3C7C}"/>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0F1E-4D8D-8746-4555E02B3C7C}"/>
              </c:ext>
            </c:extLst>
          </c:dPt>
          <c:dPt>
            <c:idx val="2"/>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5-0F1E-4D8D-8746-4555E02B3C7C}"/>
              </c:ext>
            </c:extLst>
          </c:dPt>
          <c:dPt>
            <c:idx val="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7-0F1E-4D8D-8746-4555E02B3C7C}"/>
              </c:ext>
            </c:extLst>
          </c:dPt>
          <c:dLbls>
            <c:dLbl>
              <c:idx val="3"/>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extLst>
                <c:ext xmlns:c16="http://schemas.microsoft.com/office/drawing/2014/chart" uri="{C3380CC4-5D6E-409C-BE32-E72D297353CC}">
                  <c16:uniqueId val="{00000007-0F1E-4D8D-8746-4555E02B3C7C}"/>
                </c:ext>
              </c:extLst>
            </c:dLbl>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6">
                          <a:lumMod val="75000"/>
                        </a:schemeClr>
                      </a:solidFill>
                      <a:latin typeface="+mn-lt"/>
                      <a:ea typeface="+mn-ea"/>
                      <a:cs typeface="+mn-cs"/>
                    </a:defRPr>
                  </a:pPr>
                  <a:endParaRPr lang="ru-RU"/>
                </a:p>
              </c:txPr>
              <c:showLegendKey val="0"/>
              <c:showVal val="1"/>
              <c:showCatName val="0"/>
              <c:showSerName val="0"/>
              <c:showPercent val="0"/>
              <c:showBubbleSize val="0"/>
              <c:extLst>
                <c:ext xmlns:c16="http://schemas.microsoft.com/office/drawing/2014/chart" uri="{C3380CC4-5D6E-409C-BE32-E72D297353CC}">
                  <c16:uniqueId val="{00000008-0F1E-4D8D-8746-4555E02B3C7C}"/>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rd 2025'!$B$65:$F$65</c:f>
              <c:strCache>
                <c:ptCount val="5"/>
                <c:pt idx="0">
                  <c:v>1 кв.24</c:v>
                </c:pt>
                <c:pt idx="1">
                  <c:v>2 кв.24</c:v>
                </c:pt>
                <c:pt idx="2">
                  <c:v>3 кв.24</c:v>
                </c:pt>
                <c:pt idx="3">
                  <c:v>4 кв.24</c:v>
                </c:pt>
                <c:pt idx="4">
                  <c:v>1 кв.25</c:v>
                </c:pt>
              </c:strCache>
            </c:strRef>
          </c:cat>
          <c:val>
            <c:numRef>
              <c:f>'1 rd 2025'!$B$66:$F$66</c:f>
              <c:numCache>
                <c:formatCode>General</c:formatCode>
                <c:ptCount val="5"/>
                <c:pt idx="0">
                  <c:v>60.5</c:v>
                </c:pt>
                <c:pt idx="1">
                  <c:v>60</c:v>
                </c:pt>
                <c:pt idx="2">
                  <c:v>40</c:v>
                </c:pt>
                <c:pt idx="3">
                  <c:v>26</c:v>
                </c:pt>
                <c:pt idx="4">
                  <c:v>38.5</c:v>
                </c:pt>
              </c:numCache>
            </c:numRef>
          </c:val>
          <c:extLst>
            <c:ext xmlns:c16="http://schemas.microsoft.com/office/drawing/2014/chart" uri="{C3380CC4-5D6E-409C-BE32-E72D297353CC}">
              <c16:uniqueId val="{00000009-0F1E-4D8D-8746-4555E02B3C7C}"/>
            </c:ext>
          </c:extLst>
        </c:ser>
        <c:dLbls>
          <c:showLegendKey val="0"/>
          <c:showVal val="0"/>
          <c:showCatName val="0"/>
          <c:showSerName val="0"/>
          <c:showPercent val="0"/>
          <c:showBubbleSize val="0"/>
        </c:dLbls>
        <c:gapWidth val="219"/>
        <c:overlap val="-27"/>
        <c:axId val="429886752"/>
        <c:axId val="429890912"/>
      </c:barChart>
      <c:catAx>
        <c:axId val="429886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crossAx val="429890912"/>
        <c:crosses val="autoZero"/>
        <c:auto val="1"/>
        <c:lblAlgn val="ctr"/>
        <c:lblOffset val="100"/>
        <c:noMultiLvlLbl val="0"/>
      </c:catAx>
      <c:valAx>
        <c:axId val="429890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crossAx val="429886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ru-RU" sz="1800"/>
              <a:t>Изменение</a:t>
            </a:r>
            <a:r>
              <a:rPr lang="ru-RU" sz="1800" baseline="0"/>
              <a:t> Общего индекса</a:t>
            </a:r>
            <a:endParaRPr lang="ru-RU"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3-E511-4416-A6E7-6D5AF63018CC}"/>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4-E511-4416-A6E7-6D5AF63018CC}"/>
              </c:ext>
            </c:extLst>
          </c:dPt>
          <c:dPt>
            <c:idx val="2"/>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5-E511-4416-A6E7-6D5AF63018CC}"/>
              </c:ext>
            </c:extLst>
          </c:dPt>
          <c:dPt>
            <c:idx val="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0-E511-4416-A6E7-6D5AF63018CC}"/>
              </c:ext>
            </c:extLst>
          </c:dPt>
          <c:dLbls>
            <c:dLbl>
              <c:idx val="3"/>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extLst>
                <c:ext xmlns:c16="http://schemas.microsoft.com/office/drawing/2014/chart" uri="{C3380CC4-5D6E-409C-BE32-E72D297353CC}">
                  <c16:uniqueId val="{00000000-E511-4416-A6E7-6D5AF63018CC}"/>
                </c:ext>
              </c:extLst>
            </c:dLbl>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C00000"/>
                      </a:solidFill>
                      <a:latin typeface="+mn-lt"/>
                      <a:ea typeface="+mn-ea"/>
                      <a:cs typeface="+mn-cs"/>
                    </a:defRPr>
                  </a:pPr>
                  <a:endParaRPr lang="ru-RU"/>
                </a:p>
              </c:txPr>
              <c:showLegendKey val="0"/>
              <c:showVal val="1"/>
              <c:showCatName val="0"/>
              <c:showSerName val="0"/>
              <c:showPercent val="0"/>
              <c:showBubbleSize val="0"/>
              <c:extLst>
                <c:ext xmlns:c16="http://schemas.microsoft.com/office/drawing/2014/chart" uri="{C3380CC4-5D6E-409C-BE32-E72D297353CC}">
                  <c16:uniqueId val="{00000001-E511-4416-A6E7-6D5AF63018CC}"/>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rd 2025'!$B$80:$F$80</c:f>
              <c:strCache>
                <c:ptCount val="5"/>
                <c:pt idx="0">
                  <c:v>1 кв.24</c:v>
                </c:pt>
                <c:pt idx="1">
                  <c:v>2 кв.24</c:v>
                </c:pt>
                <c:pt idx="2">
                  <c:v>3 кв.24</c:v>
                </c:pt>
                <c:pt idx="3">
                  <c:v>4кв.24</c:v>
                </c:pt>
                <c:pt idx="4">
                  <c:v>1 кв.25</c:v>
                </c:pt>
              </c:strCache>
            </c:strRef>
          </c:cat>
          <c:val>
            <c:numRef>
              <c:f>'1 rd 2025'!$B$81:$F$81</c:f>
              <c:numCache>
                <c:formatCode>General</c:formatCode>
                <c:ptCount val="5"/>
                <c:pt idx="0">
                  <c:v>59.7</c:v>
                </c:pt>
                <c:pt idx="1">
                  <c:v>56.9</c:v>
                </c:pt>
                <c:pt idx="2">
                  <c:v>48.1</c:v>
                </c:pt>
                <c:pt idx="3">
                  <c:v>37.799999999999997</c:v>
                </c:pt>
                <c:pt idx="4">
                  <c:v>35.700000000000003</c:v>
                </c:pt>
              </c:numCache>
            </c:numRef>
          </c:val>
          <c:extLst>
            <c:ext xmlns:c16="http://schemas.microsoft.com/office/drawing/2014/chart" uri="{C3380CC4-5D6E-409C-BE32-E72D297353CC}">
              <c16:uniqueId val="{00000002-E511-4416-A6E7-6D5AF63018CC}"/>
            </c:ext>
          </c:extLst>
        </c:ser>
        <c:dLbls>
          <c:showLegendKey val="0"/>
          <c:showVal val="0"/>
          <c:showCatName val="0"/>
          <c:showSerName val="0"/>
          <c:showPercent val="0"/>
          <c:showBubbleSize val="0"/>
        </c:dLbls>
        <c:gapWidth val="219"/>
        <c:overlap val="-27"/>
        <c:axId val="554088720"/>
        <c:axId val="554080816"/>
      </c:barChart>
      <c:catAx>
        <c:axId val="554088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crossAx val="554080816"/>
        <c:crosses val="autoZero"/>
        <c:auto val="1"/>
        <c:lblAlgn val="ctr"/>
        <c:lblOffset val="100"/>
        <c:noMultiLvlLbl val="0"/>
      </c:catAx>
      <c:valAx>
        <c:axId val="554080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crossAx val="554088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ru-RU" sz="1800"/>
              <a:t>Изменение</a:t>
            </a:r>
            <a:r>
              <a:rPr lang="ru-RU" sz="1800" baseline="0"/>
              <a:t> Общего индекса</a:t>
            </a:r>
            <a:endParaRPr lang="ru-RU"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1-645F-45C2-83D0-BAE6E52ECEBB}"/>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645F-45C2-83D0-BAE6E52ECEBB}"/>
              </c:ext>
            </c:extLst>
          </c:dPt>
          <c:dPt>
            <c:idx val="2"/>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5-645F-45C2-83D0-BAE6E52ECEBB}"/>
              </c:ext>
            </c:extLst>
          </c:dPt>
          <c:dPt>
            <c:idx val="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7-645F-45C2-83D0-BAE6E52ECEBB}"/>
              </c:ext>
            </c:extLst>
          </c:dPt>
          <c:dLbls>
            <c:dLbl>
              <c:idx val="3"/>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extLst>
                <c:ext xmlns:c16="http://schemas.microsoft.com/office/drawing/2014/chart" uri="{C3380CC4-5D6E-409C-BE32-E72D297353CC}">
                  <c16:uniqueId val="{00000007-645F-45C2-83D0-BAE6E52ECEBB}"/>
                </c:ext>
              </c:extLst>
            </c:dLbl>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C00000"/>
                      </a:solidFill>
                      <a:latin typeface="+mn-lt"/>
                      <a:ea typeface="+mn-ea"/>
                      <a:cs typeface="+mn-cs"/>
                    </a:defRPr>
                  </a:pPr>
                  <a:endParaRPr lang="ru-RU"/>
                </a:p>
              </c:txPr>
              <c:showLegendKey val="0"/>
              <c:showVal val="1"/>
              <c:showCatName val="0"/>
              <c:showSerName val="0"/>
              <c:showPercent val="0"/>
              <c:showBubbleSize val="0"/>
              <c:extLst>
                <c:ext xmlns:c16="http://schemas.microsoft.com/office/drawing/2014/chart" uri="{C3380CC4-5D6E-409C-BE32-E72D297353CC}">
                  <c16:uniqueId val="{00000008-645F-45C2-83D0-BAE6E52ECEB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rd 2025'!$B$80:$F$80</c:f>
              <c:strCache>
                <c:ptCount val="5"/>
                <c:pt idx="0">
                  <c:v>1 кв.24</c:v>
                </c:pt>
                <c:pt idx="1">
                  <c:v>2 кв.24</c:v>
                </c:pt>
                <c:pt idx="2">
                  <c:v>3 кв.24</c:v>
                </c:pt>
                <c:pt idx="3">
                  <c:v>4кв.24</c:v>
                </c:pt>
                <c:pt idx="4">
                  <c:v>1 кв.25</c:v>
                </c:pt>
              </c:strCache>
            </c:strRef>
          </c:cat>
          <c:val>
            <c:numRef>
              <c:f>'1 rd 2025'!$B$81:$F$81</c:f>
              <c:numCache>
                <c:formatCode>General</c:formatCode>
                <c:ptCount val="5"/>
                <c:pt idx="0">
                  <c:v>59.7</c:v>
                </c:pt>
                <c:pt idx="1">
                  <c:v>56.9</c:v>
                </c:pt>
                <c:pt idx="2">
                  <c:v>48.1</c:v>
                </c:pt>
                <c:pt idx="3">
                  <c:v>37.799999999999997</c:v>
                </c:pt>
                <c:pt idx="4">
                  <c:v>35.700000000000003</c:v>
                </c:pt>
              </c:numCache>
            </c:numRef>
          </c:val>
          <c:extLst>
            <c:ext xmlns:c16="http://schemas.microsoft.com/office/drawing/2014/chart" uri="{C3380CC4-5D6E-409C-BE32-E72D297353CC}">
              <c16:uniqueId val="{00000009-645F-45C2-83D0-BAE6E52ECEBB}"/>
            </c:ext>
          </c:extLst>
        </c:ser>
        <c:dLbls>
          <c:showLegendKey val="0"/>
          <c:showVal val="0"/>
          <c:showCatName val="0"/>
          <c:showSerName val="0"/>
          <c:showPercent val="0"/>
          <c:showBubbleSize val="0"/>
        </c:dLbls>
        <c:gapWidth val="219"/>
        <c:overlap val="-27"/>
        <c:axId val="554088720"/>
        <c:axId val="554080816"/>
      </c:barChart>
      <c:catAx>
        <c:axId val="554088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crossAx val="554080816"/>
        <c:crosses val="autoZero"/>
        <c:auto val="1"/>
        <c:lblAlgn val="ctr"/>
        <c:lblOffset val="100"/>
        <c:noMultiLvlLbl val="0"/>
      </c:catAx>
      <c:valAx>
        <c:axId val="554080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crossAx val="554088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ru-RU" sz="1800"/>
              <a:t>Изменение</a:t>
            </a:r>
            <a:r>
              <a:rPr lang="ru-RU" sz="1800" baseline="0"/>
              <a:t> Общего индекса</a:t>
            </a:r>
            <a:endParaRPr lang="ru-RU"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1-03E1-434D-84C6-8FE25629342C}"/>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03E1-434D-84C6-8FE25629342C}"/>
              </c:ext>
            </c:extLst>
          </c:dPt>
          <c:dPt>
            <c:idx val="2"/>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5-03E1-434D-84C6-8FE25629342C}"/>
              </c:ext>
            </c:extLst>
          </c:dPt>
          <c:dPt>
            <c:idx val="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7-03E1-434D-84C6-8FE25629342C}"/>
              </c:ext>
            </c:extLst>
          </c:dPt>
          <c:dLbls>
            <c:dLbl>
              <c:idx val="3"/>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extLst>
                <c:ext xmlns:c16="http://schemas.microsoft.com/office/drawing/2014/chart" uri="{C3380CC4-5D6E-409C-BE32-E72D297353CC}">
                  <c16:uniqueId val="{00000007-03E1-434D-84C6-8FE25629342C}"/>
                </c:ext>
              </c:extLst>
            </c:dLbl>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C00000"/>
                      </a:solidFill>
                      <a:latin typeface="+mn-lt"/>
                      <a:ea typeface="+mn-ea"/>
                      <a:cs typeface="+mn-cs"/>
                    </a:defRPr>
                  </a:pPr>
                  <a:endParaRPr lang="ru-RU"/>
                </a:p>
              </c:txPr>
              <c:showLegendKey val="0"/>
              <c:showVal val="1"/>
              <c:showCatName val="0"/>
              <c:showSerName val="0"/>
              <c:showPercent val="0"/>
              <c:showBubbleSize val="0"/>
              <c:extLst>
                <c:ext xmlns:c16="http://schemas.microsoft.com/office/drawing/2014/chart" uri="{C3380CC4-5D6E-409C-BE32-E72D297353CC}">
                  <c16:uniqueId val="{00000008-03E1-434D-84C6-8FE25629342C}"/>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rd 2025'!$B$80:$F$80</c:f>
              <c:strCache>
                <c:ptCount val="5"/>
                <c:pt idx="0">
                  <c:v>1 кв.24</c:v>
                </c:pt>
                <c:pt idx="1">
                  <c:v>2 кв.24</c:v>
                </c:pt>
                <c:pt idx="2">
                  <c:v>3 кв.24</c:v>
                </c:pt>
                <c:pt idx="3">
                  <c:v>4кв.24</c:v>
                </c:pt>
                <c:pt idx="4">
                  <c:v>1 кв.25</c:v>
                </c:pt>
              </c:strCache>
            </c:strRef>
          </c:cat>
          <c:val>
            <c:numRef>
              <c:f>'1 rd 2025'!$B$81:$F$81</c:f>
              <c:numCache>
                <c:formatCode>General</c:formatCode>
                <c:ptCount val="5"/>
                <c:pt idx="0">
                  <c:v>59.7</c:v>
                </c:pt>
                <c:pt idx="1">
                  <c:v>56.9</c:v>
                </c:pt>
                <c:pt idx="2">
                  <c:v>48.1</c:v>
                </c:pt>
                <c:pt idx="3">
                  <c:v>37.799999999999997</c:v>
                </c:pt>
                <c:pt idx="4">
                  <c:v>35.700000000000003</c:v>
                </c:pt>
              </c:numCache>
            </c:numRef>
          </c:val>
          <c:extLst>
            <c:ext xmlns:c16="http://schemas.microsoft.com/office/drawing/2014/chart" uri="{C3380CC4-5D6E-409C-BE32-E72D297353CC}">
              <c16:uniqueId val="{00000009-03E1-434D-84C6-8FE25629342C}"/>
            </c:ext>
          </c:extLst>
        </c:ser>
        <c:dLbls>
          <c:showLegendKey val="0"/>
          <c:showVal val="0"/>
          <c:showCatName val="0"/>
          <c:showSerName val="0"/>
          <c:showPercent val="0"/>
          <c:showBubbleSize val="0"/>
        </c:dLbls>
        <c:gapWidth val="219"/>
        <c:overlap val="-27"/>
        <c:axId val="554088720"/>
        <c:axId val="554080816"/>
      </c:barChart>
      <c:catAx>
        <c:axId val="554088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crossAx val="554080816"/>
        <c:crosses val="autoZero"/>
        <c:auto val="1"/>
        <c:lblAlgn val="ctr"/>
        <c:lblOffset val="100"/>
        <c:noMultiLvlLbl val="0"/>
      </c:catAx>
      <c:valAx>
        <c:axId val="554080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crossAx val="554088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ru-RU" sz="1800"/>
              <a:t>Изменение</a:t>
            </a:r>
            <a:r>
              <a:rPr lang="ru-RU" sz="1800" baseline="0"/>
              <a:t> Общего индекса</a:t>
            </a:r>
            <a:endParaRPr lang="ru-RU"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1-3926-4005-93E0-E2B0A0C44F7E}"/>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3926-4005-93E0-E2B0A0C44F7E}"/>
              </c:ext>
            </c:extLst>
          </c:dPt>
          <c:dPt>
            <c:idx val="2"/>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5-3926-4005-93E0-E2B0A0C44F7E}"/>
              </c:ext>
            </c:extLst>
          </c:dPt>
          <c:dPt>
            <c:idx val="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7-3926-4005-93E0-E2B0A0C44F7E}"/>
              </c:ext>
            </c:extLst>
          </c:dPt>
          <c:dLbls>
            <c:dLbl>
              <c:idx val="3"/>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extLst>
                <c:ext xmlns:c16="http://schemas.microsoft.com/office/drawing/2014/chart" uri="{C3380CC4-5D6E-409C-BE32-E72D297353CC}">
                  <c16:uniqueId val="{00000007-3926-4005-93E0-E2B0A0C44F7E}"/>
                </c:ext>
              </c:extLst>
            </c:dLbl>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C00000"/>
                      </a:solidFill>
                      <a:latin typeface="+mn-lt"/>
                      <a:ea typeface="+mn-ea"/>
                      <a:cs typeface="+mn-cs"/>
                    </a:defRPr>
                  </a:pPr>
                  <a:endParaRPr lang="ru-RU"/>
                </a:p>
              </c:txPr>
              <c:showLegendKey val="0"/>
              <c:showVal val="1"/>
              <c:showCatName val="0"/>
              <c:showSerName val="0"/>
              <c:showPercent val="0"/>
              <c:showBubbleSize val="0"/>
              <c:extLst>
                <c:ext xmlns:c16="http://schemas.microsoft.com/office/drawing/2014/chart" uri="{C3380CC4-5D6E-409C-BE32-E72D297353CC}">
                  <c16:uniqueId val="{00000008-3926-4005-93E0-E2B0A0C44F7E}"/>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rd 2025'!$B$80:$F$80</c:f>
              <c:strCache>
                <c:ptCount val="5"/>
                <c:pt idx="0">
                  <c:v>1 кв.24</c:v>
                </c:pt>
                <c:pt idx="1">
                  <c:v>2 кв.24</c:v>
                </c:pt>
                <c:pt idx="2">
                  <c:v>3 кв.24</c:v>
                </c:pt>
                <c:pt idx="3">
                  <c:v>4кв.24</c:v>
                </c:pt>
                <c:pt idx="4">
                  <c:v>1 кв.25</c:v>
                </c:pt>
              </c:strCache>
            </c:strRef>
          </c:cat>
          <c:val>
            <c:numRef>
              <c:f>'1 rd 2025'!$B$81:$F$81</c:f>
              <c:numCache>
                <c:formatCode>General</c:formatCode>
                <c:ptCount val="5"/>
                <c:pt idx="0">
                  <c:v>59.7</c:v>
                </c:pt>
                <c:pt idx="1">
                  <c:v>56.9</c:v>
                </c:pt>
                <c:pt idx="2">
                  <c:v>48.1</c:v>
                </c:pt>
                <c:pt idx="3">
                  <c:v>37.799999999999997</c:v>
                </c:pt>
                <c:pt idx="4">
                  <c:v>35.700000000000003</c:v>
                </c:pt>
              </c:numCache>
            </c:numRef>
          </c:val>
          <c:extLst>
            <c:ext xmlns:c16="http://schemas.microsoft.com/office/drawing/2014/chart" uri="{C3380CC4-5D6E-409C-BE32-E72D297353CC}">
              <c16:uniqueId val="{00000009-3926-4005-93E0-E2B0A0C44F7E}"/>
            </c:ext>
          </c:extLst>
        </c:ser>
        <c:dLbls>
          <c:showLegendKey val="0"/>
          <c:showVal val="0"/>
          <c:showCatName val="0"/>
          <c:showSerName val="0"/>
          <c:showPercent val="0"/>
          <c:showBubbleSize val="0"/>
        </c:dLbls>
        <c:gapWidth val="219"/>
        <c:overlap val="-27"/>
        <c:axId val="554088720"/>
        <c:axId val="554080816"/>
      </c:barChart>
      <c:catAx>
        <c:axId val="554088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crossAx val="554080816"/>
        <c:crosses val="autoZero"/>
        <c:auto val="1"/>
        <c:lblAlgn val="ctr"/>
        <c:lblOffset val="100"/>
        <c:noMultiLvlLbl val="0"/>
      </c:catAx>
      <c:valAx>
        <c:axId val="554080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crossAx val="554088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ru-RU" sz="1800"/>
              <a:t>Изменение</a:t>
            </a:r>
            <a:r>
              <a:rPr lang="ru-RU" sz="1800" baseline="0"/>
              <a:t> Общего индекса</a:t>
            </a:r>
            <a:endParaRPr lang="ru-RU"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1-DC74-4F16-BA87-1064E2D2C72E}"/>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DC74-4F16-BA87-1064E2D2C72E}"/>
              </c:ext>
            </c:extLst>
          </c:dPt>
          <c:dPt>
            <c:idx val="2"/>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5-DC74-4F16-BA87-1064E2D2C72E}"/>
              </c:ext>
            </c:extLst>
          </c:dPt>
          <c:dPt>
            <c:idx val="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7-DC74-4F16-BA87-1064E2D2C72E}"/>
              </c:ext>
            </c:extLst>
          </c:dPt>
          <c:dLbls>
            <c:dLbl>
              <c:idx val="3"/>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extLst>
                <c:ext xmlns:c16="http://schemas.microsoft.com/office/drawing/2014/chart" uri="{C3380CC4-5D6E-409C-BE32-E72D297353CC}">
                  <c16:uniqueId val="{00000007-DC74-4F16-BA87-1064E2D2C72E}"/>
                </c:ext>
              </c:extLst>
            </c:dLbl>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C00000"/>
                      </a:solidFill>
                      <a:latin typeface="+mn-lt"/>
                      <a:ea typeface="+mn-ea"/>
                      <a:cs typeface="+mn-cs"/>
                    </a:defRPr>
                  </a:pPr>
                  <a:endParaRPr lang="ru-RU"/>
                </a:p>
              </c:txPr>
              <c:showLegendKey val="0"/>
              <c:showVal val="1"/>
              <c:showCatName val="0"/>
              <c:showSerName val="0"/>
              <c:showPercent val="0"/>
              <c:showBubbleSize val="0"/>
              <c:extLst>
                <c:ext xmlns:c16="http://schemas.microsoft.com/office/drawing/2014/chart" uri="{C3380CC4-5D6E-409C-BE32-E72D297353CC}">
                  <c16:uniqueId val="{00000008-DC74-4F16-BA87-1064E2D2C72E}"/>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rd 2025'!$B$80:$F$80</c:f>
              <c:strCache>
                <c:ptCount val="5"/>
                <c:pt idx="0">
                  <c:v>1 кв.24</c:v>
                </c:pt>
                <c:pt idx="1">
                  <c:v>2 кв.24</c:v>
                </c:pt>
                <c:pt idx="2">
                  <c:v>3 кв.24</c:v>
                </c:pt>
                <c:pt idx="3">
                  <c:v>4кв.24</c:v>
                </c:pt>
                <c:pt idx="4">
                  <c:v>1 кв.25</c:v>
                </c:pt>
              </c:strCache>
            </c:strRef>
          </c:cat>
          <c:val>
            <c:numRef>
              <c:f>'1 rd 2025'!$B$81:$F$81</c:f>
              <c:numCache>
                <c:formatCode>General</c:formatCode>
                <c:ptCount val="5"/>
                <c:pt idx="0">
                  <c:v>59.7</c:v>
                </c:pt>
                <c:pt idx="1">
                  <c:v>56.9</c:v>
                </c:pt>
                <c:pt idx="2">
                  <c:v>48.1</c:v>
                </c:pt>
                <c:pt idx="3">
                  <c:v>37.799999999999997</c:v>
                </c:pt>
                <c:pt idx="4">
                  <c:v>35.700000000000003</c:v>
                </c:pt>
              </c:numCache>
            </c:numRef>
          </c:val>
          <c:extLst>
            <c:ext xmlns:c16="http://schemas.microsoft.com/office/drawing/2014/chart" uri="{C3380CC4-5D6E-409C-BE32-E72D297353CC}">
              <c16:uniqueId val="{00000009-DC74-4F16-BA87-1064E2D2C72E}"/>
            </c:ext>
          </c:extLst>
        </c:ser>
        <c:dLbls>
          <c:showLegendKey val="0"/>
          <c:showVal val="0"/>
          <c:showCatName val="0"/>
          <c:showSerName val="0"/>
          <c:showPercent val="0"/>
          <c:showBubbleSize val="0"/>
        </c:dLbls>
        <c:gapWidth val="219"/>
        <c:overlap val="-27"/>
        <c:axId val="554088720"/>
        <c:axId val="554080816"/>
      </c:barChart>
      <c:catAx>
        <c:axId val="554088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crossAx val="554080816"/>
        <c:crosses val="autoZero"/>
        <c:auto val="1"/>
        <c:lblAlgn val="ctr"/>
        <c:lblOffset val="100"/>
        <c:noMultiLvlLbl val="0"/>
      </c:catAx>
      <c:valAx>
        <c:axId val="554080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crossAx val="554088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 rd 2025'!$B$95</c:f>
              <c:strCache>
                <c:ptCount val="1"/>
                <c:pt idx="0">
                  <c:v>1 кв.24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rd 2025'!$A$96:$A$101</c:f>
              <c:strCache>
                <c:ptCount val="6"/>
                <c:pt idx="0">
                  <c:v>Как изменилось количество инвестиционных проектов в прошлом квартале по сравнению с позапрошлым?</c:v>
                </c:pt>
                <c:pt idx="1">
                  <c:v>Как изменились зарплаты членов команды управления проектами в прошлом году по сравнению с позапрошлым?</c:v>
                </c:pt>
                <c:pt idx="2">
                  <c:v>Изменилось ли количество рабочих мест занятых на проектах в вашем организации в прошлом квартале по сравнению с позапрошлым?</c:v>
                </c:pt>
                <c:pt idx="3">
                  <c:v>Оцените суммарный бюджет открытых проектов в прошлом году по сравнению с позапрошлым</c:v>
                </c:pt>
                <c:pt idx="4">
                  <c:v>Спрогнозируйте изменения количества инвестиционных проектов в вашей организации в течении следующего квартала</c:v>
                </c:pt>
                <c:pt idx="5">
                  <c:v>Изменение величин общих индексов</c:v>
                </c:pt>
              </c:strCache>
            </c:strRef>
          </c:cat>
          <c:val>
            <c:numRef>
              <c:f>'1 rd 2025'!$B$96:$B$101</c:f>
              <c:numCache>
                <c:formatCode>General</c:formatCode>
                <c:ptCount val="6"/>
                <c:pt idx="0">
                  <c:v>52.5</c:v>
                </c:pt>
                <c:pt idx="1">
                  <c:v>53.5</c:v>
                </c:pt>
                <c:pt idx="2">
                  <c:v>54.5</c:v>
                </c:pt>
                <c:pt idx="3">
                  <c:v>62</c:v>
                </c:pt>
                <c:pt idx="4">
                  <c:v>57.5</c:v>
                </c:pt>
                <c:pt idx="5">
                  <c:v>58.6</c:v>
                </c:pt>
              </c:numCache>
            </c:numRef>
          </c:val>
          <c:extLst>
            <c:ext xmlns:c16="http://schemas.microsoft.com/office/drawing/2014/chart" uri="{C3380CC4-5D6E-409C-BE32-E72D297353CC}">
              <c16:uniqueId val="{00000000-F887-4F26-B38E-DF86CCC6F148}"/>
            </c:ext>
          </c:extLst>
        </c:ser>
        <c:ser>
          <c:idx val="1"/>
          <c:order val="1"/>
          <c:tx>
            <c:strRef>
              <c:f>'1 rd 2025'!$C$95</c:f>
              <c:strCache>
                <c:ptCount val="1"/>
                <c:pt idx="0">
                  <c:v>2 кв. 24</c:v>
                </c:pt>
              </c:strCache>
            </c:strRef>
          </c:tx>
          <c:spPr>
            <a:solidFill>
              <a:schemeClr val="tx2">
                <a:lumMod val="40000"/>
                <a:lumOff val="60000"/>
              </a:schemeClr>
            </a:solidFill>
            <a:ln>
              <a:noFill/>
            </a:ln>
            <a:effectLst/>
          </c:spPr>
          <c:invertIfNegative val="0"/>
          <c:dLbls>
            <c:dLbl>
              <c:idx val="5"/>
              <c:layout>
                <c:manualLayout>
                  <c:x val="1.5131864668704504E-3"/>
                  <c:y val="1.14134322617288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887-4F26-B38E-DF86CCC6F14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rd 2025'!$A$96:$A$101</c:f>
              <c:strCache>
                <c:ptCount val="6"/>
                <c:pt idx="0">
                  <c:v>Как изменилось количество инвестиционных проектов в прошлом квартале по сравнению с позапрошлым?</c:v>
                </c:pt>
                <c:pt idx="1">
                  <c:v>Как изменились зарплаты членов команды управления проектами в прошлом году по сравнению с позапрошлым?</c:v>
                </c:pt>
                <c:pt idx="2">
                  <c:v>Изменилось ли количество рабочих мест занятых на проектах в вашем организации в прошлом квартале по сравнению с позапрошлым?</c:v>
                </c:pt>
                <c:pt idx="3">
                  <c:v>Оцените суммарный бюджет открытых проектов в прошлом году по сравнению с позапрошлым</c:v>
                </c:pt>
                <c:pt idx="4">
                  <c:v>Спрогнозируйте изменения количества инвестиционных проектов в вашей организации в течении следующего квартала</c:v>
                </c:pt>
                <c:pt idx="5">
                  <c:v>Изменение величин общих индексов</c:v>
                </c:pt>
              </c:strCache>
            </c:strRef>
          </c:cat>
          <c:val>
            <c:numRef>
              <c:f>'1 rd 2025'!$C$96:$C$101</c:f>
              <c:numCache>
                <c:formatCode>General</c:formatCode>
                <c:ptCount val="6"/>
                <c:pt idx="0">
                  <c:v>52</c:v>
                </c:pt>
                <c:pt idx="1">
                  <c:v>59</c:v>
                </c:pt>
                <c:pt idx="2">
                  <c:v>57</c:v>
                </c:pt>
                <c:pt idx="3">
                  <c:v>52.5</c:v>
                </c:pt>
                <c:pt idx="4">
                  <c:v>54</c:v>
                </c:pt>
                <c:pt idx="5">
                  <c:v>56.6</c:v>
                </c:pt>
              </c:numCache>
            </c:numRef>
          </c:val>
          <c:extLst>
            <c:ext xmlns:c16="http://schemas.microsoft.com/office/drawing/2014/chart" uri="{C3380CC4-5D6E-409C-BE32-E72D297353CC}">
              <c16:uniqueId val="{00000002-F887-4F26-B38E-DF86CCC6F148}"/>
            </c:ext>
          </c:extLst>
        </c:ser>
        <c:ser>
          <c:idx val="2"/>
          <c:order val="2"/>
          <c:tx>
            <c:strRef>
              <c:f>'1 rd 2025'!$D$95</c:f>
              <c:strCache>
                <c:ptCount val="1"/>
                <c:pt idx="0">
                  <c:v>3 кв. 24</c:v>
                </c:pt>
              </c:strCache>
            </c:strRef>
          </c:tx>
          <c:spPr>
            <a:solidFill>
              <a:schemeClr val="accent1">
                <a:lumMod val="40000"/>
                <a:lumOff val="60000"/>
              </a:schemeClr>
            </a:solidFill>
            <a:ln>
              <a:noFill/>
            </a:ln>
            <a:effectLst/>
          </c:spPr>
          <c:invertIfNegative val="0"/>
          <c:dLbls>
            <c:dLbl>
              <c:idx val="5"/>
              <c:layout>
                <c:manualLayout>
                  <c:x val="0"/>
                  <c:y val="-2.56802225888899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887-4F26-B38E-DF86CCC6F14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rd 2025'!$A$96:$A$101</c:f>
              <c:strCache>
                <c:ptCount val="6"/>
                <c:pt idx="0">
                  <c:v>Как изменилось количество инвестиционных проектов в прошлом квартале по сравнению с позапрошлым?</c:v>
                </c:pt>
                <c:pt idx="1">
                  <c:v>Как изменились зарплаты членов команды управления проектами в прошлом году по сравнению с позапрошлым?</c:v>
                </c:pt>
                <c:pt idx="2">
                  <c:v>Изменилось ли количество рабочих мест занятых на проектах в вашем организации в прошлом квартале по сравнению с позапрошлым?</c:v>
                </c:pt>
                <c:pt idx="3">
                  <c:v>Оцените суммарный бюджет открытых проектов в прошлом году по сравнению с позапрошлым</c:v>
                </c:pt>
                <c:pt idx="4">
                  <c:v>Спрогнозируйте изменения количества инвестиционных проектов в вашей организации в течении следующего квартала</c:v>
                </c:pt>
                <c:pt idx="5">
                  <c:v>Изменение величин общих индексов</c:v>
                </c:pt>
              </c:strCache>
            </c:strRef>
          </c:cat>
          <c:val>
            <c:numRef>
              <c:f>'1 rd 2025'!$D$96:$D$101</c:f>
              <c:numCache>
                <c:formatCode>General</c:formatCode>
                <c:ptCount val="6"/>
                <c:pt idx="0">
                  <c:v>52.5</c:v>
                </c:pt>
                <c:pt idx="1">
                  <c:v>57</c:v>
                </c:pt>
                <c:pt idx="2">
                  <c:v>59</c:v>
                </c:pt>
                <c:pt idx="3">
                  <c:v>56</c:v>
                </c:pt>
                <c:pt idx="4">
                  <c:v>40</c:v>
                </c:pt>
                <c:pt idx="5">
                  <c:v>55.7</c:v>
                </c:pt>
              </c:numCache>
            </c:numRef>
          </c:val>
          <c:extLst>
            <c:ext xmlns:c16="http://schemas.microsoft.com/office/drawing/2014/chart" uri="{C3380CC4-5D6E-409C-BE32-E72D297353CC}">
              <c16:uniqueId val="{00000004-F887-4F26-B38E-DF86CCC6F148}"/>
            </c:ext>
          </c:extLst>
        </c:ser>
        <c:ser>
          <c:idx val="3"/>
          <c:order val="3"/>
          <c:tx>
            <c:strRef>
              <c:f>'1 rd 2025'!$E$95</c:f>
              <c:strCache>
                <c:ptCount val="1"/>
                <c:pt idx="0">
                  <c:v>4 кв. 24</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rd 2025'!$A$96:$A$101</c:f>
              <c:strCache>
                <c:ptCount val="6"/>
                <c:pt idx="0">
                  <c:v>Как изменилось количество инвестиционных проектов в прошлом квартале по сравнению с позапрошлым?</c:v>
                </c:pt>
                <c:pt idx="1">
                  <c:v>Как изменились зарплаты членов команды управления проектами в прошлом году по сравнению с позапрошлым?</c:v>
                </c:pt>
                <c:pt idx="2">
                  <c:v>Изменилось ли количество рабочих мест занятых на проектах в вашем организации в прошлом квартале по сравнению с позапрошлым?</c:v>
                </c:pt>
                <c:pt idx="3">
                  <c:v>Оцените суммарный бюджет открытых проектов в прошлом году по сравнению с позапрошлым</c:v>
                </c:pt>
                <c:pt idx="4">
                  <c:v>Спрогнозируйте изменения количества инвестиционных проектов в вашей организации в течении следующего квартала</c:v>
                </c:pt>
                <c:pt idx="5">
                  <c:v>Изменение величин общих индексов</c:v>
                </c:pt>
              </c:strCache>
            </c:strRef>
          </c:cat>
          <c:val>
            <c:numRef>
              <c:f>'1 rd 2025'!$E$96:$E$101</c:f>
              <c:numCache>
                <c:formatCode>General</c:formatCode>
                <c:ptCount val="6"/>
                <c:pt idx="0" formatCode="0.0">
                  <c:v>27</c:v>
                </c:pt>
                <c:pt idx="1">
                  <c:v>55.5</c:v>
                </c:pt>
                <c:pt idx="2">
                  <c:v>42.5</c:v>
                </c:pt>
                <c:pt idx="3">
                  <c:v>38</c:v>
                </c:pt>
                <c:pt idx="4">
                  <c:v>26</c:v>
                </c:pt>
                <c:pt idx="5">
                  <c:v>37.799999999999997</c:v>
                </c:pt>
              </c:numCache>
            </c:numRef>
          </c:val>
          <c:extLst>
            <c:ext xmlns:c16="http://schemas.microsoft.com/office/drawing/2014/chart" uri="{C3380CC4-5D6E-409C-BE32-E72D297353CC}">
              <c16:uniqueId val="{00000005-F887-4F26-B38E-DF86CCC6F148}"/>
            </c:ext>
          </c:extLst>
        </c:ser>
        <c:ser>
          <c:idx val="4"/>
          <c:order val="4"/>
          <c:tx>
            <c:strRef>
              <c:f>'1 rd 2025'!$F$95</c:f>
              <c:strCache>
                <c:ptCount val="1"/>
                <c:pt idx="0">
                  <c:v>1 кв.25</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rd 2025'!$A$96:$A$101</c:f>
              <c:strCache>
                <c:ptCount val="6"/>
                <c:pt idx="0">
                  <c:v>Как изменилось количество инвестиционных проектов в прошлом квартале по сравнению с позапрошлым?</c:v>
                </c:pt>
                <c:pt idx="1">
                  <c:v>Как изменились зарплаты членов команды управления проектами в прошлом году по сравнению с позапрошлым?</c:v>
                </c:pt>
                <c:pt idx="2">
                  <c:v>Изменилось ли количество рабочих мест занятых на проектах в вашем организации в прошлом квартале по сравнению с позапрошлым?</c:v>
                </c:pt>
                <c:pt idx="3">
                  <c:v>Оцените суммарный бюджет открытых проектов в прошлом году по сравнению с позапрошлым</c:v>
                </c:pt>
                <c:pt idx="4">
                  <c:v>Спрогнозируйте изменения количества инвестиционных проектов в вашей организации в течении следующего квартала</c:v>
                </c:pt>
                <c:pt idx="5">
                  <c:v>Изменение величин общих индексов</c:v>
                </c:pt>
              </c:strCache>
            </c:strRef>
          </c:cat>
          <c:val>
            <c:numRef>
              <c:f>'1 rd 2025'!$F$96:$F$101</c:f>
              <c:numCache>
                <c:formatCode>General</c:formatCode>
                <c:ptCount val="6"/>
                <c:pt idx="0" formatCode="0.0">
                  <c:v>28.5</c:v>
                </c:pt>
                <c:pt idx="1">
                  <c:v>51</c:v>
                </c:pt>
                <c:pt idx="2">
                  <c:v>30.5</c:v>
                </c:pt>
                <c:pt idx="3">
                  <c:v>30</c:v>
                </c:pt>
                <c:pt idx="4">
                  <c:v>38.5</c:v>
                </c:pt>
                <c:pt idx="5">
                  <c:v>35.700000000000003</c:v>
                </c:pt>
              </c:numCache>
            </c:numRef>
          </c:val>
          <c:extLst>
            <c:ext xmlns:c16="http://schemas.microsoft.com/office/drawing/2014/chart" uri="{C3380CC4-5D6E-409C-BE32-E72D297353CC}">
              <c16:uniqueId val="{00000006-F887-4F26-B38E-DF86CCC6F148}"/>
            </c:ext>
          </c:extLst>
        </c:ser>
        <c:dLbls>
          <c:showLegendKey val="0"/>
          <c:showVal val="0"/>
          <c:showCatName val="0"/>
          <c:showSerName val="0"/>
          <c:showPercent val="0"/>
          <c:showBubbleSize val="0"/>
        </c:dLbls>
        <c:gapWidth val="219"/>
        <c:overlap val="-27"/>
        <c:axId val="423924656"/>
        <c:axId val="423920080"/>
      </c:barChart>
      <c:catAx>
        <c:axId val="42392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crossAx val="423920080"/>
        <c:crosses val="autoZero"/>
        <c:auto val="1"/>
        <c:lblAlgn val="ctr"/>
        <c:lblOffset val="100"/>
        <c:noMultiLvlLbl val="0"/>
      </c:catAx>
      <c:valAx>
        <c:axId val="423920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RU"/>
          </a:p>
        </c:txPr>
        <c:crossAx val="423924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ru-RU" sz="1400" b="0" i="0" u="none" strike="noStrike" kern="1200" spc="0" baseline="0" dirty="0">
                <a:solidFill>
                  <a:schemeClr val="bg2">
                    <a:lumMod val="50000"/>
                  </a:schemeClr>
                </a:solidFill>
                <a:latin typeface="+mn-lt"/>
                <a:ea typeface="+mn-ea"/>
                <a:cs typeface="+mn-cs"/>
              </a:defRPr>
            </a:pPr>
            <a:r>
              <a:rPr lang="ru-RU" sz="1400" b="0" i="0" u="none" strike="noStrike" kern="1200" spc="0" baseline="0" dirty="0">
                <a:solidFill>
                  <a:schemeClr val="bg2">
                    <a:lumMod val="50000"/>
                  </a:schemeClr>
                </a:solidFill>
                <a:latin typeface="+mn-lt"/>
                <a:ea typeface="+mn-ea"/>
                <a:cs typeface="+mn-cs"/>
              </a:rPr>
              <a:t>Изменение количества инвестиционных проектов </a:t>
            </a:r>
            <a:br>
              <a:rPr lang="ru-RU" sz="1400" b="0" i="0" u="none" strike="noStrike" kern="1200" spc="0" baseline="0" dirty="0">
                <a:solidFill>
                  <a:schemeClr val="bg2">
                    <a:lumMod val="50000"/>
                  </a:schemeClr>
                </a:solidFill>
                <a:latin typeface="+mn-lt"/>
                <a:ea typeface="+mn-ea"/>
                <a:cs typeface="+mn-cs"/>
              </a:rPr>
            </a:br>
            <a:r>
              <a:rPr lang="ru-RU" sz="1400" b="0" i="0" u="none" strike="noStrike" kern="1200" spc="0" baseline="0" dirty="0">
                <a:solidFill>
                  <a:schemeClr val="bg2">
                    <a:lumMod val="50000"/>
                  </a:schemeClr>
                </a:solidFill>
                <a:latin typeface="+mn-lt"/>
                <a:ea typeface="+mn-ea"/>
                <a:cs typeface="+mn-cs"/>
              </a:rPr>
              <a:t>в прошлом квартале по сравнению с позапрошлым</a:t>
            </a:r>
          </a:p>
        </c:rich>
      </c:tx>
      <c:overlay val="0"/>
      <c:spPr>
        <a:noFill/>
        <a:ln>
          <a:noFill/>
        </a:ln>
        <a:effectLst/>
      </c:spPr>
      <c:txPr>
        <a:bodyPr rot="0" spcFirstLastPara="1" vertOverflow="ellipsis" vert="horz" wrap="square" anchor="ctr" anchorCtr="1"/>
        <a:lstStyle/>
        <a:p>
          <a:pPr>
            <a:defRPr lang="ru-RU" sz="1400" b="0" i="0" u="none" strike="noStrike" kern="1200" spc="0" baseline="0" dirty="0">
              <a:solidFill>
                <a:schemeClr val="bg2">
                  <a:lumMod val="50000"/>
                </a:schemeClr>
              </a:solidFill>
              <a:latin typeface="+mn-lt"/>
              <a:ea typeface="+mn-ea"/>
              <a:cs typeface="+mn-cs"/>
            </a:defRPr>
          </a:pPr>
          <a:endParaRPr lang="ru-RU"/>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1-BFA7-4506-A17C-161857E8D5F7}"/>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BFA7-4506-A17C-161857E8D5F7}"/>
              </c:ext>
            </c:extLst>
          </c:dPt>
          <c:dPt>
            <c:idx val="2"/>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5-BFA7-4506-A17C-161857E8D5F7}"/>
              </c:ext>
            </c:extLst>
          </c:dPt>
          <c:dPt>
            <c:idx val="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7-BFA7-4506-A17C-161857E8D5F7}"/>
              </c:ext>
            </c:extLst>
          </c:dPt>
          <c:dLbls>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6">
                          <a:lumMod val="75000"/>
                        </a:schemeClr>
                      </a:solidFill>
                      <a:latin typeface="+mn-lt"/>
                      <a:ea typeface="+mn-ea"/>
                      <a:cs typeface="+mn-cs"/>
                    </a:defRPr>
                  </a:pPr>
                  <a:endParaRPr lang="ru-RU"/>
                </a:p>
              </c:txPr>
              <c:showLegendKey val="0"/>
              <c:showVal val="1"/>
              <c:showCatName val="0"/>
              <c:showSerName val="0"/>
              <c:showPercent val="0"/>
              <c:showBubbleSize val="0"/>
              <c:extLst>
                <c:ext xmlns:c16="http://schemas.microsoft.com/office/drawing/2014/chart" uri="{C3380CC4-5D6E-409C-BE32-E72D297353CC}">
                  <c16:uniqueId val="{00000008-BFA7-4506-A17C-161857E8D5F7}"/>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rd 2025'!$B$5:$F$5</c:f>
              <c:strCache>
                <c:ptCount val="5"/>
                <c:pt idx="0">
                  <c:v>1 кв.24</c:v>
                </c:pt>
                <c:pt idx="1">
                  <c:v>2 кв.24</c:v>
                </c:pt>
                <c:pt idx="2">
                  <c:v>3 кв.24</c:v>
                </c:pt>
                <c:pt idx="3">
                  <c:v>4 кв.24</c:v>
                </c:pt>
                <c:pt idx="4">
                  <c:v>1 кв.25</c:v>
                </c:pt>
              </c:strCache>
            </c:strRef>
          </c:cat>
          <c:val>
            <c:numRef>
              <c:f>'1 rd 2025'!$B$6:$F$6</c:f>
              <c:numCache>
                <c:formatCode>General</c:formatCode>
                <c:ptCount val="5"/>
                <c:pt idx="0">
                  <c:v>52.5</c:v>
                </c:pt>
                <c:pt idx="1">
                  <c:v>53.5</c:v>
                </c:pt>
                <c:pt idx="2">
                  <c:v>52.5</c:v>
                </c:pt>
                <c:pt idx="3" formatCode="0.0">
                  <c:v>27</c:v>
                </c:pt>
                <c:pt idx="4" formatCode="0.0">
                  <c:v>28.5</c:v>
                </c:pt>
              </c:numCache>
            </c:numRef>
          </c:val>
          <c:extLst>
            <c:ext xmlns:c16="http://schemas.microsoft.com/office/drawing/2014/chart" uri="{C3380CC4-5D6E-409C-BE32-E72D297353CC}">
              <c16:uniqueId val="{00000009-BFA7-4506-A17C-161857E8D5F7}"/>
            </c:ext>
          </c:extLst>
        </c:ser>
        <c:dLbls>
          <c:showLegendKey val="0"/>
          <c:showVal val="0"/>
          <c:showCatName val="0"/>
          <c:showSerName val="0"/>
          <c:showPercent val="0"/>
          <c:showBubbleSize val="0"/>
        </c:dLbls>
        <c:gapWidth val="219"/>
        <c:overlap val="-27"/>
        <c:axId val="310446464"/>
        <c:axId val="310447712"/>
      </c:barChart>
      <c:catAx>
        <c:axId val="310446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crossAx val="310447712"/>
        <c:crosses val="autoZero"/>
        <c:auto val="1"/>
        <c:lblAlgn val="ctr"/>
        <c:lblOffset val="100"/>
        <c:noMultiLvlLbl val="0"/>
      </c:catAx>
      <c:valAx>
        <c:axId val="310447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crossAx val="310446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ru-RU" sz="1400" b="0" i="0" u="none" strike="noStrike" kern="1200" spc="0" baseline="0" dirty="0">
                <a:solidFill>
                  <a:schemeClr val="bg2">
                    <a:lumMod val="50000"/>
                  </a:schemeClr>
                </a:solidFill>
                <a:latin typeface="+mn-lt"/>
                <a:ea typeface="+mn-ea"/>
                <a:cs typeface="+mn-cs"/>
              </a:defRPr>
            </a:pPr>
            <a:r>
              <a:rPr lang="ru-RU" sz="1400" b="0" i="0" u="none" strike="noStrike" kern="1200" spc="0" baseline="0" dirty="0">
                <a:solidFill>
                  <a:schemeClr val="bg2">
                    <a:lumMod val="50000"/>
                  </a:schemeClr>
                </a:solidFill>
                <a:latin typeface="+mn-lt"/>
                <a:ea typeface="+mn-ea"/>
                <a:cs typeface="+mn-cs"/>
              </a:rPr>
              <a:t>Изменение количества инвестиционных проектов </a:t>
            </a:r>
            <a:br>
              <a:rPr lang="ru-RU" sz="1400" b="0" i="0" u="none" strike="noStrike" kern="1200" spc="0" baseline="0" dirty="0">
                <a:solidFill>
                  <a:schemeClr val="bg2">
                    <a:lumMod val="50000"/>
                  </a:schemeClr>
                </a:solidFill>
                <a:latin typeface="+mn-lt"/>
                <a:ea typeface="+mn-ea"/>
                <a:cs typeface="+mn-cs"/>
              </a:rPr>
            </a:br>
            <a:r>
              <a:rPr lang="ru-RU" sz="1400" b="0" i="0" u="none" strike="noStrike" kern="1200" spc="0" baseline="0" dirty="0">
                <a:solidFill>
                  <a:schemeClr val="bg2">
                    <a:lumMod val="50000"/>
                  </a:schemeClr>
                </a:solidFill>
                <a:latin typeface="+mn-lt"/>
                <a:ea typeface="+mn-ea"/>
                <a:cs typeface="+mn-cs"/>
              </a:rPr>
              <a:t>в прошлом квартале по сравнению с позапрошлым</a:t>
            </a:r>
          </a:p>
        </c:rich>
      </c:tx>
      <c:overlay val="0"/>
      <c:spPr>
        <a:noFill/>
        <a:ln>
          <a:noFill/>
        </a:ln>
        <a:effectLst/>
      </c:spPr>
      <c:txPr>
        <a:bodyPr rot="0" spcFirstLastPara="1" vertOverflow="ellipsis" vert="horz" wrap="square" anchor="ctr" anchorCtr="1"/>
        <a:lstStyle/>
        <a:p>
          <a:pPr>
            <a:defRPr lang="ru-RU" sz="1400" b="0" i="0" u="none" strike="noStrike" kern="1200" spc="0" baseline="0" dirty="0">
              <a:solidFill>
                <a:schemeClr val="bg2">
                  <a:lumMod val="50000"/>
                </a:schemeClr>
              </a:solidFill>
              <a:latin typeface="+mn-lt"/>
              <a:ea typeface="+mn-ea"/>
              <a:cs typeface="+mn-cs"/>
            </a:defRPr>
          </a:pPr>
          <a:endParaRPr lang="ru-RU"/>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1-9F60-4F64-9442-9783D6195B0C}"/>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9F60-4F64-9442-9783D6195B0C}"/>
              </c:ext>
            </c:extLst>
          </c:dPt>
          <c:dPt>
            <c:idx val="2"/>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5-9F60-4F64-9442-9783D6195B0C}"/>
              </c:ext>
            </c:extLst>
          </c:dPt>
          <c:dPt>
            <c:idx val="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7-9F60-4F64-9442-9783D6195B0C}"/>
              </c:ext>
            </c:extLst>
          </c:dPt>
          <c:dLbls>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6">
                          <a:lumMod val="75000"/>
                        </a:schemeClr>
                      </a:solidFill>
                      <a:latin typeface="+mn-lt"/>
                      <a:ea typeface="+mn-ea"/>
                      <a:cs typeface="+mn-cs"/>
                    </a:defRPr>
                  </a:pPr>
                  <a:endParaRPr lang="ru-RU"/>
                </a:p>
              </c:txPr>
              <c:showLegendKey val="0"/>
              <c:showVal val="1"/>
              <c:showCatName val="0"/>
              <c:showSerName val="0"/>
              <c:showPercent val="0"/>
              <c:showBubbleSize val="0"/>
              <c:extLst>
                <c:ext xmlns:c16="http://schemas.microsoft.com/office/drawing/2014/chart" uri="{C3380CC4-5D6E-409C-BE32-E72D297353CC}">
                  <c16:uniqueId val="{00000008-9F60-4F64-9442-9783D6195B0C}"/>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rd 2025'!$B$5:$F$5</c:f>
              <c:strCache>
                <c:ptCount val="5"/>
                <c:pt idx="0">
                  <c:v>1 кв.24</c:v>
                </c:pt>
                <c:pt idx="1">
                  <c:v>2 кв.24</c:v>
                </c:pt>
                <c:pt idx="2">
                  <c:v>3 кв.24</c:v>
                </c:pt>
                <c:pt idx="3">
                  <c:v>4 кв.24</c:v>
                </c:pt>
                <c:pt idx="4">
                  <c:v>1 кв.25</c:v>
                </c:pt>
              </c:strCache>
            </c:strRef>
          </c:cat>
          <c:val>
            <c:numRef>
              <c:f>'1 rd 2025'!$B$6:$F$6</c:f>
              <c:numCache>
                <c:formatCode>General</c:formatCode>
                <c:ptCount val="5"/>
                <c:pt idx="0">
                  <c:v>52.5</c:v>
                </c:pt>
                <c:pt idx="1">
                  <c:v>53.5</c:v>
                </c:pt>
                <c:pt idx="2">
                  <c:v>52.5</c:v>
                </c:pt>
                <c:pt idx="3" formatCode="0.0">
                  <c:v>27</c:v>
                </c:pt>
                <c:pt idx="4" formatCode="0.0">
                  <c:v>28.5</c:v>
                </c:pt>
              </c:numCache>
            </c:numRef>
          </c:val>
          <c:extLst>
            <c:ext xmlns:c16="http://schemas.microsoft.com/office/drawing/2014/chart" uri="{C3380CC4-5D6E-409C-BE32-E72D297353CC}">
              <c16:uniqueId val="{00000009-9F60-4F64-9442-9783D6195B0C}"/>
            </c:ext>
          </c:extLst>
        </c:ser>
        <c:dLbls>
          <c:showLegendKey val="0"/>
          <c:showVal val="0"/>
          <c:showCatName val="0"/>
          <c:showSerName val="0"/>
          <c:showPercent val="0"/>
          <c:showBubbleSize val="0"/>
        </c:dLbls>
        <c:gapWidth val="219"/>
        <c:overlap val="-27"/>
        <c:axId val="310446464"/>
        <c:axId val="310447712"/>
      </c:barChart>
      <c:catAx>
        <c:axId val="310446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crossAx val="310447712"/>
        <c:crosses val="autoZero"/>
        <c:auto val="1"/>
        <c:lblAlgn val="ctr"/>
        <c:lblOffset val="100"/>
        <c:noMultiLvlLbl val="0"/>
      </c:catAx>
      <c:valAx>
        <c:axId val="310447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crossAx val="310446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sz="1400" b="0" i="0" u="none" strike="noStrike" kern="1200" spc="0" baseline="0" dirty="0">
                <a:solidFill>
                  <a:prstClr val="black">
                    <a:lumMod val="65000"/>
                    <a:lumOff val="35000"/>
                  </a:prstClr>
                </a:solidFill>
                <a:effectLst/>
              </a:rPr>
              <a:t>Изменение зарплат членов команд управления проектами</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6.9449361757047343E-2"/>
          <c:y val="0.18561088042559112"/>
          <c:w val="0.90286351706036749"/>
          <c:h val="0.6148007231770396"/>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2-048F-4D81-AC29-E95189EA5616}"/>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048F-4D81-AC29-E95189EA5616}"/>
              </c:ext>
            </c:extLst>
          </c:dPt>
          <c:dPt>
            <c:idx val="2"/>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4-048F-4D81-AC29-E95189EA5616}"/>
              </c:ext>
            </c:extLst>
          </c:dPt>
          <c:dPt>
            <c:idx val="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5-048F-4D81-AC29-E95189EA5616}"/>
              </c:ext>
            </c:extLst>
          </c:dPt>
          <c:dLbls>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C00000"/>
                      </a:solidFill>
                      <a:latin typeface="+mn-lt"/>
                      <a:ea typeface="+mn-ea"/>
                      <a:cs typeface="+mn-cs"/>
                    </a:defRPr>
                  </a:pPr>
                  <a:endParaRPr lang="ru-RU"/>
                </a:p>
              </c:txPr>
              <c:showLegendKey val="0"/>
              <c:showVal val="1"/>
              <c:showCatName val="0"/>
              <c:showSerName val="0"/>
              <c:showPercent val="0"/>
              <c:showBubbleSize val="0"/>
              <c:extLst>
                <c:ext xmlns:c16="http://schemas.microsoft.com/office/drawing/2014/chart" uri="{C3380CC4-5D6E-409C-BE32-E72D297353CC}">
                  <c16:uniqueId val="{00000000-048F-4D81-AC29-E95189EA5616}"/>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rd 2025'!$B$20:$F$20</c:f>
              <c:strCache>
                <c:ptCount val="5"/>
                <c:pt idx="0">
                  <c:v>1 кв.24</c:v>
                </c:pt>
                <c:pt idx="1">
                  <c:v>2 кв.24</c:v>
                </c:pt>
                <c:pt idx="2">
                  <c:v>3 кв.24</c:v>
                </c:pt>
                <c:pt idx="3">
                  <c:v>4 кв.24</c:v>
                </c:pt>
                <c:pt idx="4">
                  <c:v>1 кв.25</c:v>
                </c:pt>
              </c:strCache>
            </c:strRef>
          </c:cat>
          <c:val>
            <c:numRef>
              <c:f>'1 rd 2025'!$B$21:$F$21</c:f>
              <c:numCache>
                <c:formatCode>General</c:formatCode>
                <c:ptCount val="5"/>
                <c:pt idx="0">
                  <c:v>54.5</c:v>
                </c:pt>
                <c:pt idx="1">
                  <c:v>53.5</c:v>
                </c:pt>
                <c:pt idx="2">
                  <c:v>54</c:v>
                </c:pt>
                <c:pt idx="3">
                  <c:v>55.5</c:v>
                </c:pt>
                <c:pt idx="4">
                  <c:v>51</c:v>
                </c:pt>
              </c:numCache>
            </c:numRef>
          </c:val>
          <c:extLst>
            <c:ext xmlns:c16="http://schemas.microsoft.com/office/drawing/2014/chart" uri="{C3380CC4-5D6E-409C-BE32-E72D297353CC}">
              <c16:uniqueId val="{00000001-048F-4D81-AC29-E95189EA5616}"/>
            </c:ext>
          </c:extLst>
        </c:ser>
        <c:dLbls>
          <c:showLegendKey val="0"/>
          <c:showVal val="0"/>
          <c:showCatName val="0"/>
          <c:showSerName val="0"/>
          <c:showPercent val="0"/>
          <c:showBubbleSize val="0"/>
        </c:dLbls>
        <c:gapWidth val="219"/>
        <c:overlap val="-27"/>
        <c:axId val="301424080"/>
        <c:axId val="301423248"/>
      </c:barChart>
      <c:catAx>
        <c:axId val="301424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crossAx val="301423248"/>
        <c:crosses val="autoZero"/>
        <c:auto val="1"/>
        <c:lblAlgn val="ctr"/>
        <c:lblOffset val="100"/>
        <c:noMultiLvlLbl val="0"/>
      </c:catAx>
      <c:valAx>
        <c:axId val="301423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crossAx val="301424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sz="1400" b="0" i="0" u="none" strike="noStrike" kern="1200" spc="0" baseline="0" dirty="0">
                <a:solidFill>
                  <a:prstClr val="black">
                    <a:lumMod val="65000"/>
                    <a:lumOff val="35000"/>
                  </a:prstClr>
                </a:solidFill>
                <a:effectLst/>
              </a:rPr>
              <a:t>Изменение зарплат членов команд управления проектами</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6.9449361757047343E-2"/>
          <c:y val="0.18561088042559112"/>
          <c:w val="0.90286351706036749"/>
          <c:h val="0.6148007231770396"/>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1-089E-44F9-B1F9-A4CF89D9EC14}"/>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089E-44F9-B1F9-A4CF89D9EC14}"/>
              </c:ext>
            </c:extLst>
          </c:dPt>
          <c:dPt>
            <c:idx val="2"/>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5-089E-44F9-B1F9-A4CF89D9EC14}"/>
              </c:ext>
            </c:extLst>
          </c:dPt>
          <c:dPt>
            <c:idx val="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7-089E-44F9-B1F9-A4CF89D9EC14}"/>
              </c:ext>
            </c:extLst>
          </c:dPt>
          <c:dLbls>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C00000"/>
                      </a:solidFill>
                      <a:latin typeface="+mn-lt"/>
                      <a:ea typeface="+mn-ea"/>
                      <a:cs typeface="+mn-cs"/>
                    </a:defRPr>
                  </a:pPr>
                  <a:endParaRPr lang="ru-RU"/>
                </a:p>
              </c:txPr>
              <c:showLegendKey val="0"/>
              <c:showVal val="1"/>
              <c:showCatName val="0"/>
              <c:showSerName val="0"/>
              <c:showPercent val="0"/>
              <c:showBubbleSize val="0"/>
              <c:extLst>
                <c:ext xmlns:c16="http://schemas.microsoft.com/office/drawing/2014/chart" uri="{C3380CC4-5D6E-409C-BE32-E72D297353CC}">
                  <c16:uniqueId val="{00000008-089E-44F9-B1F9-A4CF89D9EC14}"/>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rd 2025'!$B$20:$F$20</c:f>
              <c:strCache>
                <c:ptCount val="5"/>
                <c:pt idx="0">
                  <c:v>1 кв.24</c:v>
                </c:pt>
                <c:pt idx="1">
                  <c:v>2 кв.24</c:v>
                </c:pt>
                <c:pt idx="2">
                  <c:v>3 кв.24</c:v>
                </c:pt>
                <c:pt idx="3">
                  <c:v>4 кв.24</c:v>
                </c:pt>
                <c:pt idx="4">
                  <c:v>1 кв.25</c:v>
                </c:pt>
              </c:strCache>
            </c:strRef>
          </c:cat>
          <c:val>
            <c:numRef>
              <c:f>'1 rd 2025'!$B$21:$F$21</c:f>
              <c:numCache>
                <c:formatCode>General</c:formatCode>
                <c:ptCount val="5"/>
                <c:pt idx="0">
                  <c:v>54.5</c:v>
                </c:pt>
                <c:pt idx="1">
                  <c:v>53.5</c:v>
                </c:pt>
                <c:pt idx="2">
                  <c:v>54</c:v>
                </c:pt>
                <c:pt idx="3">
                  <c:v>55.5</c:v>
                </c:pt>
                <c:pt idx="4">
                  <c:v>51</c:v>
                </c:pt>
              </c:numCache>
            </c:numRef>
          </c:val>
          <c:extLst>
            <c:ext xmlns:c16="http://schemas.microsoft.com/office/drawing/2014/chart" uri="{C3380CC4-5D6E-409C-BE32-E72D297353CC}">
              <c16:uniqueId val="{00000009-089E-44F9-B1F9-A4CF89D9EC14}"/>
            </c:ext>
          </c:extLst>
        </c:ser>
        <c:dLbls>
          <c:showLegendKey val="0"/>
          <c:showVal val="0"/>
          <c:showCatName val="0"/>
          <c:showSerName val="0"/>
          <c:showPercent val="0"/>
          <c:showBubbleSize val="0"/>
        </c:dLbls>
        <c:gapWidth val="219"/>
        <c:overlap val="-27"/>
        <c:axId val="301424080"/>
        <c:axId val="301423248"/>
      </c:barChart>
      <c:catAx>
        <c:axId val="301424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crossAx val="301423248"/>
        <c:crosses val="autoZero"/>
        <c:auto val="1"/>
        <c:lblAlgn val="ctr"/>
        <c:lblOffset val="100"/>
        <c:noMultiLvlLbl val="0"/>
      </c:catAx>
      <c:valAx>
        <c:axId val="301423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crossAx val="301424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sz="1400" b="0" i="0" u="none" strike="noStrike" kern="1200" spc="0" baseline="0" dirty="0">
                <a:solidFill>
                  <a:prstClr val="black">
                    <a:lumMod val="65000"/>
                    <a:lumOff val="35000"/>
                  </a:prstClr>
                </a:solidFill>
                <a:effectLst/>
              </a:rPr>
              <a:t>Изменение количества рабочих мест занятых на проектах</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2-0E29-43AC-BCC2-7CB080CAEFF6}"/>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0E29-43AC-BCC2-7CB080CAEFF6}"/>
              </c:ext>
            </c:extLst>
          </c:dPt>
          <c:dPt>
            <c:idx val="2"/>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4-0E29-43AC-BCC2-7CB080CAEFF6}"/>
              </c:ext>
            </c:extLst>
          </c:dPt>
          <c:dPt>
            <c:idx val="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5-0E29-43AC-BCC2-7CB080CAEFF6}"/>
              </c:ext>
            </c:extLst>
          </c:dPt>
          <c:dLbls>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C00000"/>
                      </a:solidFill>
                      <a:latin typeface="+mn-lt"/>
                      <a:ea typeface="+mn-ea"/>
                      <a:cs typeface="+mn-cs"/>
                    </a:defRPr>
                  </a:pPr>
                  <a:endParaRPr lang="ru-RU"/>
                </a:p>
              </c:txPr>
              <c:showLegendKey val="0"/>
              <c:showVal val="1"/>
              <c:showCatName val="0"/>
              <c:showSerName val="0"/>
              <c:showPercent val="0"/>
              <c:showBubbleSize val="0"/>
              <c:extLst>
                <c:ext xmlns:c16="http://schemas.microsoft.com/office/drawing/2014/chart" uri="{C3380CC4-5D6E-409C-BE32-E72D297353CC}">
                  <c16:uniqueId val="{00000000-0E29-43AC-BCC2-7CB080CAEFF6}"/>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rd 2025'!$B$35:$F$35</c:f>
              <c:strCache>
                <c:ptCount val="5"/>
                <c:pt idx="0">
                  <c:v>1 кв.24</c:v>
                </c:pt>
                <c:pt idx="1">
                  <c:v>2 кв.24</c:v>
                </c:pt>
                <c:pt idx="2">
                  <c:v>3 кв.24</c:v>
                </c:pt>
                <c:pt idx="3">
                  <c:v>4 кв.24</c:v>
                </c:pt>
                <c:pt idx="4">
                  <c:v>1 кв.25</c:v>
                </c:pt>
              </c:strCache>
            </c:strRef>
          </c:cat>
          <c:val>
            <c:numRef>
              <c:f>'1 rd 2025'!$B$36:$F$36</c:f>
              <c:numCache>
                <c:formatCode>General</c:formatCode>
                <c:ptCount val="5"/>
                <c:pt idx="0">
                  <c:v>57.5</c:v>
                </c:pt>
                <c:pt idx="1">
                  <c:v>55.5</c:v>
                </c:pt>
                <c:pt idx="2">
                  <c:v>44</c:v>
                </c:pt>
                <c:pt idx="3">
                  <c:v>42.5</c:v>
                </c:pt>
                <c:pt idx="4">
                  <c:v>30.5</c:v>
                </c:pt>
              </c:numCache>
            </c:numRef>
          </c:val>
          <c:extLst>
            <c:ext xmlns:c16="http://schemas.microsoft.com/office/drawing/2014/chart" uri="{C3380CC4-5D6E-409C-BE32-E72D297353CC}">
              <c16:uniqueId val="{00000001-0E29-43AC-BCC2-7CB080CAEFF6}"/>
            </c:ext>
          </c:extLst>
        </c:ser>
        <c:dLbls>
          <c:showLegendKey val="0"/>
          <c:showVal val="0"/>
          <c:showCatName val="0"/>
          <c:showSerName val="0"/>
          <c:showPercent val="0"/>
          <c:showBubbleSize val="0"/>
        </c:dLbls>
        <c:gapWidth val="219"/>
        <c:overlap val="-27"/>
        <c:axId val="699250848"/>
        <c:axId val="699251680"/>
      </c:barChart>
      <c:catAx>
        <c:axId val="699250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crossAx val="699251680"/>
        <c:crosses val="autoZero"/>
        <c:auto val="1"/>
        <c:lblAlgn val="ctr"/>
        <c:lblOffset val="100"/>
        <c:noMultiLvlLbl val="0"/>
      </c:catAx>
      <c:valAx>
        <c:axId val="699251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crossAx val="699250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sz="1400" b="0" i="0" u="none" strike="noStrike" kern="1200" spc="0" baseline="0" dirty="0">
                <a:solidFill>
                  <a:prstClr val="black">
                    <a:lumMod val="65000"/>
                    <a:lumOff val="35000"/>
                  </a:prstClr>
                </a:solidFill>
                <a:effectLst/>
              </a:rPr>
              <a:t>Изменение количества рабочих мест занятых на проектах</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1-98F8-4A54-9337-4E3B0313A1BC}"/>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98F8-4A54-9337-4E3B0313A1BC}"/>
              </c:ext>
            </c:extLst>
          </c:dPt>
          <c:dPt>
            <c:idx val="2"/>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5-98F8-4A54-9337-4E3B0313A1BC}"/>
              </c:ext>
            </c:extLst>
          </c:dPt>
          <c:dPt>
            <c:idx val="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7-98F8-4A54-9337-4E3B0313A1BC}"/>
              </c:ext>
            </c:extLst>
          </c:dPt>
          <c:dLbls>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C00000"/>
                      </a:solidFill>
                      <a:latin typeface="+mn-lt"/>
                      <a:ea typeface="+mn-ea"/>
                      <a:cs typeface="+mn-cs"/>
                    </a:defRPr>
                  </a:pPr>
                  <a:endParaRPr lang="ru-RU"/>
                </a:p>
              </c:txPr>
              <c:showLegendKey val="0"/>
              <c:showVal val="1"/>
              <c:showCatName val="0"/>
              <c:showSerName val="0"/>
              <c:showPercent val="0"/>
              <c:showBubbleSize val="0"/>
              <c:extLst>
                <c:ext xmlns:c16="http://schemas.microsoft.com/office/drawing/2014/chart" uri="{C3380CC4-5D6E-409C-BE32-E72D297353CC}">
                  <c16:uniqueId val="{00000008-98F8-4A54-9337-4E3B0313A1BC}"/>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rd 2025'!$B$35:$F$35</c:f>
              <c:strCache>
                <c:ptCount val="5"/>
                <c:pt idx="0">
                  <c:v>1 кв.24</c:v>
                </c:pt>
                <c:pt idx="1">
                  <c:v>2 кв.24</c:v>
                </c:pt>
                <c:pt idx="2">
                  <c:v>3 кв.24</c:v>
                </c:pt>
                <c:pt idx="3">
                  <c:v>4 кв.24</c:v>
                </c:pt>
                <c:pt idx="4">
                  <c:v>1 кв.25</c:v>
                </c:pt>
              </c:strCache>
            </c:strRef>
          </c:cat>
          <c:val>
            <c:numRef>
              <c:f>'1 rd 2025'!$B$36:$F$36</c:f>
              <c:numCache>
                <c:formatCode>General</c:formatCode>
                <c:ptCount val="5"/>
                <c:pt idx="0">
                  <c:v>57.5</c:v>
                </c:pt>
                <c:pt idx="1">
                  <c:v>55.5</c:v>
                </c:pt>
                <c:pt idx="2">
                  <c:v>44</c:v>
                </c:pt>
                <c:pt idx="3">
                  <c:v>42.5</c:v>
                </c:pt>
                <c:pt idx="4">
                  <c:v>30.5</c:v>
                </c:pt>
              </c:numCache>
            </c:numRef>
          </c:val>
          <c:extLst>
            <c:ext xmlns:c16="http://schemas.microsoft.com/office/drawing/2014/chart" uri="{C3380CC4-5D6E-409C-BE32-E72D297353CC}">
              <c16:uniqueId val="{00000009-98F8-4A54-9337-4E3B0313A1BC}"/>
            </c:ext>
          </c:extLst>
        </c:ser>
        <c:dLbls>
          <c:showLegendKey val="0"/>
          <c:showVal val="0"/>
          <c:showCatName val="0"/>
          <c:showSerName val="0"/>
          <c:showPercent val="0"/>
          <c:showBubbleSize val="0"/>
        </c:dLbls>
        <c:gapWidth val="219"/>
        <c:overlap val="-27"/>
        <c:axId val="699250848"/>
        <c:axId val="699251680"/>
      </c:barChart>
      <c:catAx>
        <c:axId val="699250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crossAx val="699251680"/>
        <c:crosses val="autoZero"/>
        <c:auto val="1"/>
        <c:lblAlgn val="ctr"/>
        <c:lblOffset val="100"/>
        <c:noMultiLvlLbl val="0"/>
      </c:catAx>
      <c:valAx>
        <c:axId val="699251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crossAx val="699250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sz="1400" b="0" i="0" u="none" strike="noStrike" kern="1200" spc="0" baseline="0" dirty="0">
                <a:solidFill>
                  <a:prstClr val="black">
                    <a:lumMod val="65000"/>
                    <a:lumOff val="35000"/>
                  </a:prstClr>
                </a:solidFill>
                <a:effectLst/>
              </a:rPr>
              <a:t>Изменение количества рабочих мест занятых на проектах</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1-AD5A-4589-9458-CE67F5079F50}"/>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AD5A-4589-9458-CE67F5079F50}"/>
              </c:ext>
            </c:extLst>
          </c:dPt>
          <c:dPt>
            <c:idx val="2"/>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5-AD5A-4589-9458-CE67F5079F50}"/>
              </c:ext>
            </c:extLst>
          </c:dPt>
          <c:dPt>
            <c:idx val="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7-AD5A-4589-9458-CE67F5079F50}"/>
              </c:ext>
            </c:extLst>
          </c:dPt>
          <c:dLbls>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C00000"/>
                      </a:solidFill>
                      <a:latin typeface="+mn-lt"/>
                      <a:ea typeface="+mn-ea"/>
                      <a:cs typeface="+mn-cs"/>
                    </a:defRPr>
                  </a:pPr>
                  <a:endParaRPr lang="ru-RU"/>
                </a:p>
              </c:txPr>
              <c:showLegendKey val="0"/>
              <c:showVal val="1"/>
              <c:showCatName val="0"/>
              <c:showSerName val="0"/>
              <c:showPercent val="0"/>
              <c:showBubbleSize val="0"/>
              <c:extLst>
                <c:ext xmlns:c16="http://schemas.microsoft.com/office/drawing/2014/chart" uri="{C3380CC4-5D6E-409C-BE32-E72D297353CC}">
                  <c16:uniqueId val="{00000008-AD5A-4589-9458-CE67F5079F50}"/>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rd 2025'!$B$35:$F$35</c:f>
              <c:strCache>
                <c:ptCount val="5"/>
                <c:pt idx="0">
                  <c:v>1 кв.24</c:v>
                </c:pt>
                <c:pt idx="1">
                  <c:v>2 кв.24</c:v>
                </c:pt>
                <c:pt idx="2">
                  <c:v>3 кв.24</c:v>
                </c:pt>
                <c:pt idx="3">
                  <c:v>4 кв.24</c:v>
                </c:pt>
                <c:pt idx="4">
                  <c:v>1 кв.25</c:v>
                </c:pt>
              </c:strCache>
            </c:strRef>
          </c:cat>
          <c:val>
            <c:numRef>
              <c:f>'1 rd 2025'!$B$36:$F$36</c:f>
              <c:numCache>
                <c:formatCode>General</c:formatCode>
                <c:ptCount val="5"/>
                <c:pt idx="0">
                  <c:v>57.5</c:v>
                </c:pt>
                <c:pt idx="1">
                  <c:v>55.5</c:v>
                </c:pt>
                <c:pt idx="2">
                  <c:v>44</c:v>
                </c:pt>
                <c:pt idx="3">
                  <c:v>42.5</c:v>
                </c:pt>
                <c:pt idx="4">
                  <c:v>30.5</c:v>
                </c:pt>
              </c:numCache>
            </c:numRef>
          </c:val>
          <c:extLst>
            <c:ext xmlns:c16="http://schemas.microsoft.com/office/drawing/2014/chart" uri="{C3380CC4-5D6E-409C-BE32-E72D297353CC}">
              <c16:uniqueId val="{00000009-AD5A-4589-9458-CE67F5079F50}"/>
            </c:ext>
          </c:extLst>
        </c:ser>
        <c:dLbls>
          <c:showLegendKey val="0"/>
          <c:showVal val="0"/>
          <c:showCatName val="0"/>
          <c:showSerName val="0"/>
          <c:showPercent val="0"/>
          <c:showBubbleSize val="0"/>
        </c:dLbls>
        <c:gapWidth val="219"/>
        <c:overlap val="-27"/>
        <c:axId val="699250848"/>
        <c:axId val="699251680"/>
      </c:barChart>
      <c:catAx>
        <c:axId val="699250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crossAx val="699251680"/>
        <c:crosses val="autoZero"/>
        <c:auto val="1"/>
        <c:lblAlgn val="ctr"/>
        <c:lblOffset val="100"/>
        <c:noMultiLvlLbl val="0"/>
      </c:catAx>
      <c:valAx>
        <c:axId val="699251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crossAx val="699250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ru-RU" sz="1800" b="0" i="0" u="none" strike="noStrike" kern="1200" spc="0" baseline="0" dirty="0">
                <a:solidFill>
                  <a:prstClr val="black">
                    <a:lumMod val="65000"/>
                    <a:lumOff val="35000"/>
                  </a:prstClr>
                </a:solidFill>
                <a:effectLst/>
              </a:rPr>
              <a:t>Суммарный бюджет открытых проектов</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2-DE3B-4E68-B3EA-01859FE1F049}"/>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DE3B-4E68-B3EA-01859FE1F049}"/>
              </c:ext>
            </c:extLst>
          </c:dPt>
          <c:dPt>
            <c:idx val="2"/>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4-DE3B-4E68-B3EA-01859FE1F049}"/>
              </c:ext>
            </c:extLst>
          </c:dPt>
          <c:dPt>
            <c:idx val="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5-DE3B-4E68-B3EA-01859FE1F049}"/>
              </c:ext>
            </c:extLst>
          </c:dPt>
          <c:dLbls>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C00000"/>
                      </a:solidFill>
                      <a:latin typeface="+mn-lt"/>
                      <a:ea typeface="+mn-ea"/>
                      <a:cs typeface="+mn-cs"/>
                    </a:defRPr>
                  </a:pPr>
                  <a:endParaRPr lang="ru-RU"/>
                </a:p>
              </c:txPr>
              <c:showLegendKey val="0"/>
              <c:showVal val="1"/>
              <c:showCatName val="0"/>
              <c:showSerName val="0"/>
              <c:showPercent val="0"/>
              <c:showBubbleSize val="0"/>
              <c:extLst>
                <c:ext xmlns:c16="http://schemas.microsoft.com/office/drawing/2014/chart" uri="{C3380CC4-5D6E-409C-BE32-E72D297353CC}">
                  <c16:uniqueId val="{00000000-DE3B-4E68-B3EA-01859FE1F049}"/>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rd 2025'!$B$49:$F$49</c:f>
              <c:strCache>
                <c:ptCount val="5"/>
                <c:pt idx="0">
                  <c:v>1 кв.23</c:v>
                </c:pt>
                <c:pt idx="1">
                  <c:v>2 кв.24</c:v>
                </c:pt>
                <c:pt idx="2">
                  <c:v>3 кв.24</c:v>
                </c:pt>
                <c:pt idx="3">
                  <c:v>4 кв.24</c:v>
                </c:pt>
                <c:pt idx="4">
                  <c:v>1 кв.25</c:v>
                </c:pt>
              </c:strCache>
            </c:strRef>
          </c:cat>
          <c:val>
            <c:numRef>
              <c:f>'1 rd 2025'!$B$50:$F$50</c:f>
              <c:numCache>
                <c:formatCode>General</c:formatCode>
                <c:ptCount val="5"/>
                <c:pt idx="0">
                  <c:v>65.5</c:v>
                </c:pt>
                <c:pt idx="1">
                  <c:v>62</c:v>
                </c:pt>
                <c:pt idx="2">
                  <c:v>50</c:v>
                </c:pt>
                <c:pt idx="3">
                  <c:v>38</c:v>
                </c:pt>
                <c:pt idx="4">
                  <c:v>30</c:v>
                </c:pt>
              </c:numCache>
            </c:numRef>
          </c:val>
          <c:extLst>
            <c:ext xmlns:c16="http://schemas.microsoft.com/office/drawing/2014/chart" uri="{C3380CC4-5D6E-409C-BE32-E72D297353CC}">
              <c16:uniqueId val="{00000001-DE3B-4E68-B3EA-01859FE1F049}"/>
            </c:ext>
          </c:extLst>
        </c:ser>
        <c:dLbls>
          <c:showLegendKey val="0"/>
          <c:showVal val="0"/>
          <c:showCatName val="0"/>
          <c:showSerName val="0"/>
          <c:showPercent val="0"/>
          <c:showBubbleSize val="0"/>
        </c:dLbls>
        <c:gapWidth val="219"/>
        <c:overlap val="-27"/>
        <c:axId val="698780480"/>
        <c:axId val="698775072"/>
      </c:barChart>
      <c:catAx>
        <c:axId val="698780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crossAx val="698775072"/>
        <c:crosses val="autoZero"/>
        <c:auto val="1"/>
        <c:lblAlgn val="ctr"/>
        <c:lblOffset val="100"/>
        <c:noMultiLvlLbl val="0"/>
      </c:catAx>
      <c:valAx>
        <c:axId val="698775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crossAx val="698780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08F60F-A472-40FC-B274-A6EF4D619CAB}" type="datetimeFigureOut">
              <a:rPr lang="ru-RU" smtClean="0"/>
              <a:t>15.04.2025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453705-CCEC-4496-9047-211671BBA0C0}" type="slidenum">
              <a:rPr lang="ru-RU" smtClean="0"/>
              <a:t>‹#›</a:t>
            </a:fld>
            <a:endParaRPr lang="ru-RU"/>
          </a:p>
        </p:txBody>
      </p:sp>
    </p:spTree>
    <p:extLst>
      <p:ext uri="{BB962C8B-B14F-4D97-AF65-F5344CB8AC3E}">
        <p14:creationId xmlns:p14="http://schemas.microsoft.com/office/powerpoint/2010/main" val="1910849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17453705-CCEC-4496-9047-211671BBA0C0}" type="slidenum">
              <a:rPr lang="ru-RU" smtClean="0"/>
              <a:t>7</a:t>
            </a:fld>
            <a:endParaRPr lang="ru-RU"/>
          </a:p>
        </p:txBody>
      </p:sp>
    </p:spTree>
    <p:extLst>
      <p:ext uri="{BB962C8B-B14F-4D97-AF65-F5344CB8AC3E}">
        <p14:creationId xmlns:p14="http://schemas.microsoft.com/office/powerpoint/2010/main" val="2462573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17453705-CCEC-4496-9047-211671BBA0C0}" type="slidenum">
              <a:rPr lang="ru-RU" smtClean="0"/>
              <a:t>8</a:t>
            </a:fld>
            <a:endParaRPr lang="ru-RU"/>
          </a:p>
        </p:txBody>
      </p:sp>
    </p:spTree>
    <p:extLst>
      <p:ext uri="{BB962C8B-B14F-4D97-AF65-F5344CB8AC3E}">
        <p14:creationId xmlns:p14="http://schemas.microsoft.com/office/powerpoint/2010/main" val="1734219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17453705-CCEC-4496-9047-211671BBA0C0}" type="slidenum">
              <a:rPr lang="ru-RU" smtClean="0"/>
              <a:t>25</a:t>
            </a:fld>
            <a:endParaRPr lang="ru-RU"/>
          </a:p>
        </p:txBody>
      </p:sp>
    </p:spTree>
    <p:extLst>
      <p:ext uri="{BB962C8B-B14F-4D97-AF65-F5344CB8AC3E}">
        <p14:creationId xmlns:p14="http://schemas.microsoft.com/office/powerpoint/2010/main" val="533229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17453705-CCEC-4496-9047-211671BBA0C0}" type="slidenum">
              <a:rPr lang="ru-RU" smtClean="0"/>
              <a:t>26</a:t>
            </a:fld>
            <a:endParaRPr lang="ru-RU"/>
          </a:p>
        </p:txBody>
      </p:sp>
    </p:spTree>
    <p:extLst>
      <p:ext uri="{BB962C8B-B14F-4D97-AF65-F5344CB8AC3E}">
        <p14:creationId xmlns:p14="http://schemas.microsoft.com/office/powerpoint/2010/main" val="644605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5D3994-15A9-42F3-9A61-7962F13B4AAF}"/>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6B5D7EE1-E838-4C8A-AA16-353622FE1E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73D26A2E-B804-4986-8701-03F6A40C558B}"/>
              </a:ext>
            </a:extLst>
          </p:cNvPr>
          <p:cNvSpPr>
            <a:spLocks noGrp="1"/>
          </p:cNvSpPr>
          <p:nvPr>
            <p:ph type="dt" sz="half" idx="10"/>
          </p:nvPr>
        </p:nvSpPr>
        <p:spPr/>
        <p:txBody>
          <a:bodyPr/>
          <a:lstStyle/>
          <a:p>
            <a:fld id="{DC42BAD9-98B3-454A-9DE9-2F9EDC2D9D3A}" type="datetimeFigureOut">
              <a:rPr lang="ru-RU" smtClean="0"/>
              <a:t>15.04.2025</a:t>
            </a:fld>
            <a:endParaRPr lang="ru-RU"/>
          </a:p>
        </p:txBody>
      </p:sp>
      <p:sp>
        <p:nvSpPr>
          <p:cNvPr id="5" name="Нижний колонтитул 4">
            <a:extLst>
              <a:ext uri="{FF2B5EF4-FFF2-40B4-BE49-F238E27FC236}">
                <a16:creationId xmlns:a16="http://schemas.microsoft.com/office/drawing/2014/main" id="{33CE785F-75F5-4196-B71B-FE7A3846E43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757B32D-82CD-4BBA-82A2-7BB22581E927}"/>
              </a:ext>
            </a:extLst>
          </p:cNvPr>
          <p:cNvSpPr>
            <a:spLocks noGrp="1"/>
          </p:cNvSpPr>
          <p:nvPr>
            <p:ph type="sldNum" sz="quarter" idx="12"/>
          </p:nvPr>
        </p:nvSpPr>
        <p:spPr/>
        <p:txBody>
          <a:bodyPr/>
          <a:lstStyle/>
          <a:p>
            <a:fld id="{AD93A749-A47B-4F90-AE0A-993D19150E1B}" type="slidenum">
              <a:rPr lang="ru-RU" smtClean="0"/>
              <a:t>‹#›</a:t>
            </a:fld>
            <a:endParaRPr lang="ru-RU"/>
          </a:p>
        </p:txBody>
      </p:sp>
    </p:spTree>
    <p:extLst>
      <p:ext uri="{BB962C8B-B14F-4D97-AF65-F5344CB8AC3E}">
        <p14:creationId xmlns:p14="http://schemas.microsoft.com/office/powerpoint/2010/main" val="3430788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4B56F3-E179-4E76-94FD-F425FE87C381}"/>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53CD292-1075-4995-9B71-44EC9EEAA091}"/>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02B45F3-31B1-4A8C-90E7-53F7D17529E0}"/>
              </a:ext>
            </a:extLst>
          </p:cNvPr>
          <p:cNvSpPr>
            <a:spLocks noGrp="1"/>
          </p:cNvSpPr>
          <p:nvPr>
            <p:ph type="dt" sz="half" idx="10"/>
          </p:nvPr>
        </p:nvSpPr>
        <p:spPr/>
        <p:txBody>
          <a:bodyPr/>
          <a:lstStyle/>
          <a:p>
            <a:fld id="{DC42BAD9-98B3-454A-9DE9-2F9EDC2D9D3A}" type="datetimeFigureOut">
              <a:rPr lang="ru-RU" smtClean="0"/>
              <a:t>15.04.2025</a:t>
            </a:fld>
            <a:endParaRPr lang="ru-RU"/>
          </a:p>
        </p:txBody>
      </p:sp>
      <p:sp>
        <p:nvSpPr>
          <p:cNvPr id="5" name="Нижний колонтитул 4">
            <a:extLst>
              <a:ext uri="{FF2B5EF4-FFF2-40B4-BE49-F238E27FC236}">
                <a16:creationId xmlns:a16="http://schemas.microsoft.com/office/drawing/2014/main" id="{FCE1604D-F538-40A0-AF0D-32862DC1FAC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7A52F89-56B8-4462-8DC2-E1958353FEE9}"/>
              </a:ext>
            </a:extLst>
          </p:cNvPr>
          <p:cNvSpPr>
            <a:spLocks noGrp="1"/>
          </p:cNvSpPr>
          <p:nvPr>
            <p:ph type="sldNum" sz="quarter" idx="12"/>
          </p:nvPr>
        </p:nvSpPr>
        <p:spPr/>
        <p:txBody>
          <a:bodyPr/>
          <a:lstStyle/>
          <a:p>
            <a:fld id="{AD93A749-A47B-4F90-AE0A-993D19150E1B}" type="slidenum">
              <a:rPr lang="ru-RU" smtClean="0"/>
              <a:t>‹#›</a:t>
            </a:fld>
            <a:endParaRPr lang="ru-RU"/>
          </a:p>
        </p:txBody>
      </p:sp>
    </p:spTree>
    <p:extLst>
      <p:ext uri="{BB962C8B-B14F-4D97-AF65-F5344CB8AC3E}">
        <p14:creationId xmlns:p14="http://schemas.microsoft.com/office/powerpoint/2010/main" val="2850927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EC08BFB3-7EF6-45C8-8B05-E1B1BC456F48}"/>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CCEBDF8F-79A6-4ECA-8FAA-3F19A135D509}"/>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12A70D5-56A3-4F1F-8AF3-19A0C6332D69}"/>
              </a:ext>
            </a:extLst>
          </p:cNvPr>
          <p:cNvSpPr>
            <a:spLocks noGrp="1"/>
          </p:cNvSpPr>
          <p:nvPr>
            <p:ph type="dt" sz="half" idx="10"/>
          </p:nvPr>
        </p:nvSpPr>
        <p:spPr/>
        <p:txBody>
          <a:bodyPr/>
          <a:lstStyle/>
          <a:p>
            <a:fld id="{DC42BAD9-98B3-454A-9DE9-2F9EDC2D9D3A}" type="datetimeFigureOut">
              <a:rPr lang="ru-RU" smtClean="0"/>
              <a:t>15.04.2025</a:t>
            </a:fld>
            <a:endParaRPr lang="ru-RU"/>
          </a:p>
        </p:txBody>
      </p:sp>
      <p:sp>
        <p:nvSpPr>
          <p:cNvPr id="5" name="Нижний колонтитул 4">
            <a:extLst>
              <a:ext uri="{FF2B5EF4-FFF2-40B4-BE49-F238E27FC236}">
                <a16:creationId xmlns:a16="http://schemas.microsoft.com/office/drawing/2014/main" id="{41753AB0-A30F-42A8-8562-97DF3BE56A3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1988EEE-4573-46EF-B89A-C68C814E73BC}"/>
              </a:ext>
            </a:extLst>
          </p:cNvPr>
          <p:cNvSpPr>
            <a:spLocks noGrp="1"/>
          </p:cNvSpPr>
          <p:nvPr>
            <p:ph type="sldNum" sz="quarter" idx="12"/>
          </p:nvPr>
        </p:nvSpPr>
        <p:spPr/>
        <p:txBody>
          <a:bodyPr/>
          <a:lstStyle/>
          <a:p>
            <a:fld id="{AD93A749-A47B-4F90-AE0A-993D19150E1B}" type="slidenum">
              <a:rPr lang="ru-RU" smtClean="0"/>
              <a:t>‹#›</a:t>
            </a:fld>
            <a:endParaRPr lang="ru-RU"/>
          </a:p>
        </p:txBody>
      </p:sp>
    </p:spTree>
    <p:extLst>
      <p:ext uri="{BB962C8B-B14F-4D97-AF65-F5344CB8AC3E}">
        <p14:creationId xmlns:p14="http://schemas.microsoft.com/office/powerpoint/2010/main" val="2901398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2" name="Номер слайда 5">
            <a:extLst>
              <a:ext uri="{FF2B5EF4-FFF2-40B4-BE49-F238E27FC236}">
                <a16:creationId xmlns:a16="http://schemas.microsoft.com/office/drawing/2014/main" id="{B6CF62A8-C147-4FC4-8308-DC26BD88291C}"/>
              </a:ext>
            </a:extLst>
          </p:cNvPr>
          <p:cNvSpPr>
            <a:spLocks noGrp="1"/>
          </p:cNvSpPr>
          <p:nvPr>
            <p:ph type="sldNum" sz="quarter" idx="4"/>
          </p:nvPr>
        </p:nvSpPr>
        <p:spPr>
          <a:xfrm>
            <a:off x="5384800" y="6615023"/>
            <a:ext cx="1422400" cy="150813"/>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600" b="0">
                <a:solidFill>
                  <a:schemeClr val="bg1">
                    <a:lumMod val="85000"/>
                  </a:schemeClr>
                </a:solidFill>
                <a:latin typeface="+mn-lt"/>
              </a:defRPr>
            </a:lvl1pPr>
          </a:lstStyle>
          <a:p>
            <a:pPr defTabSz="457200" fontAlgn="base">
              <a:spcBef>
                <a:spcPct val="0"/>
              </a:spcBef>
              <a:spcAft>
                <a:spcPct val="0"/>
              </a:spcAft>
              <a:defRPr/>
            </a:pPr>
            <a:fld id="{0BA701B8-1E21-4758-90F1-5783AB61A4B5}" type="slidenum">
              <a:rPr lang="ru-RU" altLang="ru-RU" smtClean="0">
                <a:cs typeface="Arial" panose="020B0604020202020204" pitchFamily="34" charset="0"/>
              </a:rPr>
              <a:pPr defTabSz="457200" fontAlgn="base">
                <a:spcBef>
                  <a:spcPct val="0"/>
                </a:spcBef>
                <a:spcAft>
                  <a:spcPct val="0"/>
                </a:spcAft>
                <a:defRPr/>
              </a:pPr>
              <a:t>‹#›</a:t>
            </a:fld>
            <a:endParaRPr lang="ru-RU" altLang="ru-RU" dirty="0">
              <a:cs typeface="Arial" panose="020B0604020202020204" pitchFamily="34" charset="0"/>
            </a:endParaRPr>
          </a:p>
        </p:txBody>
      </p:sp>
    </p:spTree>
    <p:extLst>
      <p:ext uri="{BB962C8B-B14F-4D97-AF65-F5344CB8AC3E}">
        <p14:creationId xmlns:p14="http://schemas.microsoft.com/office/powerpoint/2010/main" val="1611328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Номер слайда 5">
            <a:extLst>
              <a:ext uri="{FF2B5EF4-FFF2-40B4-BE49-F238E27FC236}">
                <a16:creationId xmlns:a16="http://schemas.microsoft.com/office/drawing/2014/main" id="{B6CF62A8-C147-4FC4-8308-DC26BD88291C}"/>
              </a:ext>
            </a:extLst>
          </p:cNvPr>
          <p:cNvSpPr>
            <a:spLocks noGrp="1"/>
          </p:cNvSpPr>
          <p:nvPr>
            <p:ph type="sldNum" sz="quarter" idx="4"/>
          </p:nvPr>
        </p:nvSpPr>
        <p:spPr>
          <a:xfrm>
            <a:off x="5384800" y="6615023"/>
            <a:ext cx="1422400" cy="150813"/>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600" b="0">
                <a:solidFill>
                  <a:schemeClr val="bg1">
                    <a:lumMod val="85000"/>
                  </a:schemeClr>
                </a:solidFill>
                <a:latin typeface="+mn-lt"/>
              </a:defRPr>
            </a:lvl1pPr>
          </a:lstStyle>
          <a:p>
            <a:pPr defTabSz="457200" fontAlgn="base">
              <a:spcBef>
                <a:spcPct val="0"/>
              </a:spcBef>
              <a:spcAft>
                <a:spcPct val="0"/>
              </a:spcAft>
              <a:defRPr/>
            </a:pPr>
            <a:fld id="{0BA701B8-1E21-4758-90F1-5783AB61A4B5}" type="slidenum">
              <a:rPr lang="ru-RU" altLang="ru-RU" smtClean="0">
                <a:cs typeface="Arial" panose="020B0604020202020204" pitchFamily="34" charset="0"/>
              </a:rPr>
              <a:pPr defTabSz="457200" fontAlgn="base">
                <a:spcBef>
                  <a:spcPct val="0"/>
                </a:spcBef>
                <a:spcAft>
                  <a:spcPct val="0"/>
                </a:spcAft>
                <a:defRPr/>
              </a:pPr>
              <a:t>‹#›</a:t>
            </a:fld>
            <a:endParaRPr lang="ru-RU" altLang="ru-RU" dirty="0">
              <a:cs typeface="Arial" panose="020B0604020202020204" pitchFamily="34" charset="0"/>
            </a:endParaRPr>
          </a:p>
        </p:txBody>
      </p:sp>
    </p:spTree>
    <p:extLst>
      <p:ext uri="{BB962C8B-B14F-4D97-AF65-F5344CB8AC3E}">
        <p14:creationId xmlns:p14="http://schemas.microsoft.com/office/powerpoint/2010/main" val="801773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31" name="Picture Placeholder 330"/>
          <p:cNvSpPr>
            <a:spLocks noGrp="1"/>
          </p:cNvSpPr>
          <p:nvPr>
            <p:ph type="pic" sz="quarter" idx="10" hasCustomPrompt="1"/>
          </p:nvPr>
        </p:nvSpPr>
        <p:spPr>
          <a:xfrm>
            <a:off x="0" y="0"/>
            <a:ext cx="12192000" cy="6858000"/>
          </a:xfrm>
        </p:spPr>
        <p:txBody>
          <a:bodyPr/>
          <a:lstStyle>
            <a:lvl1pPr marL="0" indent="0">
              <a:buNone/>
              <a:defRPr sz="1800"/>
            </a:lvl1pPr>
          </a:lstStyle>
          <a:p>
            <a:r>
              <a:rPr lang="en-CA" dirty="0"/>
              <a:t>Picture</a:t>
            </a:r>
            <a:endParaRPr lang="fr-CA" dirty="0"/>
          </a:p>
        </p:txBody>
      </p:sp>
      <p:sp>
        <p:nvSpPr>
          <p:cNvPr id="3" name="Номер слайда 5">
            <a:extLst>
              <a:ext uri="{FF2B5EF4-FFF2-40B4-BE49-F238E27FC236}">
                <a16:creationId xmlns:a16="http://schemas.microsoft.com/office/drawing/2014/main" id="{7CE1DA5B-8013-4AFB-9705-1513245EE8BB}"/>
              </a:ext>
            </a:extLst>
          </p:cNvPr>
          <p:cNvSpPr>
            <a:spLocks noGrp="1"/>
          </p:cNvSpPr>
          <p:nvPr>
            <p:ph type="sldNum" sz="quarter" idx="4"/>
          </p:nvPr>
        </p:nvSpPr>
        <p:spPr>
          <a:xfrm>
            <a:off x="5384800" y="6615023"/>
            <a:ext cx="1422400" cy="150813"/>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600" b="0">
                <a:solidFill>
                  <a:schemeClr val="bg1">
                    <a:lumMod val="85000"/>
                  </a:schemeClr>
                </a:solidFill>
                <a:latin typeface="+mn-lt"/>
              </a:defRPr>
            </a:lvl1pPr>
          </a:lstStyle>
          <a:p>
            <a:pPr defTabSz="457200" fontAlgn="base">
              <a:spcBef>
                <a:spcPct val="0"/>
              </a:spcBef>
              <a:spcAft>
                <a:spcPct val="0"/>
              </a:spcAft>
              <a:defRPr/>
            </a:pPr>
            <a:fld id="{0BA701B8-1E21-4758-90F1-5783AB61A4B5}" type="slidenum">
              <a:rPr lang="ru-RU" altLang="ru-RU" smtClean="0">
                <a:cs typeface="Arial" panose="020B0604020202020204" pitchFamily="34" charset="0"/>
              </a:rPr>
              <a:pPr defTabSz="457200" fontAlgn="base">
                <a:spcBef>
                  <a:spcPct val="0"/>
                </a:spcBef>
                <a:spcAft>
                  <a:spcPct val="0"/>
                </a:spcAft>
                <a:defRPr/>
              </a:pPr>
              <a:t>‹#›</a:t>
            </a:fld>
            <a:endParaRPr lang="ru-RU" altLang="ru-RU" dirty="0">
              <a:cs typeface="Arial" panose="020B0604020202020204" pitchFamily="34" charset="0"/>
            </a:endParaRPr>
          </a:p>
        </p:txBody>
      </p:sp>
    </p:spTree>
    <p:extLst>
      <p:ext uri="{BB962C8B-B14F-4D97-AF65-F5344CB8AC3E}">
        <p14:creationId xmlns:p14="http://schemas.microsoft.com/office/powerpoint/2010/main" val="2188719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884545" y="905774"/>
            <a:ext cx="3627107" cy="5520906"/>
          </a:xfrm>
          <a:custGeom>
            <a:avLst/>
            <a:gdLst>
              <a:gd name="connsiteX0" fmla="*/ 2577091 w 3627107"/>
              <a:gd name="connsiteY0" fmla="*/ 0 h 6685865"/>
              <a:gd name="connsiteX1" fmla="*/ 3627107 w 3627107"/>
              <a:gd name="connsiteY1" fmla="*/ 0 h 6685865"/>
              <a:gd name="connsiteX2" fmla="*/ 3627107 w 3627107"/>
              <a:gd name="connsiteY2" fmla="*/ 73915 h 6685865"/>
              <a:gd name="connsiteX3" fmla="*/ 3627107 w 3627107"/>
              <a:gd name="connsiteY3" fmla="*/ 5098122 h 6685865"/>
              <a:gd name="connsiteX4" fmla="*/ 3301750 w 3627107"/>
              <a:gd name="connsiteY4" fmla="*/ 5437098 h 6685865"/>
              <a:gd name="connsiteX5" fmla="*/ 2917237 w 3627107"/>
              <a:gd name="connsiteY5" fmla="*/ 5437098 h 6685865"/>
              <a:gd name="connsiteX6" fmla="*/ 2577091 w 3627107"/>
              <a:gd name="connsiteY6" fmla="*/ 5098122 h 6685865"/>
              <a:gd name="connsiteX7" fmla="*/ 1288546 w 3627107"/>
              <a:gd name="connsiteY7" fmla="*/ 0 h 6685865"/>
              <a:gd name="connsiteX8" fmla="*/ 2347032 w 3627107"/>
              <a:gd name="connsiteY8" fmla="*/ 0 h 6685865"/>
              <a:gd name="connsiteX9" fmla="*/ 2347032 w 3627107"/>
              <a:gd name="connsiteY9" fmla="*/ 161700 h 6685865"/>
              <a:gd name="connsiteX10" fmla="*/ 2347032 w 3627107"/>
              <a:gd name="connsiteY10" fmla="*/ 4326654 h 6685865"/>
              <a:gd name="connsiteX11" fmla="*/ 2008905 w 3627107"/>
              <a:gd name="connsiteY11" fmla="*/ 4665615 h 6685865"/>
              <a:gd name="connsiteX12" fmla="*/ 1626673 w 3627107"/>
              <a:gd name="connsiteY12" fmla="*/ 4665615 h 6685865"/>
              <a:gd name="connsiteX13" fmla="*/ 1288546 w 3627107"/>
              <a:gd name="connsiteY13" fmla="*/ 4326654 h 6685865"/>
              <a:gd name="connsiteX14" fmla="*/ 1288546 w 3627107"/>
              <a:gd name="connsiteY14" fmla="*/ 371810 h 6685865"/>
              <a:gd name="connsiteX15" fmla="*/ 0 w 3627107"/>
              <a:gd name="connsiteY15" fmla="*/ 0 h 6685865"/>
              <a:gd name="connsiteX16" fmla="*/ 1058486 w 3627107"/>
              <a:gd name="connsiteY16" fmla="*/ 0 h 6685865"/>
              <a:gd name="connsiteX17" fmla="*/ 1058486 w 3627107"/>
              <a:gd name="connsiteY17" fmla="*/ 283965 h 6685865"/>
              <a:gd name="connsiteX18" fmla="*/ 1058486 w 3627107"/>
              <a:gd name="connsiteY18" fmla="*/ 6346904 h 6685865"/>
              <a:gd name="connsiteX19" fmla="*/ 720359 w 3627107"/>
              <a:gd name="connsiteY19" fmla="*/ 6685865 h 6685865"/>
              <a:gd name="connsiteX20" fmla="*/ 338127 w 3627107"/>
              <a:gd name="connsiteY20" fmla="*/ 6685865 h 6685865"/>
              <a:gd name="connsiteX21" fmla="*/ 0 w 3627107"/>
              <a:gd name="connsiteY21" fmla="*/ 6346904 h 6685865"/>
              <a:gd name="connsiteX22" fmla="*/ 0 w 3627107"/>
              <a:gd name="connsiteY22" fmla="*/ 78608 h 6685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27107" h="6685865">
                <a:moveTo>
                  <a:pt x="2577091" y="0"/>
                </a:moveTo>
                <a:lnTo>
                  <a:pt x="3627107" y="0"/>
                </a:lnTo>
                <a:lnTo>
                  <a:pt x="3627107" y="73915"/>
                </a:lnTo>
                <a:cubicBezTo>
                  <a:pt x="3627107" y="1173244"/>
                  <a:pt x="3627107" y="2772269"/>
                  <a:pt x="3627107" y="5098122"/>
                </a:cubicBezTo>
                <a:cubicBezTo>
                  <a:pt x="3627107" y="5289717"/>
                  <a:pt x="3479217" y="5437098"/>
                  <a:pt x="3301750" y="5437098"/>
                </a:cubicBezTo>
                <a:cubicBezTo>
                  <a:pt x="3301750" y="5437098"/>
                  <a:pt x="3301750" y="5437098"/>
                  <a:pt x="2917237" y="5437098"/>
                </a:cubicBezTo>
                <a:cubicBezTo>
                  <a:pt x="2724981" y="5437098"/>
                  <a:pt x="2577091" y="5289717"/>
                  <a:pt x="2577091" y="5098122"/>
                </a:cubicBezTo>
                <a:close/>
                <a:moveTo>
                  <a:pt x="1288546" y="0"/>
                </a:moveTo>
                <a:lnTo>
                  <a:pt x="2347032" y="0"/>
                </a:lnTo>
                <a:lnTo>
                  <a:pt x="2347032" y="161700"/>
                </a:lnTo>
                <a:cubicBezTo>
                  <a:pt x="2347032" y="4326654"/>
                  <a:pt x="2347032" y="4326654"/>
                  <a:pt x="2347032" y="4326654"/>
                </a:cubicBezTo>
                <a:cubicBezTo>
                  <a:pt x="2347032" y="4518241"/>
                  <a:pt x="2200020" y="4665615"/>
                  <a:pt x="2008905" y="4665615"/>
                </a:cubicBezTo>
                <a:lnTo>
                  <a:pt x="1626673" y="4665615"/>
                </a:lnTo>
                <a:cubicBezTo>
                  <a:pt x="1435558" y="4665615"/>
                  <a:pt x="1288546" y="4518241"/>
                  <a:pt x="1288546" y="4326654"/>
                </a:cubicBezTo>
                <a:cubicBezTo>
                  <a:pt x="1288546" y="2828962"/>
                  <a:pt x="1288546" y="1518481"/>
                  <a:pt x="1288546" y="371810"/>
                </a:cubicBezTo>
                <a:close/>
                <a:moveTo>
                  <a:pt x="0" y="0"/>
                </a:moveTo>
                <a:lnTo>
                  <a:pt x="1058486" y="0"/>
                </a:lnTo>
                <a:lnTo>
                  <a:pt x="1058486" y="283965"/>
                </a:lnTo>
                <a:cubicBezTo>
                  <a:pt x="1058486" y="6346904"/>
                  <a:pt x="1058486" y="6346904"/>
                  <a:pt x="1058486" y="6346904"/>
                </a:cubicBezTo>
                <a:cubicBezTo>
                  <a:pt x="1058486" y="6538491"/>
                  <a:pt x="911474" y="6685865"/>
                  <a:pt x="720359" y="6685865"/>
                </a:cubicBezTo>
                <a:lnTo>
                  <a:pt x="338127" y="6685865"/>
                </a:lnTo>
                <a:cubicBezTo>
                  <a:pt x="147012" y="6685865"/>
                  <a:pt x="0" y="6538491"/>
                  <a:pt x="0" y="6346904"/>
                </a:cubicBezTo>
                <a:cubicBezTo>
                  <a:pt x="0" y="3725942"/>
                  <a:pt x="0" y="1678316"/>
                  <a:pt x="0" y="78608"/>
                </a:cubicBezTo>
                <a:close/>
              </a:path>
            </a:pathLst>
          </a:custGeom>
        </p:spPr>
        <p:txBody>
          <a:bodyPr wrap="square">
            <a:noAutofit/>
          </a:bodyPr>
          <a:lstStyle/>
          <a:p>
            <a:endParaRPr lang="fr-CA"/>
          </a:p>
        </p:txBody>
      </p:sp>
      <p:sp>
        <p:nvSpPr>
          <p:cNvPr id="3" name="Номер слайда 5">
            <a:extLst>
              <a:ext uri="{FF2B5EF4-FFF2-40B4-BE49-F238E27FC236}">
                <a16:creationId xmlns:a16="http://schemas.microsoft.com/office/drawing/2014/main" id="{7827BF75-9CF7-4097-ADDB-8A13BD634811}"/>
              </a:ext>
            </a:extLst>
          </p:cNvPr>
          <p:cNvSpPr>
            <a:spLocks noGrp="1"/>
          </p:cNvSpPr>
          <p:nvPr>
            <p:ph type="sldNum" sz="quarter" idx="4"/>
          </p:nvPr>
        </p:nvSpPr>
        <p:spPr>
          <a:xfrm>
            <a:off x="5384800" y="6615023"/>
            <a:ext cx="1422400" cy="150813"/>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600" b="0">
                <a:solidFill>
                  <a:schemeClr val="bg1">
                    <a:lumMod val="85000"/>
                  </a:schemeClr>
                </a:solidFill>
                <a:latin typeface="+mn-lt"/>
              </a:defRPr>
            </a:lvl1pPr>
          </a:lstStyle>
          <a:p>
            <a:pPr defTabSz="457200" fontAlgn="base">
              <a:spcBef>
                <a:spcPct val="0"/>
              </a:spcBef>
              <a:spcAft>
                <a:spcPct val="0"/>
              </a:spcAft>
              <a:defRPr/>
            </a:pPr>
            <a:fld id="{0BA701B8-1E21-4758-90F1-5783AB61A4B5}" type="slidenum">
              <a:rPr lang="ru-RU" altLang="ru-RU" smtClean="0">
                <a:cs typeface="Arial" panose="020B0604020202020204" pitchFamily="34" charset="0"/>
              </a:rPr>
              <a:pPr defTabSz="457200" fontAlgn="base">
                <a:spcBef>
                  <a:spcPct val="0"/>
                </a:spcBef>
                <a:spcAft>
                  <a:spcPct val="0"/>
                </a:spcAft>
                <a:defRPr/>
              </a:pPr>
              <a:t>‹#›</a:t>
            </a:fld>
            <a:endParaRPr lang="ru-RU" altLang="ru-RU" dirty="0">
              <a:cs typeface="Arial" panose="020B0604020202020204" pitchFamily="34" charset="0"/>
            </a:endParaRPr>
          </a:p>
        </p:txBody>
      </p:sp>
    </p:spTree>
    <p:extLst>
      <p:ext uri="{BB962C8B-B14F-4D97-AF65-F5344CB8AC3E}">
        <p14:creationId xmlns:p14="http://schemas.microsoft.com/office/powerpoint/2010/main" val="26765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2_Custom Layout">
    <p:spTree>
      <p:nvGrpSpPr>
        <p:cNvPr id="1" name=""/>
        <p:cNvGrpSpPr/>
        <p:nvPr/>
      </p:nvGrpSpPr>
      <p:grpSpPr>
        <a:xfrm>
          <a:off x="0" y="0"/>
          <a:ext cx="0" cy="0"/>
          <a:chOff x="0" y="0"/>
          <a:chExt cx="0" cy="0"/>
        </a:xfrm>
      </p:grpSpPr>
      <p:sp>
        <p:nvSpPr>
          <p:cNvPr id="23" name="Picture Placeholder 22"/>
          <p:cNvSpPr>
            <a:spLocks noGrp="1"/>
          </p:cNvSpPr>
          <p:nvPr>
            <p:ph type="pic" sz="quarter" idx="12"/>
          </p:nvPr>
        </p:nvSpPr>
        <p:spPr>
          <a:xfrm>
            <a:off x="9277602" y="1026543"/>
            <a:ext cx="1999999" cy="5115693"/>
          </a:xfrm>
          <a:custGeom>
            <a:avLst/>
            <a:gdLst>
              <a:gd name="connsiteX0" fmla="*/ 144938 w 1999999"/>
              <a:gd name="connsiteY0" fmla="*/ 1836653 h 5426472"/>
              <a:gd name="connsiteX1" fmla="*/ 308780 w 1999999"/>
              <a:gd name="connsiteY1" fmla="*/ 1836653 h 5426472"/>
              <a:gd name="connsiteX2" fmla="*/ 453718 w 1999999"/>
              <a:gd name="connsiteY2" fmla="*/ 1982187 h 5426472"/>
              <a:gd name="connsiteX3" fmla="*/ 453718 w 1999999"/>
              <a:gd name="connsiteY3" fmla="*/ 3564072 h 5426472"/>
              <a:gd name="connsiteX4" fmla="*/ 308780 w 1999999"/>
              <a:gd name="connsiteY4" fmla="*/ 3709605 h 5426472"/>
              <a:gd name="connsiteX5" fmla="*/ 144938 w 1999999"/>
              <a:gd name="connsiteY5" fmla="*/ 3709605 h 5426472"/>
              <a:gd name="connsiteX6" fmla="*/ 0 w 1999999"/>
              <a:gd name="connsiteY6" fmla="*/ 3564072 h 5426472"/>
              <a:gd name="connsiteX7" fmla="*/ 0 w 1999999"/>
              <a:gd name="connsiteY7" fmla="*/ 1982187 h 5426472"/>
              <a:gd name="connsiteX8" fmla="*/ 144938 w 1999999"/>
              <a:gd name="connsiteY8" fmla="*/ 1836653 h 5426472"/>
              <a:gd name="connsiteX9" fmla="*/ 1695711 w 1999999"/>
              <a:gd name="connsiteY9" fmla="*/ 852990 h 5426472"/>
              <a:gd name="connsiteX10" fmla="*/ 1860534 w 1999999"/>
              <a:gd name="connsiteY10" fmla="*/ 852990 h 5426472"/>
              <a:gd name="connsiteX11" fmla="*/ 1999999 w 1999999"/>
              <a:gd name="connsiteY11" fmla="*/ 998292 h 5426472"/>
              <a:gd name="connsiteX12" fmla="*/ 1999999 w 1999999"/>
              <a:gd name="connsiteY12" fmla="*/ 4188616 h 5426472"/>
              <a:gd name="connsiteX13" fmla="*/ 1860534 w 1999999"/>
              <a:gd name="connsiteY13" fmla="*/ 4333918 h 5426472"/>
              <a:gd name="connsiteX14" fmla="*/ 1695711 w 1999999"/>
              <a:gd name="connsiteY14" fmla="*/ 4333918 h 5426472"/>
              <a:gd name="connsiteX15" fmla="*/ 1549906 w 1999999"/>
              <a:gd name="connsiteY15" fmla="*/ 4188616 h 5426472"/>
              <a:gd name="connsiteX16" fmla="*/ 1549906 w 1999999"/>
              <a:gd name="connsiteY16" fmla="*/ 998292 h 5426472"/>
              <a:gd name="connsiteX17" fmla="*/ 1695711 w 1999999"/>
              <a:gd name="connsiteY17" fmla="*/ 852990 h 5426472"/>
              <a:gd name="connsiteX18" fmla="*/ 921706 w 1999999"/>
              <a:gd name="connsiteY18" fmla="*/ 0 h 5426472"/>
              <a:gd name="connsiteX19" fmla="*/ 1085548 w 1999999"/>
              <a:gd name="connsiteY19" fmla="*/ 0 h 5426472"/>
              <a:gd name="connsiteX20" fmla="*/ 1230486 w 1999999"/>
              <a:gd name="connsiteY20" fmla="*/ 145296 h 5426472"/>
              <a:gd name="connsiteX21" fmla="*/ 1230486 w 1999999"/>
              <a:gd name="connsiteY21" fmla="*/ 5281177 h 5426472"/>
              <a:gd name="connsiteX22" fmla="*/ 1085548 w 1999999"/>
              <a:gd name="connsiteY22" fmla="*/ 5426472 h 5426472"/>
              <a:gd name="connsiteX23" fmla="*/ 921706 w 1999999"/>
              <a:gd name="connsiteY23" fmla="*/ 5426472 h 5426472"/>
              <a:gd name="connsiteX24" fmla="*/ 776768 w 1999999"/>
              <a:gd name="connsiteY24" fmla="*/ 5281177 h 5426472"/>
              <a:gd name="connsiteX25" fmla="*/ 776768 w 1999999"/>
              <a:gd name="connsiteY25" fmla="*/ 145296 h 5426472"/>
              <a:gd name="connsiteX26" fmla="*/ 921706 w 1999999"/>
              <a:gd name="connsiteY26" fmla="*/ 0 h 542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99999" h="5426472">
                <a:moveTo>
                  <a:pt x="144938" y="1836653"/>
                </a:moveTo>
                <a:cubicBezTo>
                  <a:pt x="144938" y="1836653"/>
                  <a:pt x="144938" y="1836653"/>
                  <a:pt x="308780" y="1836653"/>
                </a:cubicBezTo>
                <a:cubicBezTo>
                  <a:pt x="390702" y="1836653"/>
                  <a:pt x="453718" y="1899929"/>
                  <a:pt x="453718" y="1982187"/>
                </a:cubicBezTo>
                <a:cubicBezTo>
                  <a:pt x="453718" y="1982187"/>
                  <a:pt x="453718" y="1982187"/>
                  <a:pt x="453718" y="3564072"/>
                </a:cubicBezTo>
                <a:cubicBezTo>
                  <a:pt x="453718" y="3646330"/>
                  <a:pt x="390702" y="3709605"/>
                  <a:pt x="308780" y="3709605"/>
                </a:cubicBezTo>
                <a:cubicBezTo>
                  <a:pt x="308780" y="3709605"/>
                  <a:pt x="308780" y="3709605"/>
                  <a:pt x="144938" y="3709605"/>
                </a:cubicBezTo>
                <a:cubicBezTo>
                  <a:pt x="69318" y="3709605"/>
                  <a:pt x="0" y="3646330"/>
                  <a:pt x="0" y="3564072"/>
                </a:cubicBezTo>
                <a:lnTo>
                  <a:pt x="0" y="1982187"/>
                </a:lnTo>
                <a:cubicBezTo>
                  <a:pt x="0" y="1899929"/>
                  <a:pt x="69318" y="1836653"/>
                  <a:pt x="144938" y="1836653"/>
                </a:cubicBezTo>
                <a:close/>
                <a:moveTo>
                  <a:pt x="1695711" y="852990"/>
                </a:moveTo>
                <a:cubicBezTo>
                  <a:pt x="1695711" y="852990"/>
                  <a:pt x="1695711" y="852990"/>
                  <a:pt x="1860534" y="852990"/>
                </a:cubicBezTo>
                <a:cubicBezTo>
                  <a:pt x="1936606" y="852990"/>
                  <a:pt x="1999999" y="916165"/>
                  <a:pt x="1999999" y="998292"/>
                </a:cubicBezTo>
                <a:cubicBezTo>
                  <a:pt x="1999999" y="998292"/>
                  <a:pt x="1999999" y="998292"/>
                  <a:pt x="1999999" y="4188616"/>
                </a:cubicBezTo>
                <a:cubicBezTo>
                  <a:pt x="1999999" y="4270743"/>
                  <a:pt x="1936606" y="4333918"/>
                  <a:pt x="1860534" y="4333918"/>
                </a:cubicBezTo>
                <a:cubicBezTo>
                  <a:pt x="1860534" y="4333918"/>
                  <a:pt x="1860534" y="4333918"/>
                  <a:pt x="1695711" y="4333918"/>
                </a:cubicBezTo>
                <a:cubicBezTo>
                  <a:pt x="1613300" y="4333918"/>
                  <a:pt x="1549906" y="4270743"/>
                  <a:pt x="1549906" y="4188616"/>
                </a:cubicBezTo>
                <a:lnTo>
                  <a:pt x="1549906" y="998292"/>
                </a:lnTo>
                <a:cubicBezTo>
                  <a:pt x="1549906" y="916165"/>
                  <a:pt x="1613300" y="852990"/>
                  <a:pt x="1695711" y="852990"/>
                </a:cubicBezTo>
                <a:close/>
                <a:moveTo>
                  <a:pt x="921706" y="0"/>
                </a:moveTo>
                <a:cubicBezTo>
                  <a:pt x="1085548" y="0"/>
                  <a:pt x="1085548" y="0"/>
                  <a:pt x="1085548" y="0"/>
                </a:cubicBezTo>
                <a:cubicBezTo>
                  <a:pt x="1167470" y="0"/>
                  <a:pt x="1230486" y="69489"/>
                  <a:pt x="1230486" y="145296"/>
                </a:cubicBezTo>
                <a:cubicBezTo>
                  <a:pt x="1230486" y="5281177"/>
                  <a:pt x="1230486" y="5281177"/>
                  <a:pt x="1230486" y="5281177"/>
                </a:cubicBezTo>
                <a:cubicBezTo>
                  <a:pt x="1230486" y="5363300"/>
                  <a:pt x="1167470" y="5426472"/>
                  <a:pt x="1085548" y="5426472"/>
                </a:cubicBezTo>
                <a:lnTo>
                  <a:pt x="921706" y="5426472"/>
                </a:lnTo>
                <a:cubicBezTo>
                  <a:pt x="839784" y="5426472"/>
                  <a:pt x="776768" y="5363300"/>
                  <a:pt x="776768" y="5281177"/>
                </a:cubicBezTo>
                <a:cubicBezTo>
                  <a:pt x="776768" y="145296"/>
                  <a:pt x="776768" y="145296"/>
                  <a:pt x="776768" y="145296"/>
                </a:cubicBezTo>
                <a:cubicBezTo>
                  <a:pt x="776768" y="69489"/>
                  <a:pt x="839784" y="0"/>
                  <a:pt x="921706" y="0"/>
                </a:cubicBezTo>
                <a:close/>
              </a:path>
            </a:pathLst>
          </a:custGeom>
        </p:spPr>
        <p:txBody>
          <a:bodyPr wrap="square">
            <a:noAutofit/>
          </a:bodyPr>
          <a:lstStyle/>
          <a:p>
            <a:endParaRPr lang="fr-CA"/>
          </a:p>
        </p:txBody>
      </p:sp>
      <p:sp>
        <p:nvSpPr>
          <p:cNvPr id="7" name="AutoShape 3"/>
          <p:cNvSpPr>
            <a:spLocks noChangeAspect="1" noChangeArrowheads="1" noTextEdit="1"/>
          </p:cNvSpPr>
          <p:nvPr/>
        </p:nvSpPr>
        <p:spPr bwMode="auto">
          <a:xfrm>
            <a:off x="7366847" y="1316131"/>
            <a:ext cx="3554307" cy="1074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sz="1800"/>
          </a:p>
        </p:txBody>
      </p:sp>
      <p:sp>
        <p:nvSpPr>
          <p:cNvPr id="4" name="Номер слайда 5">
            <a:extLst>
              <a:ext uri="{FF2B5EF4-FFF2-40B4-BE49-F238E27FC236}">
                <a16:creationId xmlns:a16="http://schemas.microsoft.com/office/drawing/2014/main" id="{50652D1B-415B-4178-AD62-6A4948FB6B5F}"/>
              </a:ext>
            </a:extLst>
          </p:cNvPr>
          <p:cNvSpPr>
            <a:spLocks noGrp="1"/>
          </p:cNvSpPr>
          <p:nvPr>
            <p:ph type="sldNum" sz="quarter" idx="4"/>
          </p:nvPr>
        </p:nvSpPr>
        <p:spPr>
          <a:xfrm>
            <a:off x="5384800" y="6615023"/>
            <a:ext cx="1422400" cy="150813"/>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600" b="0">
                <a:solidFill>
                  <a:schemeClr val="bg1">
                    <a:lumMod val="85000"/>
                  </a:schemeClr>
                </a:solidFill>
                <a:latin typeface="+mn-lt"/>
              </a:defRPr>
            </a:lvl1pPr>
          </a:lstStyle>
          <a:p>
            <a:pPr defTabSz="457200" fontAlgn="base">
              <a:spcBef>
                <a:spcPct val="0"/>
              </a:spcBef>
              <a:spcAft>
                <a:spcPct val="0"/>
              </a:spcAft>
              <a:defRPr/>
            </a:pPr>
            <a:fld id="{0BA701B8-1E21-4758-90F1-5783AB61A4B5}" type="slidenum">
              <a:rPr lang="ru-RU" altLang="ru-RU" smtClean="0">
                <a:cs typeface="Arial" panose="020B0604020202020204" pitchFamily="34" charset="0"/>
              </a:rPr>
              <a:pPr defTabSz="457200" fontAlgn="base">
                <a:spcBef>
                  <a:spcPct val="0"/>
                </a:spcBef>
                <a:spcAft>
                  <a:spcPct val="0"/>
                </a:spcAft>
                <a:defRPr/>
              </a:pPr>
              <a:t>‹#›</a:t>
            </a:fld>
            <a:endParaRPr lang="ru-RU" altLang="ru-RU" dirty="0">
              <a:cs typeface="Arial" panose="020B0604020202020204" pitchFamily="34" charset="0"/>
            </a:endParaRPr>
          </a:p>
        </p:txBody>
      </p:sp>
    </p:spTree>
    <p:extLst>
      <p:ext uri="{BB962C8B-B14F-4D97-AF65-F5344CB8AC3E}">
        <p14:creationId xmlns:p14="http://schemas.microsoft.com/office/powerpoint/2010/main" val="4188871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3_Custom Layout">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1" y="1961283"/>
            <a:ext cx="6885589" cy="2935434"/>
          </a:xfrm>
          <a:custGeom>
            <a:avLst/>
            <a:gdLst>
              <a:gd name="connsiteX0" fmla="*/ 912203 w 8512250"/>
              <a:gd name="connsiteY0" fmla="*/ 2812232 h 3628905"/>
              <a:gd name="connsiteX1" fmla="*/ 6700896 w 8512250"/>
              <a:gd name="connsiteY1" fmla="*/ 2812232 h 3628905"/>
              <a:gd name="connsiteX2" fmla="*/ 6964540 w 8512250"/>
              <a:gd name="connsiteY2" fmla="*/ 3076788 h 3628905"/>
              <a:gd name="connsiteX3" fmla="*/ 6964540 w 8512250"/>
              <a:gd name="connsiteY3" fmla="*/ 3375852 h 3628905"/>
              <a:gd name="connsiteX4" fmla="*/ 6700896 w 8512250"/>
              <a:gd name="connsiteY4" fmla="*/ 3628905 h 3628905"/>
              <a:gd name="connsiteX5" fmla="*/ 912203 w 8512250"/>
              <a:gd name="connsiteY5" fmla="*/ 3628905 h 3628905"/>
              <a:gd name="connsiteX6" fmla="*/ 648559 w 8512250"/>
              <a:gd name="connsiteY6" fmla="*/ 3375852 h 3628905"/>
              <a:gd name="connsiteX7" fmla="*/ 648559 w 8512250"/>
              <a:gd name="connsiteY7" fmla="*/ 3076788 h 3628905"/>
              <a:gd name="connsiteX8" fmla="*/ 912203 w 8512250"/>
              <a:gd name="connsiteY8" fmla="*/ 2812232 h 3628905"/>
              <a:gd name="connsiteX9" fmla="*/ 0 w 8512250"/>
              <a:gd name="connsiteY9" fmla="*/ 1409409 h 3628905"/>
              <a:gd name="connsiteX10" fmla="*/ 570150 w 8512250"/>
              <a:gd name="connsiteY10" fmla="*/ 1409409 h 3628905"/>
              <a:gd name="connsiteX11" fmla="*/ 8248618 w 8512250"/>
              <a:gd name="connsiteY11" fmla="*/ 1409409 h 3628905"/>
              <a:gd name="connsiteX12" fmla="*/ 8512250 w 8512250"/>
              <a:gd name="connsiteY12" fmla="*/ 1672392 h 3628905"/>
              <a:gd name="connsiteX13" fmla="*/ 8512250 w 8512250"/>
              <a:gd name="connsiteY13" fmla="*/ 1969676 h 3628905"/>
              <a:gd name="connsiteX14" fmla="*/ 8248618 w 8512250"/>
              <a:gd name="connsiteY14" fmla="*/ 2232659 h 3628905"/>
              <a:gd name="connsiteX15" fmla="*/ 94654 w 8512250"/>
              <a:gd name="connsiteY15" fmla="*/ 2232659 h 3628905"/>
              <a:gd name="connsiteX16" fmla="*/ 0 w 8512250"/>
              <a:gd name="connsiteY16" fmla="*/ 2232659 h 3628905"/>
              <a:gd name="connsiteX17" fmla="*/ 2045409 w 8512250"/>
              <a:gd name="connsiteY17" fmla="*/ 0 h 3628905"/>
              <a:gd name="connsiteX18" fmla="*/ 4915665 w 8512250"/>
              <a:gd name="connsiteY18" fmla="*/ 0 h 3628905"/>
              <a:gd name="connsiteX19" fmla="*/ 5179730 w 8512250"/>
              <a:gd name="connsiteY19" fmla="*/ 262983 h 3628905"/>
              <a:gd name="connsiteX20" fmla="*/ 5179730 w 8512250"/>
              <a:gd name="connsiteY20" fmla="*/ 560267 h 3628905"/>
              <a:gd name="connsiteX21" fmla="*/ 4915665 w 8512250"/>
              <a:gd name="connsiteY21" fmla="*/ 823250 h 3628905"/>
              <a:gd name="connsiteX22" fmla="*/ 2045409 w 8512250"/>
              <a:gd name="connsiteY22" fmla="*/ 823250 h 3628905"/>
              <a:gd name="connsiteX23" fmla="*/ 1781346 w 8512250"/>
              <a:gd name="connsiteY23" fmla="*/ 560267 h 3628905"/>
              <a:gd name="connsiteX24" fmla="*/ 1781346 w 8512250"/>
              <a:gd name="connsiteY24" fmla="*/ 262983 h 3628905"/>
              <a:gd name="connsiteX25" fmla="*/ 2045409 w 8512250"/>
              <a:gd name="connsiteY25" fmla="*/ 0 h 362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512250" h="3628905">
                <a:moveTo>
                  <a:pt x="912203" y="2812232"/>
                </a:moveTo>
                <a:lnTo>
                  <a:pt x="6700896" y="2812232"/>
                </a:lnTo>
                <a:cubicBezTo>
                  <a:pt x="6849912" y="2812232"/>
                  <a:pt x="6964540" y="2927257"/>
                  <a:pt x="6964540" y="3076788"/>
                </a:cubicBezTo>
                <a:cubicBezTo>
                  <a:pt x="6964540" y="3076788"/>
                  <a:pt x="6964540" y="3076788"/>
                  <a:pt x="6964540" y="3375852"/>
                </a:cubicBezTo>
                <a:cubicBezTo>
                  <a:pt x="6964540" y="3513881"/>
                  <a:pt x="6849912" y="3628905"/>
                  <a:pt x="6700896" y="3628905"/>
                </a:cubicBezTo>
                <a:cubicBezTo>
                  <a:pt x="6700896" y="3628905"/>
                  <a:pt x="6700896" y="3628905"/>
                  <a:pt x="912203" y="3628905"/>
                </a:cubicBezTo>
                <a:cubicBezTo>
                  <a:pt x="763187" y="3628905"/>
                  <a:pt x="648559" y="3513881"/>
                  <a:pt x="648559" y="3375852"/>
                </a:cubicBezTo>
                <a:cubicBezTo>
                  <a:pt x="648559" y="3375852"/>
                  <a:pt x="648559" y="3375852"/>
                  <a:pt x="648559" y="3076788"/>
                </a:cubicBezTo>
                <a:cubicBezTo>
                  <a:pt x="648559" y="2927257"/>
                  <a:pt x="763187" y="2812232"/>
                  <a:pt x="912203" y="2812232"/>
                </a:cubicBezTo>
                <a:close/>
                <a:moveTo>
                  <a:pt x="0" y="1409409"/>
                </a:moveTo>
                <a:lnTo>
                  <a:pt x="570150" y="1409409"/>
                </a:lnTo>
                <a:cubicBezTo>
                  <a:pt x="8248618" y="1409409"/>
                  <a:pt x="8248618" y="1409409"/>
                  <a:pt x="8248618" y="1409409"/>
                </a:cubicBezTo>
                <a:cubicBezTo>
                  <a:pt x="8386166" y="1409409"/>
                  <a:pt x="8512250" y="1523749"/>
                  <a:pt x="8512250" y="1672392"/>
                </a:cubicBezTo>
                <a:cubicBezTo>
                  <a:pt x="8512250" y="1969676"/>
                  <a:pt x="8512250" y="1969676"/>
                  <a:pt x="8512250" y="1969676"/>
                </a:cubicBezTo>
                <a:cubicBezTo>
                  <a:pt x="8512250" y="2118320"/>
                  <a:pt x="8386166" y="2232659"/>
                  <a:pt x="8248618" y="2232659"/>
                </a:cubicBezTo>
                <a:cubicBezTo>
                  <a:pt x="3589210" y="2232659"/>
                  <a:pt x="1259506" y="2232659"/>
                  <a:pt x="94654" y="2232659"/>
                </a:cubicBezTo>
                <a:lnTo>
                  <a:pt x="0" y="2232659"/>
                </a:lnTo>
                <a:close/>
                <a:moveTo>
                  <a:pt x="2045409" y="0"/>
                </a:moveTo>
                <a:lnTo>
                  <a:pt x="4915665" y="0"/>
                </a:lnTo>
                <a:cubicBezTo>
                  <a:pt x="5064918" y="0"/>
                  <a:pt x="5179730" y="125774"/>
                  <a:pt x="5179730" y="262983"/>
                </a:cubicBezTo>
                <a:cubicBezTo>
                  <a:pt x="5179730" y="262983"/>
                  <a:pt x="5179730" y="262983"/>
                  <a:pt x="5179730" y="560267"/>
                </a:cubicBezTo>
                <a:cubicBezTo>
                  <a:pt x="5179730" y="708910"/>
                  <a:pt x="5064918" y="823250"/>
                  <a:pt x="4915665" y="823250"/>
                </a:cubicBezTo>
                <a:cubicBezTo>
                  <a:pt x="4915665" y="823250"/>
                  <a:pt x="4915665" y="823250"/>
                  <a:pt x="2045409" y="823250"/>
                </a:cubicBezTo>
                <a:cubicBezTo>
                  <a:pt x="1896155" y="823250"/>
                  <a:pt x="1781346" y="708910"/>
                  <a:pt x="1781346" y="560267"/>
                </a:cubicBezTo>
                <a:cubicBezTo>
                  <a:pt x="1781346" y="560267"/>
                  <a:pt x="1781346" y="560267"/>
                  <a:pt x="1781346" y="262983"/>
                </a:cubicBezTo>
                <a:cubicBezTo>
                  <a:pt x="1781346" y="125774"/>
                  <a:pt x="1896155" y="0"/>
                  <a:pt x="2045409" y="0"/>
                </a:cubicBezTo>
                <a:close/>
              </a:path>
            </a:pathLst>
          </a:custGeom>
        </p:spPr>
        <p:txBody>
          <a:bodyPr wrap="square">
            <a:noAutofit/>
          </a:bodyPr>
          <a:lstStyle/>
          <a:p>
            <a:endParaRPr lang="fr-CA"/>
          </a:p>
        </p:txBody>
      </p:sp>
      <p:sp>
        <p:nvSpPr>
          <p:cNvPr id="7" name="AutoShape 3"/>
          <p:cNvSpPr>
            <a:spLocks noChangeAspect="1" noChangeArrowheads="1" noTextEdit="1"/>
          </p:cNvSpPr>
          <p:nvPr/>
        </p:nvSpPr>
        <p:spPr bwMode="auto">
          <a:xfrm>
            <a:off x="7366847" y="1316131"/>
            <a:ext cx="3554307" cy="1074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sz="1800"/>
          </a:p>
        </p:txBody>
      </p:sp>
      <p:sp>
        <p:nvSpPr>
          <p:cNvPr id="4" name="Номер слайда 5">
            <a:extLst>
              <a:ext uri="{FF2B5EF4-FFF2-40B4-BE49-F238E27FC236}">
                <a16:creationId xmlns:a16="http://schemas.microsoft.com/office/drawing/2014/main" id="{0BFAC7C0-544E-4F36-A635-649EC4DB4FA0}"/>
              </a:ext>
            </a:extLst>
          </p:cNvPr>
          <p:cNvSpPr>
            <a:spLocks noGrp="1"/>
          </p:cNvSpPr>
          <p:nvPr>
            <p:ph type="sldNum" sz="quarter" idx="4"/>
          </p:nvPr>
        </p:nvSpPr>
        <p:spPr>
          <a:xfrm>
            <a:off x="5384800" y="6615023"/>
            <a:ext cx="1422400" cy="150813"/>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600" b="0">
                <a:solidFill>
                  <a:schemeClr val="bg1">
                    <a:lumMod val="85000"/>
                  </a:schemeClr>
                </a:solidFill>
                <a:latin typeface="+mn-lt"/>
              </a:defRPr>
            </a:lvl1pPr>
          </a:lstStyle>
          <a:p>
            <a:pPr defTabSz="457200" fontAlgn="base">
              <a:spcBef>
                <a:spcPct val="0"/>
              </a:spcBef>
              <a:spcAft>
                <a:spcPct val="0"/>
              </a:spcAft>
              <a:defRPr/>
            </a:pPr>
            <a:fld id="{0BA701B8-1E21-4758-90F1-5783AB61A4B5}" type="slidenum">
              <a:rPr lang="ru-RU" altLang="ru-RU" smtClean="0">
                <a:cs typeface="Arial" panose="020B0604020202020204" pitchFamily="34" charset="0"/>
              </a:rPr>
              <a:pPr defTabSz="457200" fontAlgn="base">
                <a:spcBef>
                  <a:spcPct val="0"/>
                </a:spcBef>
                <a:spcAft>
                  <a:spcPct val="0"/>
                </a:spcAft>
                <a:defRPr/>
              </a:pPr>
              <a:t>‹#›</a:t>
            </a:fld>
            <a:endParaRPr lang="ru-RU" altLang="ru-RU" dirty="0">
              <a:cs typeface="Arial" panose="020B0604020202020204" pitchFamily="34" charset="0"/>
            </a:endParaRPr>
          </a:p>
        </p:txBody>
      </p:sp>
    </p:spTree>
    <p:extLst>
      <p:ext uri="{BB962C8B-B14F-4D97-AF65-F5344CB8AC3E}">
        <p14:creationId xmlns:p14="http://schemas.microsoft.com/office/powerpoint/2010/main" val="2112121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4_Custom Layout">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5305200" y="1961283"/>
            <a:ext cx="6886800" cy="2935434"/>
          </a:xfrm>
          <a:custGeom>
            <a:avLst/>
            <a:gdLst>
              <a:gd name="connsiteX0" fmla="*/ 1465469 w 6886800"/>
              <a:gd name="connsiteY0" fmla="*/ 2274824 h 2935434"/>
              <a:gd name="connsiteX1" fmla="*/ 6148786 w 6886800"/>
              <a:gd name="connsiteY1" fmla="*/ 2274824 h 2935434"/>
              <a:gd name="connsiteX2" fmla="*/ 6362086 w 6886800"/>
              <a:gd name="connsiteY2" fmla="*/ 2488825 h 2935434"/>
              <a:gd name="connsiteX3" fmla="*/ 6362086 w 6886800"/>
              <a:gd name="connsiteY3" fmla="*/ 2730739 h 2935434"/>
              <a:gd name="connsiteX4" fmla="*/ 6148786 w 6886800"/>
              <a:gd name="connsiteY4" fmla="*/ 2935434 h 2935434"/>
              <a:gd name="connsiteX5" fmla="*/ 1465469 w 6886800"/>
              <a:gd name="connsiteY5" fmla="*/ 2935434 h 2935434"/>
              <a:gd name="connsiteX6" fmla="*/ 1252169 w 6886800"/>
              <a:gd name="connsiteY6" fmla="*/ 2730739 h 2935434"/>
              <a:gd name="connsiteX7" fmla="*/ 1252169 w 6886800"/>
              <a:gd name="connsiteY7" fmla="*/ 2488825 h 2935434"/>
              <a:gd name="connsiteX8" fmla="*/ 1465469 w 6886800"/>
              <a:gd name="connsiteY8" fmla="*/ 2274824 h 2935434"/>
              <a:gd name="connsiteX9" fmla="*/ 213291 w 6886800"/>
              <a:gd name="connsiteY9" fmla="*/ 1140076 h 2935434"/>
              <a:gd name="connsiteX10" fmla="*/ 6425523 w 6886800"/>
              <a:gd name="connsiteY10" fmla="*/ 1140076 h 2935434"/>
              <a:gd name="connsiteX11" fmla="*/ 6886800 w 6886800"/>
              <a:gd name="connsiteY11" fmla="*/ 1140076 h 2935434"/>
              <a:gd name="connsiteX12" fmla="*/ 6886800 w 6886800"/>
              <a:gd name="connsiteY12" fmla="*/ 1806006 h 2935434"/>
              <a:gd name="connsiteX13" fmla="*/ 6810221 w 6886800"/>
              <a:gd name="connsiteY13" fmla="*/ 1806006 h 2935434"/>
              <a:gd name="connsiteX14" fmla="*/ 213291 w 6886800"/>
              <a:gd name="connsiteY14" fmla="*/ 1806006 h 2935434"/>
              <a:gd name="connsiteX15" fmla="*/ 0 w 6886800"/>
              <a:gd name="connsiteY15" fmla="*/ 1593278 h 2935434"/>
              <a:gd name="connsiteX16" fmla="*/ 0 w 6886800"/>
              <a:gd name="connsiteY16" fmla="*/ 1352804 h 2935434"/>
              <a:gd name="connsiteX17" fmla="*/ 213291 w 6886800"/>
              <a:gd name="connsiteY17" fmla="*/ 1140076 h 2935434"/>
              <a:gd name="connsiteX18" fmla="*/ 2909802 w 6886800"/>
              <a:gd name="connsiteY18" fmla="*/ 0 h 2935434"/>
              <a:gd name="connsiteX19" fmla="*/ 5231970 w 6886800"/>
              <a:gd name="connsiteY19" fmla="*/ 0 h 2935434"/>
              <a:gd name="connsiteX20" fmla="*/ 5445610 w 6886800"/>
              <a:gd name="connsiteY20" fmla="*/ 212728 h 2935434"/>
              <a:gd name="connsiteX21" fmla="*/ 5445610 w 6886800"/>
              <a:gd name="connsiteY21" fmla="*/ 453202 h 2935434"/>
              <a:gd name="connsiteX22" fmla="*/ 5231970 w 6886800"/>
              <a:gd name="connsiteY22" fmla="*/ 665930 h 2935434"/>
              <a:gd name="connsiteX23" fmla="*/ 2909802 w 6886800"/>
              <a:gd name="connsiteY23" fmla="*/ 665930 h 2935434"/>
              <a:gd name="connsiteX24" fmla="*/ 2696161 w 6886800"/>
              <a:gd name="connsiteY24" fmla="*/ 453202 h 2935434"/>
              <a:gd name="connsiteX25" fmla="*/ 2696161 w 6886800"/>
              <a:gd name="connsiteY25" fmla="*/ 212728 h 2935434"/>
              <a:gd name="connsiteX26" fmla="*/ 2909802 w 6886800"/>
              <a:gd name="connsiteY26" fmla="*/ 0 h 293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886800" h="2935434">
                <a:moveTo>
                  <a:pt x="1465469" y="2274824"/>
                </a:moveTo>
                <a:lnTo>
                  <a:pt x="6148786" y="2274824"/>
                </a:lnTo>
                <a:cubicBezTo>
                  <a:pt x="6269347" y="2274824"/>
                  <a:pt x="6362086" y="2367869"/>
                  <a:pt x="6362086" y="2488825"/>
                </a:cubicBezTo>
                <a:cubicBezTo>
                  <a:pt x="6362086" y="2730739"/>
                  <a:pt x="6362086" y="2730739"/>
                  <a:pt x="6362086" y="2730739"/>
                </a:cubicBezTo>
                <a:cubicBezTo>
                  <a:pt x="6362086" y="2842391"/>
                  <a:pt x="6269347" y="2935434"/>
                  <a:pt x="6148786" y="2935434"/>
                </a:cubicBezTo>
                <a:cubicBezTo>
                  <a:pt x="1465469" y="2935434"/>
                  <a:pt x="1465469" y="2935434"/>
                  <a:pt x="1465469" y="2935434"/>
                </a:cubicBezTo>
                <a:cubicBezTo>
                  <a:pt x="1344908" y="2935434"/>
                  <a:pt x="1252169" y="2842391"/>
                  <a:pt x="1252169" y="2730739"/>
                </a:cubicBezTo>
                <a:cubicBezTo>
                  <a:pt x="1252169" y="2488825"/>
                  <a:pt x="1252169" y="2488825"/>
                  <a:pt x="1252169" y="2488825"/>
                </a:cubicBezTo>
                <a:cubicBezTo>
                  <a:pt x="1252169" y="2367869"/>
                  <a:pt x="1344908" y="2274824"/>
                  <a:pt x="1465469" y="2274824"/>
                </a:cubicBezTo>
                <a:close/>
                <a:moveTo>
                  <a:pt x="213291" y="1140076"/>
                </a:moveTo>
                <a:cubicBezTo>
                  <a:pt x="213291" y="1140076"/>
                  <a:pt x="213291" y="1140076"/>
                  <a:pt x="6425523" y="1140076"/>
                </a:cubicBezTo>
                <a:lnTo>
                  <a:pt x="6886800" y="1140076"/>
                </a:lnTo>
                <a:lnTo>
                  <a:pt x="6886800" y="1806006"/>
                </a:lnTo>
                <a:lnTo>
                  <a:pt x="6810221" y="1806006"/>
                </a:lnTo>
                <a:cubicBezTo>
                  <a:pt x="5867802" y="1806006"/>
                  <a:pt x="3982965" y="1806006"/>
                  <a:pt x="213291" y="1806006"/>
                </a:cubicBezTo>
                <a:cubicBezTo>
                  <a:pt x="102008" y="1806006"/>
                  <a:pt x="0" y="1713517"/>
                  <a:pt x="0" y="1593278"/>
                </a:cubicBezTo>
                <a:cubicBezTo>
                  <a:pt x="0" y="1593278"/>
                  <a:pt x="0" y="1593278"/>
                  <a:pt x="0" y="1352804"/>
                </a:cubicBezTo>
                <a:cubicBezTo>
                  <a:pt x="0" y="1232566"/>
                  <a:pt x="102008" y="1140076"/>
                  <a:pt x="213291" y="1140076"/>
                </a:cubicBezTo>
                <a:close/>
                <a:moveTo>
                  <a:pt x="2909802" y="0"/>
                </a:moveTo>
                <a:lnTo>
                  <a:pt x="5231970" y="0"/>
                </a:lnTo>
                <a:cubicBezTo>
                  <a:pt x="5352724" y="0"/>
                  <a:pt x="5445610" y="101739"/>
                  <a:pt x="5445610" y="212728"/>
                </a:cubicBezTo>
                <a:cubicBezTo>
                  <a:pt x="5445610" y="453202"/>
                  <a:pt x="5445610" y="453202"/>
                  <a:pt x="5445610" y="453202"/>
                </a:cubicBezTo>
                <a:cubicBezTo>
                  <a:pt x="5445610" y="573440"/>
                  <a:pt x="5352724" y="665930"/>
                  <a:pt x="5231970" y="665930"/>
                </a:cubicBezTo>
                <a:cubicBezTo>
                  <a:pt x="2909802" y="665930"/>
                  <a:pt x="2909802" y="665930"/>
                  <a:pt x="2909802" y="665930"/>
                </a:cubicBezTo>
                <a:cubicBezTo>
                  <a:pt x="2789050" y="665930"/>
                  <a:pt x="2696161" y="573440"/>
                  <a:pt x="2696161" y="453202"/>
                </a:cubicBezTo>
                <a:cubicBezTo>
                  <a:pt x="2696161" y="212728"/>
                  <a:pt x="2696161" y="212728"/>
                  <a:pt x="2696161" y="212728"/>
                </a:cubicBezTo>
                <a:cubicBezTo>
                  <a:pt x="2696161" y="101739"/>
                  <a:pt x="2789050" y="0"/>
                  <a:pt x="2909802" y="0"/>
                </a:cubicBezTo>
                <a:close/>
              </a:path>
            </a:pathLst>
          </a:custGeom>
        </p:spPr>
        <p:txBody>
          <a:bodyPr wrap="square">
            <a:noAutofit/>
          </a:bodyPr>
          <a:lstStyle/>
          <a:p>
            <a:endParaRPr lang="fr-CA"/>
          </a:p>
        </p:txBody>
      </p:sp>
      <p:sp>
        <p:nvSpPr>
          <p:cNvPr id="7" name="AutoShape 3"/>
          <p:cNvSpPr>
            <a:spLocks noChangeAspect="1" noChangeArrowheads="1" noTextEdit="1"/>
          </p:cNvSpPr>
          <p:nvPr/>
        </p:nvSpPr>
        <p:spPr bwMode="auto">
          <a:xfrm>
            <a:off x="7366847" y="1316131"/>
            <a:ext cx="3554307" cy="1074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sz="1800"/>
          </a:p>
        </p:txBody>
      </p:sp>
      <p:sp>
        <p:nvSpPr>
          <p:cNvPr id="4" name="Номер слайда 5">
            <a:extLst>
              <a:ext uri="{FF2B5EF4-FFF2-40B4-BE49-F238E27FC236}">
                <a16:creationId xmlns:a16="http://schemas.microsoft.com/office/drawing/2014/main" id="{9493D96B-A18B-436A-B48B-0450C6C8789D}"/>
              </a:ext>
            </a:extLst>
          </p:cNvPr>
          <p:cNvSpPr>
            <a:spLocks noGrp="1"/>
          </p:cNvSpPr>
          <p:nvPr>
            <p:ph type="sldNum" sz="quarter" idx="4"/>
          </p:nvPr>
        </p:nvSpPr>
        <p:spPr>
          <a:xfrm>
            <a:off x="5384800" y="6615023"/>
            <a:ext cx="1422400" cy="150813"/>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600" b="0">
                <a:solidFill>
                  <a:schemeClr val="bg1">
                    <a:lumMod val="85000"/>
                  </a:schemeClr>
                </a:solidFill>
                <a:latin typeface="+mn-lt"/>
              </a:defRPr>
            </a:lvl1pPr>
          </a:lstStyle>
          <a:p>
            <a:pPr defTabSz="457200" fontAlgn="base">
              <a:spcBef>
                <a:spcPct val="0"/>
              </a:spcBef>
              <a:spcAft>
                <a:spcPct val="0"/>
              </a:spcAft>
              <a:defRPr/>
            </a:pPr>
            <a:fld id="{0BA701B8-1E21-4758-90F1-5783AB61A4B5}" type="slidenum">
              <a:rPr lang="ru-RU" altLang="ru-RU" smtClean="0">
                <a:cs typeface="Arial" panose="020B0604020202020204" pitchFamily="34" charset="0"/>
              </a:rPr>
              <a:pPr defTabSz="457200" fontAlgn="base">
                <a:spcBef>
                  <a:spcPct val="0"/>
                </a:spcBef>
                <a:spcAft>
                  <a:spcPct val="0"/>
                </a:spcAft>
                <a:defRPr/>
              </a:pPr>
              <a:t>‹#›</a:t>
            </a:fld>
            <a:endParaRPr lang="ru-RU" altLang="ru-RU" dirty="0">
              <a:cs typeface="Arial" panose="020B0604020202020204" pitchFamily="34" charset="0"/>
            </a:endParaRPr>
          </a:p>
        </p:txBody>
      </p:sp>
    </p:spTree>
    <p:extLst>
      <p:ext uri="{BB962C8B-B14F-4D97-AF65-F5344CB8AC3E}">
        <p14:creationId xmlns:p14="http://schemas.microsoft.com/office/powerpoint/2010/main" val="1646879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5_Custom Layout">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7191600" y="1000665"/>
            <a:ext cx="5000400" cy="5486400"/>
          </a:xfrm>
          <a:custGeom>
            <a:avLst/>
            <a:gdLst>
              <a:gd name="connsiteX0" fmla="*/ 1802824 w 5000400"/>
              <a:gd name="connsiteY0" fmla="*/ 5638985 h 6595333"/>
              <a:gd name="connsiteX1" fmla="*/ 4961893 w 5000400"/>
              <a:gd name="connsiteY1" fmla="*/ 5638985 h 6595333"/>
              <a:gd name="connsiteX2" fmla="*/ 5000400 w 5000400"/>
              <a:gd name="connsiteY2" fmla="*/ 5638985 h 6595333"/>
              <a:gd name="connsiteX3" fmla="*/ 5000400 w 5000400"/>
              <a:gd name="connsiteY3" fmla="*/ 6595333 h 6595333"/>
              <a:gd name="connsiteX4" fmla="*/ 1802824 w 5000400"/>
              <a:gd name="connsiteY4" fmla="*/ 6595333 h 6595333"/>
              <a:gd name="connsiteX5" fmla="*/ 1496011 w 5000400"/>
              <a:gd name="connsiteY5" fmla="*/ 6289833 h 6595333"/>
              <a:gd name="connsiteX6" fmla="*/ 1496011 w 5000400"/>
              <a:gd name="connsiteY6" fmla="*/ 5944485 h 6595333"/>
              <a:gd name="connsiteX7" fmla="*/ 1802824 w 5000400"/>
              <a:gd name="connsiteY7" fmla="*/ 5638985 h 6595333"/>
              <a:gd name="connsiteX8" fmla="*/ 306314 w 5000400"/>
              <a:gd name="connsiteY8" fmla="*/ 4505069 h 6595333"/>
              <a:gd name="connsiteX9" fmla="*/ 4874161 w 5000400"/>
              <a:gd name="connsiteY9" fmla="*/ 4505069 h 6595333"/>
              <a:gd name="connsiteX10" fmla="*/ 5000400 w 5000400"/>
              <a:gd name="connsiteY10" fmla="*/ 4505069 h 6595333"/>
              <a:gd name="connsiteX11" fmla="*/ 5000400 w 5000400"/>
              <a:gd name="connsiteY11" fmla="*/ 5461416 h 6595333"/>
              <a:gd name="connsiteX12" fmla="*/ 4984649 w 5000400"/>
              <a:gd name="connsiteY12" fmla="*/ 5461416 h 6595333"/>
              <a:gd name="connsiteX13" fmla="*/ 306314 w 5000400"/>
              <a:gd name="connsiteY13" fmla="*/ 5461417 h 6595333"/>
              <a:gd name="connsiteX14" fmla="*/ 0 w 5000400"/>
              <a:gd name="connsiteY14" fmla="*/ 5155917 h 6595333"/>
              <a:gd name="connsiteX15" fmla="*/ 0 w 5000400"/>
              <a:gd name="connsiteY15" fmla="*/ 4810569 h 6595333"/>
              <a:gd name="connsiteX16" fmla="*/ 306314 w 5000400"/>
              <a:gd name="connsiteY16" fmla="*/ 4505069 h 6595333"/>
              <a:gd name="connsiteX17" fmla="*/ 2486858 w 5000400"/>
              <a:gd name="connsiteY17" fmla="*/ 3378802 h 6595333"/>
              <a:gd name="connsiteX18" fmla="*/ 4944015 w 5000400"/>
              <a:gd name="connsiteY18" fmla="*/ 3378802 h 6595333"/>
              <a:gd name="connsiteX19" fmla="*/ 5000400 w 5000400"/>
              <a:gd name="connsiteY19" fmla="*/ 3378802 h 6595333"/>
              <a:gd name="connsiteX20" fmla="*/ 5000400 w 5000400"/>
              <a:gd name="connsiteY20" fmla="*/ 4327502 h 6595333"/>
              <a:gd name="connsiteX21" fmla="*/ 2486858 w 5000400"/>
              <a:gd name="connsiteY21" fmla="*/ 4327502 h 6595333"/>
              <a:gd name="connsiteX22" fmla="*/ 2180533 w 5000400"/>
              <a:gd name="connsiteY22" fmla="*/ 4020176 h 6595333"/>
              <a:gd name="connsiteX23" fmla="*/ 2180533 w 5000400"/>
              <a:gd name="connsiteY23" fmla="*/ 3672765 h 6595333"/>
              <a:gd name="connsiteX24" fmla="*/ 2486858 w 5000400"/>
              <a:gd name="connsiteY24" fmla="*/ 3378802 h 6595333"/>
              <a:gd name="connsiteX25" fmla="*/ 1816733 w 5000400"/>
              <a:gd name="connsiteY25" fmla="*/ 2252534 h 6595333"/>
              <a:gd name="connsiteX26" fmla="*/ 4934996 w 5000400"/>
              <a:gd name="connsiteY26" fmla="*/ 2252534 h 6595333"/>
              <a:gd name="connsiteX27" fmla="*/ 5000400 w 5000400"/>
              <a:gd name="connsiteY27" fmla="*/ 2252534 h 6595333"/>
              <a:gd name="connsiteX28" fmla="*/ 5000400 w 5000400"/>
              <a:gd name="connsiteY28" fmla="*/ 3201234 h 6595333"/>
              <a:gd name="connsiteX29" fmla="*/ 1816733 w 5000400"/>
              <a:gd name="connsiteY29" fmla="*/ 3201235 h 6595333"/>
              <a:gd name="connsiteX30" fmla="*/ 1510408 w 5000400"/>
              <a:gd name="connsiteY30" fmla="*/ 2893909 h 6595333"/>
              <a:gd name="connsiteX31" fmla="*/ 1510408 w 5000400"/>
              <a:gd name="connsiteY31" fmla="*/ 2546498 h 6595333"/>
              <a:gd name="connsiteX32" fmla="*/ 1816733 w 5000400"/>
              <a:gd name="connsiteY32" fmla="*/ 2252534 h 6595333"/>
              <a:gd name="connsiteX33" fmla="*/ 932624 w 5000400"/>
              <a:gd name="connsiteY33" fmla="*/ 1126268 h 6595333"/>
              <a:gd name="connsiteX34" fmla="*/ 4821011 w 5000400"/>
              <a:gd name="connsiteY34" fmla="*/ 1126268 h 6595333"/>
              <a:gd name="connsiteX35" fmla="*/ 5000400 w 5000400"/>
              <a:gd name="connsiteY35" fmla="*/ 1126268 h 6595333"/>
              <a:gd name="connsiteX36" fmla="*/ 5000400 w 5000400"/>
              <a:gd name="connsiteY36" fmla="*/ 2074967 h 6595333"/>
              <a:gd name="connsiteX37" fmla="*/ 932624 w 5000400"/>
              <a:gd name="connsiteY37" fmla="*/ 2074967 h 6595333"/>
              <a:gd name="connsiteX38" fmla="*/ 626299 w 5000400"/>
              <a:gd name="connsiteY38" fmla="*/ 1767643 h 6595333"/>
              <a:gd name="connsiteX39" fmla="*/ 626299 w 5000400"/>
              <a:gd name="connsiteY39" fmla="*/ 1420231 h 6595333"/>
              <a:gd name="connsiteX40" fmla="*/ 932624 w 5000400"/>
              <a:gd name="connsiteY40" fmla="*/ 1126268 h 6595333"/>
              <a:gd name="connsiteX41" fmla="*/ 3388482 w 5000400"/>
              <a:gd name="connsiteY41" fmla="*/ 0 h 6595333"/>
              <a:gd name="connsiteX42" fmla="*/ 4844908 w 5000400"/>
              <a:gd name="connsiteY42" fmla="*/ 0 h 6595333"/>
              <a:gd name="connsiteX43" fmla="*/ 5000400 w 5000400"/>
              <a:gd name="connsiteY43" fmla="*/ 0 h 6595333"/>
              <a:gd name="connsiteX44" fmla="*/ 5000400 w 5000400"/>
              <a:gd name="connsiteY44" fmla="*/ 948700 h 6595333"/>
              <a:gd name="connsiteX45" fmla="*/ 3388482 w 5000400"/>
              <a:gd name="connsiteY45" fmla="*/ 948700 h 6595333"/>
              <a:gd name="connsiteX46" fmla="*/ 3082156 w 5000400"/>
              <a:gd name="connsiteY46" fmla="*/ 641376 h 6595333"/>
              <a:gd name="connsiteX47" fmla="*/ 3082156 w 5000400"/>
              <a:gd name="connsiteY47" fmla="*/ 293964 h 6595333"/>
              <a:gd name="connsiteX48" fmla="*/ 3388482 w 5000400"/>
              <a:gd name="connsiteY48" fmla="*/ 0 h 659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000400" h="6595333">
                <a:moveTo>
                  <a:pt x="1802824" y="5638985"/>
                </a:moveTo>
                <a:cubicBezTo>
                  <a:pt x="3887158" y="5638985"/>
                  <a:pt x="4668783" y="5638985"/>
                  <a:pt x="4961893" y="5638985"/>
                </a:cubicBezTo>
                <a:lnTo>
                  <a:pt x="5000400" y="5638985"/>
                </a:lnTo>
                <a:lnTo>
                  <a:pt x="5000400" y="6595333"/>
                </a:lnTo>
                <a:lnTo>
                  <a:pt x="1802824" y="6595333"/>
                </a:lnTo>
                <a:cubicBezTo>
                  <a:pt x="1629409" y="6595333"/>
                  <a:pt x="1496011" y="6449224"/>
                  <a:pt x="1496011" y="6289833"/>
                </a:cubicBezTo>
                <a:cubicBezTo>
                  <a:pt x="1496011" y="5944485"/>
                  <a:pt x="1496011" y="5944485"/>
                  <a:pt x="1496011" y="5944485"/>
                </a:cubicBezTo>
                <a:cubicBezTo>
                  <a:pt x="1496011" y="5771810"/>
                  <a:pt x="1629409" y="5638985"/>
                  <a:pt x="1802824" y="5638985"/>
                </a:cubicBezTo>
                <a:close/>
                <a:moveTo>
                  <a:pt x="306314" y="4505069"/>
                </a:moveTo>
                <a:cubicBezTo>
                  <a:pt x="306314" y="4505069"/>
                  <a:pt x="306314" y="4505069"/>
                  <a:pt x="4874161" y="4505069"/>
                </a:cubicBezTo>
                <a:lnTo>
                  <a:pt x="5000400" y="4505069"/>
                </a:lnTo>
                <a:lnTo>
                  <a:pt x="5000400" y="5461416"/>
                </a:lnTo>
                <a:lnTo>
                  <a:pt x="4984649" y="5461416"/>
                </a:lnTo>
                <a:cubicBezTo>
                  <a:pt x="3708408" y="5461416"/>
                  <a:pt x="2167288" y="5461417"/>
                  <a:pt x="306314" y="5461417"/>
                </a:cubicBezTo>
                <a:cubicBezTo>
                  <a:pt x="133179" y="5461417"/>
                  <a:pt x="0" y="5328591"/>
                  <a:pt x="0" y="5155917"/>
                </a:cubicBezTo>
                <a:lnTo>
                  <a:pt x="0" y="4810569"/>
                </a:lnTo>
                <a:cubicBezTo>
                  <a:pt x="0" y="4637895"/>
                  <a:pt x="133179" y="4505069"/>
                  <a:pt x="306314" y="4505069"/>
                </a:cubicBezTo>
                <a:close/>
                <a:moveTo>
                  <a:pt x="2486858" y="3378802"/>
                </a:moveTo>
                <a:cubicBezTo>
                  <a:pt x="3432682" y="3378802"/>
                  <a:pt x="4245499" y="3378802"/>
                  <a:pt x="4944015" y="3378802"/>
                </a:cubicBezTo>
                <a:lnTo>
                  <a:pt x="5000400" y="3378802"/>
                </a:lnTo>
                <a:lnTo>
                  <a:pt x="5000400" y="4327502"/>
                </a:lnTo>
                <a:lnTo>
                  <a:pt x="2486858" y="4327502"/>
                </a:lnTo>
                <a:cubicBezTo>
                  <a:pt x="2313718" y="4327502"/>
                  <a:pt x="2180533" y="4193882"/>
                  <a:pt x="2180533" y="4020176"/>
                </a:cubicBezTo>
                <a:cubicBezTo>
                  <a:pt x="2180533" y="3672765"/>
                  <a:pt x="2180533" y="3672765"/>
                  <a:pt x="2180533" y="3672765"/>
                </a:cubicBezTo>
                <a:cubicBezTo>
                  <a:pt x="2180532" y="3512421"/>
                  <a:pt x="2313717" y="3378802"/>
                  <a:pt x="2486858" y="3378802"/>
                </a:cubicBezTo>
                <a:close/>
                <a:moveTo>
                  <a:pt x="1816733" y="2252534"/>
                </a:moveTo>
                <a:cubicBezTo>
                  <a:pt x="3077831" y="2252534"/>
                  <a:pt x="4102473" y="2252534"/>
                  <a:pt x="4934996" y="2252534"/>
                </a:cubicBezTo>
                <a:lnTo>
                  <a:pt x="5000400" y="2252534"/>
                </a:lnTo>
                <a:lnTo>
                  <a:pt x="5000400" y="3201234"/>
                </a:lnTo>
                <a:lnTo>
                  <a:pt x="1816733" y="3201235"/>
                </a:lnTo>
                <a:cubicBezTo>
                  <a:pt x="1643592" y="3201235"/>
                  <a:pt x="1510408" y="3067615"/>
                  <a:pt x="1510408" y="2893909"/>
                </a:cubicBezTo>
                <a:cubicBezTo>
                  <a:pt x="1510408" y="2546498"/>
                  <a:pt x="1510408" y="2546498"/>
                  <a:pt x="1510408" y="2546498"/>
                </a:cubicBezTo>
                <a:cubicBezTo>
                  <a:pt x="1510408" y="2386155"/>
                  <a:pt x="1643592" y="2252534"/>
                  <a:pt x="1816733" y="2252534"/>
                </a:cubicBezTo>
                <a:close/>
                <a:moveTo>
                  <a:pt x="932624" y="1126268"/>
                </a:moveTo>
                <a:cubicBezTo>
                  <a:pt x="2614089" y="1126268"/>
                  <a:pt x="3875188" y="1126268"/>
                  <a:pt x="4821011" y="1126268"/>
                </a:cubicBezTo>
                <a:lnTo>
                  <a:pt x="5000400" y="1126268"/>
                </a:lnTo>
                <a:lnTo>
                  <a:pt x="5000400" y="2074967"/>
                </a:lnTo>
                <a:lnTo>
                  <a:pt x="932624" y="2074967"/>
                </a:lnTo>
                <a:cubicBezTo>
                  <a:pt x="759484" y="2074967"/>
                  <a:pt x="626299" y="1941348"/>
                  <a:pt x="626299" y="1767643"/>
                </a:cubicBezTo>
                <a:cubicBezTo>
                  <a:pt x="626299" y="1420231"/>
                  <a:pt x="626299" y="1420231"/>
                  <a:pt x="626299" y="1420231"/>
                </a:cubicBezTo>
                <a:cubicBezTo>
                  <a:pt x="626299" y="1259888"/>
                  <a:pt x="759484" y="1126268"/>
                  <a:pt x="932624" y="1126268"/>
                </a:cubicBezTo>
                <a:close/>
                <a:moveTo>
                  <a:pt x="3388482" y="0"/>
                </a:moveTo>
                <a:cubicBezTo>
                  <a:pt x="3913939" y="0"/>
                  <a:pt x="4398346" y="0"/>
                  <a:pt x="4844908" y="0"/>
                </a:cubicBezTo>
                <a:lnTo>
                  <a:pt x="5000400" y="0"/>
                </a:lnTo>
                <a:lnTo>
                  <a:pt x="5000400" y="948700"/>
                </a:lnTo>
                <a:lnTo>
                  <a:pt x="3388482" y="948700"/>
                </a:lnTo>
                <a:cubicBezTo>
                  <a:pt x="3215341" y="948700"/>
                  <a:pt x="3082156" y="815081"/>
                  <a:pt x="3082156" y="641376"/>
                </a:cubicBezTo>
                <a:cubicBezTo>
                  <a:pt x="3082156" y="293964"/>
                  <a:pt x="3082156" y="293964"/>
                  <a:pt x="3082156" y="293964"/>
                </a:cubicBezTo>
                <a:cubicBezTo>
                  <a:pt x="3082156" y="133621"/>
                  <a:pt x="3215341" y="0"/>
                  <a:pt x="3388482" y="0"/>
                </a:cubicBezTo>
                <a:close/>
              </a:path>
            </a:pathLst>
          </a:custGeom>
        </p:spPr>
        <p:txBody>
          <a:bodyPr wrap="square">
            <a:noAutofit/>
          </a:bodyPr>
          <a:lstStyle/>
          <a:p>
            <a:endParaRPr lang="fr-CA"/>
          </a:p>
        </p:txBody>
      </p:sp>
      <p:sp>
        <p:nvSpPr>
          <p:cNvPr id="3" name="Номер слайда 5">
            <a:extLst>
              <a:ext uri="{FF2B5EF4-FFF2-40B4-BE49-F238E27FC236}">
                <a16:creationId xmlns:a16="http://schemas.microsoft.com/office/drawing/2014/main" id="{C2DD4546-6878-44CD-9482-AEEF427B42A4}"/>
              </a:ext>
            </a:extLst>
          </p:cNvPr>
          <p:cNvSpPr>
            <a:spLocks noGrp="1"/>
          </p:cNvSpPr>
          <p:nvPr>
            <p:ph type="sldNum" sz="quarter" idx="4"/>
          </p:nvPr>
        </p:nvSpPr>
        <p:spPr>
          <a:xfrm>
            <a:off x="5384800" y="6615023"/>
            <a:ext cx="1422400" cy="150813"/>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600" b="0">
                <a:solidFill>
                  <a:schemeClr val="bg1">
                    <a:lumMod val="85000"/>
                  </a:schemeClr>
                </a:solidFill>
                <a:latin typeface="+mn-lt"/>
              </a:defRPr>
            </a:lvl1pPr>
          </a:lstStyle>
          <a:p>
            <a:pPr defTabSz="457200" fontAlgn="base">
              <a:spcBef>
                <a:spcPct val="0"/>
              </a:spcBef>
              <a:spcAft>
                <a:spcPct val="0"/>
              </a:spcAft>
              <a:defRPr/>
            </a:pPr>
            <a:fld id="{0BA701B8-1E21-4758-90F1-5783AB61A4B5}" type="slidenum">
              <a:rPr lang="ru-RU" altLang="ru-RU" smtClean="0">
                <a:cs typeface="Arial" panose="020B0604020202020204" pitchFamily="34" charset="0"/>
              </a:rPr>
              <a:pPr defTabSz="457200" fontAlgn="base">
                <a:spcBef>
                  <a:spcPct val="0"/>
                </a:spcBef>
                <a:spcAft>
                  <a:spcPct val="0"/>
                </a:spcAft>
                <a:defRPr/>
              </a:pPr>
              <a:t>‹#›</a:t>
            </a:fld>
            <a:endParaRPr lang="ru-RU" altLang="ru-RU" dirty="0">
              <a:cs typeface="Arial" panose="020B0604020202020204" pitchFamily="34" charset="0"/>
            </a:endParaRPr>
          </a:p>
        </p:txBody>
      </p:sp>
    </p:spTree>
    <p:extLst>
      <p:ext uri="{BB962C8B-B14F-4D97-AF65-F5344CB8AC3E}">
        <p14:creationId xmlns:p14="http://schemas.microsoft.com/office/powerpoint/2010/main" val="1153389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61DC63-0CAC-4167-B10B-16ED8CEE8E7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E49201A5-2266-4468-A616-15E0AA794D33}"/>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2EC0EE2-7617-42D6-B16D-4C0798494FBF}"/>
              </a:ext>
            </a:extLst>
          </p:cNvPr>
          <p:cNvSpPr>
            <a:spLocks noGrp="1"/>
          </p:cNvSpPr>
          <p:nvPr>
            <p:ph type="dt" sz="half" idx="10"/>
          </p:nvPr>
        </p:nvSpPr>
        <p:spPr/>
        <p:txBody>
          <a:bodyPr/>
          <a:lstStyle/>
          <a:p>
            <a:fld id="{DC42BAD9-98B3-454A-9DE9-2F9EDC2D9D3A}" type="datetimeFigureOut">
              <a:rPr lang="ru-RU" smtClean="0"/>
              <a:t>15.04.2025</a:t>
            </a:fld>
            <a:endParaRPr lang="ru-RU"/>
          </a:p>
        </p:txBody>
      </p:sp>
      <p:sp>
        <p:nvSpPr>
          <p:cNvPr id="5" name="Нижний колонтитул 4">
            <a:extLst>
              <a:ext uri="{FF2B5EF4-FFF2-40B4-BE49-F238E27FC236}">
                <a16:creationId xmlns:a16="http://schemas.microsoft.com/office/drawing/2014/main" id="{C4E79AC7-1F0A-4322-9194-6D21414E3CB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C0B0DDB-991D-4FB0-98F5-6FB45920587E}"/>
              </a:ext>
            </a:extLst>
          </p:cNvPr>
          <p:cNvSpPr>
            <a:spLocks noGrp="1"/>
          </p:cNvSpPr>
          <p:nvPr>
            <p:ph type="sldNum" sz="quarter" idx="12"/>
          </p:nvPr>
        </p:nvSpPr>
        <p:spPr/>
        <p:txBody>
          <a:bodyPr/>
          <a:lstStyle/>
          <a:p>
            <a:fld id="{AD93A749-A47B-4F90-AE0A-993D19150E1B}" type="slidenum">
              <a:rPr lang="ru-RU" smtClean="0"/>
              <a:t>‹#›</a:t>
            </a:fld>
            <a:endParaRPr lang="ru-RU"/>
          </a:p>
        </p:txBody>
      </p:sp>
    </p:spTree>
    <p:extLst>
      <p:ext uri="{BB962C8B-B14F-4D97-AF65-F5344CB8AC3E}">
        <p14:creationId xmlns:p14="http://schemas.microsoft.com/office/powerpoint/2010/main" val="20470766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0_Custom Layout">
    <p:spTree>
      <p:nvGrpSpPr>
        <p:cNvPr id="1" name=""/>
        <p:cNvGrpSpPr/>
        <p:nvPr/>
      </p:nvGrpSpPr>
      <p:grpSpPr>
        <a:xfrm>
          <a:off x="0" y="0"/>
          <a:ext cx="0" cy="0"/>
          <a:chOff x="0" y="0"/>
          <a:chExt cx="0" cy="0"/>
        </a:xfrm>
      </p:grpSpPr>
      <p:sp>
        <p:nvSpPr>
          <p:cNvPr id="23" name="Picture Placeholder 22"/>
          <p:cNvSpPr>
            <a:spLocks noGrp="1"/>
          </p:cNvSpPr>
          <p:nvPr>
            <p:ph type="pic" sz="quarter" idx="10"/>
          </p:nvPr>
        </p:nvSpPr>
        <p:spPr>
          <a:xfrm>
            <a:off x="190500" y="948905"/>
            <a:ext cx="7987711" cy="5171724"/>
          </a:xfrm>
          <a:custGeom>
            <a:avLst/>
            <a:gdLst>
              <a:gd name="connsiteX0" fmla="*/ 7006316 w 7987711"/>
              <a:gd name="connsiteY0" fmla="*/ 0 h 5171724"/>
              <a:gd name="connsiteX1" fmla="*/ 7987711 w 7987711"/>
              <a:gd name="connsiteY1" fmla="*/ 0 h 5171724"/>
              <a:gd name="connsiteX2" fmla="*/ 7987711 w 7987711"/>
              <a:gd name="connsiteY2" fmla="*/ 80394 h 5171724"/>
              <a:gd name="connsiteX3" fmla="*/ 7987711 w 7987711"/>
              <a:gd name="connsiteY3" fmla="*/ 712379 h 5171724"/>
              <a:gd name="connsiteX4" fmla="*/ 7683617 w 7987711"/>
              <a:gd name="connsiteY4" fmla="*/ 1029201 h 5171724"/>
              <a:gd name="connsiteX5" fmla="*/ 7324233 w 7987711"/>
              <a:gd name="connsiteY5" fmla="*/ 1029201 h 5171724"/>
              <a:gd name="connsiteX6" fmla="*/ 7006316 w 7987711"/>
              <a:gd name="connsiteY6" fmla="*/ 712379 h 5171724"/>
              <a:gd name="connsiteX7" fmla="*/ 5841234 w 7987711"/>
              <a:gd name="connsiteY7" fmla="*/ 0 h 5171724"/>
              <a:gd name="connsiteX8" fmla="*/ 6822629 w 7987711"/>
              <a:gd name="connsiteY8" fmla="*/ 0 h 5171724"/>
              <a:gd name="connsiteX9" fmla="*/ 6822629 w 7987711"/>
              <a:gd name="connsiteY9" fmla="*/ 160820 h 5171724"/>
              <a:gd name="connsiteX10" fmla="*/ 6822629 w 7987711"/>
              <a:gd name="connsiteY10" fmla="*/ 1667146 h 5171724"/>
              <a:gd name="connsiteX11" fmla="*/ 6518535 w 7987711"/>
              <a:gd name="connsiteY11" fmla="*/ 1983967 h 5171724"/>
              <a:gd name="connsiteX12" fmla="*/ 6159150 w 7987711"/>
              <a:gd name="connsiteY12" fmla="*/ 1983967 h 5171724"/>
              <a:gd name="connsiteX13" fmla="*/ 5841234 w 7987711"/>
              <a:gd name="connsiteY13" fmla="*/ 1667146 h 5171724"/>
              <a:gd name="connsiteX14" fmla="*/ 4676152 w 7987711"/>
              <a:gd name="connsiteY14" fmla="*/ 0 h 5171724"/>
              <a:gd name="connsiteX15" fmla="*/ 5657547 w 7987711"/>
              <a:gd name="connsiteY15" fmla="*/ 0 h 5171724"/>
              <a:gd name="connsiteX16" fmla="*/ 5657547 w 7987711"/>
              <a:gd name="connsiteY16" fmla="*/ 185535 h 5171724"/>
              <a:gd name="connsiteX17" fmla="*/ 5657547 w 7987711"/>
              <a:gd name="connsiteY17" fmla="*/ 4207146 h 5171724"/>
              <a:gd name="connsiteX18" fmla="*/ 5353453 w 7987711"/>
              <a:gd name="connsiteY18" fmla="*/ 4523967 h 5171724"/>
              <a:gd name="connsiteX19" fmla="*/ 4994068 w 7987711"/>
              <a:gd name="connsiteY19" fmla="*/ 4523967 h 5171724"/>
              <a:gd name="connsiteX20" fmla="*/ 4676152 w 7987711"/>
              <a:gd name="connsiteY20" fmla="*/ 4207146 h 5171724"/>
              <a:gd name="connsiteX21" fmla="*/ 3511070 w 7987711"/>
              <a:gd name="connsiteY21" fmla="*/ 0 h 5171724"/>
              <a:gd name="connsiteX22" fmla="*/ 4492465 w 7987711"/>
              <a:gd name="connsiteY22" fmla="*/ 0 h 5171724"/>
              <a:gd name="connsiteX23" fmla="*/ 4492465 w 7987711"/>
              <a:gd name="connsiteY23" fmla="*/ 67645 h 5171724"/>
              <a:gd name="connsiteX24" fmla="*/ 4492465 w 7987711"/>
              <a:gd name="connsiteY24" fmla="*/ 3292746 h 5171724"/>
              <a:gd name="connsiteX25" fmla="*/ 4188371 w 7987711"/>
              <a:gd name="connsiteY25" fmla="*/ 3609567 h 5171724"/>
              <a:gd name="connsiteX26" fmla="*/ 3828987 w 7987711"/>
              <a:gd name="connsiteY26" fmla="*/ 3609567 h 5171724"/>
              <a:gd name="connsiteX27" fmla="*/ 3511070 w 7987711"/>
              <a:gd name="connsiteY27" fmla="*/ 3292746 h 5171724"/>
              <a:gd name="connsiteX28" fmla="*/ 2345988 w 7987711"/>
              <a:gd name="connsiteY28" fmla="*/ 0 h 5171724"/>
              <a:gd name="connsiteX29" fmla="*/ 3327383 w 7987711"/>
              <a:gd name="connsiteY29" fmla="*/ 0 h 5171724"/>
              <a:gd name="connsiteX30" fmla="*/ 3327383 w 7987711"/>
              <a:gd name="connsiteY30" fmla="*/ 58317 h 5171724"/>
              <a:gd name="connsiteX31" fmla="*/ 3327383 w 7987711"/>
              <a:gd name="connsiteY31" fmla="*/ 2599661 h 5171724"/>
              <a:gd name="connsiteX32" fmla="*/ 3023289 w 7987711"/>
              <a:gd name="connsiteY32" fmla="*/ 2916482 h 5171724"/>
              <a:gd name="connsiteX33" fmla="*/ 2663905 w 7987711"/>
              <a:gd name="connsiteY33" fmla="*/ 2916482 h 5171724"/>
              <a:gd name="connsiteX34" fmla="*/ 2345988 w 7987711"/>
              <a:gd name="connsiteY34" fmla="*/ 2599661 h 5171724"/>
              <a:gd name="connsiteX35" fmla="*/ 1172995 w 7987711"/>
              <a:gd name="connsiteY35" fmla="*/ 0 h 5171724"/>
              <a:gd name="connsiteX36" fmla="*/ 2162301 w 7987711"/>
              <a:gd name="connsiteY36" fmla="*/ 0 h 5171724"/>
              <a:gd name="connsiteX37" fmla="*/ 2162301 w 7987711"/>
              <a:gd name="connsiteY37" fmla="*/ 130564 h 5171724"/>
              <a:gd name="connsiteX38" fmla="*/ 2162301 w 7987711"/>
              <a:gd name="connsiteY38" fmla="*/ 4854916 h 5171724"/>
              <a:gd name="connsiteX39" fmla="*/ 1846273 w 7987711"/>
              <a:gd name="connsiteY39" fmla="*/ 5171724 h 5171724"/>
              <a:gd name="connsiteX40" fmla="*/ 1489023 w 7987711"/>
              <a:gd name="connsiteY40" fmla="*/ 5171724 h 5171724"/>
              <a:gd name="connsiteX41" fmla="*/ 1172995 w 7987711"/>
              <a:gd name="connsiteY41" fmla="*/ 4854916 h 5171724"/>
              <a:gd name="connsiteX42" fmla="*/ 1172995 w 7987711"/>
              <a:gd name="connsiteY42" fmla="*/ 16291 h 5171724"/>
              <a:gd name="connsiteX43" fmla="*/ 0 w 7987711"/>
              <a:gd name="connsiteY43" fmla="*/ 0 h 5171724"/>
              <a:gd name="connsiteX44" fmla="*/ 989307 w 7987711"/>
              <a:gd name="connsiteY44" fmla="*/ 0 h 5171724"/>
              <a:gd name="connsiteX45" fmla="*/ 989307 w 7987711"/>
              <a:gd name="connsiteY45" fmla="*/ 39827 h 5171724"/>
              <a:gd name="connsiteX46" fmla="*/ 989307 w 7987711"/>
              <a:gd name="connsiteY46" fmla="*/ 3307131 h 5171724"/>
              <a:gd name="connsiteX47" fmla="*/ 673279 w 7987711"/>
              <a:gd name="connsiteY47" fmla="*/ 3624457 h 5171724"/>
              <a:gd name="connsiteX48" fmla="*/ 316029 w 7987711"/>
              <a:gd name="connsiteY48" fmla="*/ 3624457 h 5171724"/>
              <a:gd name="connsiteX49" fmla="*/ 0 w 7987711"/>
              <a:gd name="connsiteY49" fmla="*/ 3307131 h 517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987711" h="5171724">
                <a:moveTo>
                  <a:pt x="7006316" y="0"/>
                </a:moveTo>
                <a:lnTo>
                  <a:pt x="7987711" y="0"/>
                </a:lnTo>
                <a:lnTo>
                  <a:pt x="7987711" y="80394"/>
                </a:lnTo>
                <a:cubicBezTo>
                  <a:pt x="7987711" y="284404"/>
                  <a:pt x="7987711" y="494995"/>
                  <a:pt x="7987711" y="712379"/>
                </a:cubicBezTo>
                <a:cubicBezTo>
                  <a:pt x="7987711" y="891453"/>
                  <a:pt x="7849487" y="1029201"/>
                  <a:pt x="7683617" y="1029201"/>
                </a:cubicBezTo>
                <a:cubicBezTo>
                  <a:pt x="7683617" y="1029201"/>
                  <a:pt x="7683617" y="1029201"/>
                  <a:pt x="7324233" y="1029201"/>
                </a:cubicBezTo>
                <a:cubicBezTo>
                  <a:pt x="7144541" y="1029201"/>
                  <a:pt x="7006316" y="891453"/>
                  <a:pt x="7006316" y="712379"/>
                </a:cubicBezTo>
                <a:close/>
                <a:moveTo>
                  <a:pt x="5841234" y="0"/>
                </a:moveTo>
                <a:lnTo>
                  <a:pt x="6822629" y="0"/>
                </a:lnTo>
                <a:lnTo>
                  <a:pt x="6822629" y="160820"/>
                </a:lnTo>
                <a:cubicBezTo>
                  <a:pt x="6822629" y="622682"/>
                  <a:pt x="6822629" y="1123685"/>
                  <a:pt x="6822629" y="1667146"/>
                </a:cubicBezTo>
                <a:cubicBezTo>
                  <a:pt x="6822629" y="1846219"/>
                  <a:pt x="6684404" y="1983967"/>
                  <a:pt x="6518535" y="1983967"/>
                </a:cubicBezTo>
                <a:cubicBezTo>
                  <a:pt x="6518535" y="1983967"/>
                  <a:pt x="6518535" y="1983967"/>
                  <a:pt x="6159150" y="1983967"/>
                </a:cubicBezTo>
                <a:cubicBezTo>
                  <a:pt x="5979458" y="1983967"/>
                  <a:pt x="5841234" y="1846219"/>
                  <a:pt x="5841234" y="1667146"/>
                </a:cubicBezTo>
                <a:close/>
                <a:moveTo>
                  <a:pt x="4676152" y="0"/>
                </a:moveTo>
                <a:lnTo>
                  <a:pt x="5657547" y="0"/>
                </a:lnTo>
                <a:lnTo>
                  <a:pt x="5657547" y="185535"/>
                </a:lnTo>
                <a:cubicBezTo>
                  <a:pt x="5657547" y="1163764"/>
                  <a:pt x="5657547" y="2468071"/>
                  <a:pt x="5657547" y="4207146"/>
                </a:cubicBezTo>
                <a:cubicBezTo>
                  <a:pt x="5657547" y="4386219"/>
                  <a:pt x="5519322" y="4523967"/>
                  <a:pt x="5353453" y="4523967"/>
                </a:cubicBezTo>
                <a:cubicBezTo>
                  <a:pt x="5353453" y="4523967"/>
                  <a:pt x="5353453" y="4523967"/>
                  <a:pt x="4994068" y="4523967"/>
                </a:cubicBezTo>
                <a:cubicBezTo>
                  <a:pt x="4814376" y="4523967"/>
                  <a:pt x="4676152" y="4386219"/>
                  <a:pt x="4676152" y="4207146"/>
                </a:cubicBezTo>
                <a:close/>
                <a:moveTo>
                  <a:pt x="3511070" y="0"/>
                </a:moveTo>
                <a:lnTo>
                  <a:pt x="4492465" y="0"/>
                </a:lnTo>
                <a:lnTo>
                  <a:pt x="4492465" y="67645"/>
                </a:lnTo>
                <a:cubicBezTo>
                  <a:pt x="4492465" y="928691"/>
                  <a:pt x="4492465" y="1988440"/>
                  <a:pt x="4492465" y="3292746"/>
                </a:cubicBezTo>
                <a:cubicBezTo>
                  <a:pt x="4492465" y="3471819"/>
                  <a:pt x="4354240" y="3609567"/>
                  <a:pt x="4188371" y="3609567"/>
                </a:cubicBezTo>
                <a:cubicBezTo>
                  <a:pt x="4188371" y="3609567"/>
                  <a:pt x="4188371" y="3609567"/>
                  <a:pt x="3828987" y="3609567"/>
                </a:cubicBezTo>
                <a:cubicBezTo>
                  <a:pt x="3649295" y="3609567"/>
                  <a:pt x="3511070" y="3471819"/>
                  <a:pt x="3511070" y="3292746"/>
                </a:cubicBezTo>
                <a:close/>
                <a:moveTo>
                  <a:pt x="2345988" y="0"/>
                </a:moveTo>
                <a:lnTo>
                  <a:pt x="3327383" y="0"/>
                </a:lnTo>
                <a:lnTo>
                  <a:pt x="3327383" y="58317"/>
                </a:lnTo>
                <a:cubicBezTo>
                  <a:pt x="3327383" y="780765"/>
                  <a:pt x="3327383" y="1621431"/>
                  <a:pt x="3327383" y="2599661"/>
                </a:cubicBezTo>
                <a:cubicBezTo>
                  <a:pt x="3327383" y="2778734"/>
                  <a:pt x="3189159" y="2916482"/>
                  <a:pt x="3023289" y="2916482"/>
                </a:cubicBezTo>
                <a:cubicBezTo>
                  <a:pt x="3023289" y="2916482"/>
                  <a:pt x="3023289" y="2916482"/>
                  <a:pt x="2663905" y="2916482"/>
                </a:cubicBezTo>
                <a:cubicBezTo>
                  <a:pt x="2484213" y="2916482"/>
                  <a:pt x="2345988" y="2778734"/>
                  <a:pt x="2345988" y="2599661"/>
                </a:cubicBezTo>
                <a:close/>
                <a:moveTo>
                  <a:pt x="1172995" y="0"/>
                </a:moveTo>
                <a:lnTo>
                  <a:pt x="2162301" y="0"/>
                </a:lnTo>
                <a:lnTo>
                  <a:pt x="2162301" y="130564"/>
                </a:lnTo>
                <a:cubicBezTo>
                  <a:pt x="2162301" y="4854916"/>
                  <a:pt x="2162301" y="4854916"/>
                  <a:pt x="2162301" y="4854916"/>
                </a:cubicBezTo>
                <a:cubicBezTo>
                  <a:pt x="2162301" y="5033982"/>
                  <a:pt x="2024898" y="5171724"/>
                  <a:pt x="1846273" y="5171724"/>
                </a:cubicBezTo>
                <a:lnTo>
                  <a:pt x="1489023" y="5171724"/>
                </a:lnTo>
                <a:cubicBezTo>
                  <a:pt x="1310398" y="5171724"/>
                  <a:pt x="1172995" y="5033982"/>
                  <a:pt x="1172995" y="4854916"/>
                </a:cubicBezTo>
                <a:cubicBezTo>
                  <a:pt x="1172995" y="2930180"/>
                  <a:pt x="1172995" y="1336258"/>
                  <a:pt x="1172995" y="16291"/>
                </a:cubicBezTo>
                <a:close/>
                <a:moveTo>
                  <a:pt x="0" y="0"/>
                </a:moveTo>
                <a:lnTo>
                  <a:pt x="989307" y="0"/>
                </a:lnTo>
                <a:lnTo>
                  <a:pt x="989307" y="39827"/>
                </a:lnTo>
                <a:cubicBezTo>
                  <a:pt x="989307" y="342979"/>
                  <a:pt x="989307" y="1151384"/>
                  <a:pt x="989307" y="3307131"/>
                </a:cubicBezTo>
                <a:cubicBezTo>
                  <a:pt x="989307" y="3486489"/>
                  <a:pt x="851904" y="3624457"/>
                  <a:pt x="673279" y="3624457"/>
                </a:cubicBezTo>
                <a:cubicBezTo>
                  <a:pt x="673279" y="3624457"/>
                  <a:pt x="673279" y="3624457"/>
                  <a:pt x="316029" y="3624457"/>
                </a:cubicBezTo>
                <a:cubicBezTo>
                  <a:pt x="151145" y="3624457"/>
                  <a:pt x="0" y="3486489"/>
                  <a:pt x="0" y="3307131"/>
                </a:cubicBezTo>
                <a:close/>
              </a:path>
            </a:pathLst>
          </a:custGeom>
        </p:spPr>
        <p:txBody>
          <a:bodyPr wrap="square">
            <a:noAutofit/>
          </a:bodyPr>
          <a:lstStyle/>
          <a:p>
            <a:endParaRPr lang="fr-CA"/>
          </a:p>
        </p:txBody>
      </p:sp>
      <p:sp>
        <p:nvSpPr>
          <p:cNvPr id="3" name="Номер слайда 5">
            <a:extLst>
              <a:ext uri="{FF2B5EF4-FFF2-40B4-BE49-F238E27FC236}">
                <a16:creationId xmlns:a16="http://schemas.microsoft.com/office/drawing/2014/main" id="{C145545B-4920-43AB-8F9D-F46F3D61D6A8}"/>
              </a:ext>
            </a:extLst>
          </p:cNvPr>
          <p:cNvSpPr>
            <a:spLocks noGrp="1"/>
          </p:cNvSpPr>
          <p:nvPr>
            <p:ph type="sldNum" sz="quarter" idx="4"/>
          </p:nvPr>
        </p:nvSpPr>
        <p:spPr>
          <a:xfrm>
            <a:off x="5384800" y="6615023"/>
            <a:ext cx="1422400" cy="150813"/>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600" b="0">
                <a:solidFill>
                  <a:schemeClr val="bg1">
                    <a:lumMod val="85000"/>
                  </a:schemeClr>
                </a:solidFill>
                <a:latin typeface="+mn-lt"/>
              </a:defRPr>
            </a:lvl1pPr>
          </a:lstStyle>
          <a:p>
            <a:pPr defTabSz="457200" fontAlgn="base">
              <a:spcBef>
                <a:spcPct val="0"/>
              </a:spcBef>
              <a:spcAft>
                <a:spcPct val="0"/>
              </a:spcAft>
              <a:defRPr/>
            </a:pPr>
            <a:fld id="{0BA701B8-1E21-4758-90F1-5783AB61A4B5}" type="slidenum">
              <a:rPr lang="ru-RU" altLang="ru-RU" smtClean="0">
                <a:cs typeface="Arial" panose="020B0604020202020204" pitchFamily="34" charset="0"/>
              </a:rPr>
              <a:pPr defTabSz="457200" fontAlgn="base">
                <a:spcBef>
                  <a:spcPct val="0"/>
                </a:spcBef>
                <a:spcAft>
                  <a:spcPct val="0"/>
                </a:spcAft>
                <a:defRPr/>
              </a:pPr>
              <a:t>‹#›</a:t>
            </a:fld>
            <a:endParaRPr lang="ru-RU" altLang="ru-RU" dirty="0">
              <a:cs typeface="Arial" panose="020B0604020202020204" pitchFamily="34" charset="0"/>
            </a:endParaRPr>
          </a:p>
        </p:txBody>
      </p:sp>
    </p:spTree>
    <p:extLst>
      <p:ext uri="{BB962C8B-B14F-4D97-AF65-F5344CB8AC3E}">
        <p14:creationId xmlns:p14="http://schemas.microsoft.com/office/powerpoint/2010/main" val="51732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057650" y="974785"/>
            <a:ext cx="2354580" cy="5460521"/>
          </a:xfrm>
        </p:spPr>
        <p:txBody>
          <a:bodyPr/>
          <a:lstStyle/>
          <a:p>
            <a:endParaRPr lang="fr-CA"/>
          </a:p>
        </p:txBody>
      </p:sp>
      <p:sp>
        <p:nvSpPr>
          <p:cNvPr id="3" name="Номер слайда 5">
            <a:extLst>
              <a:ext uri="{FF2B5EF4-FFF2-40B4-BE49-F238E27FC236}">
                <a16:creationId xmlns:a16="http://schemas.microsoft.com/office/drawing/2014/main" id="{91FECD92-BEED-4684-91D4-FE64A110EF04}"/>
              </a:ext>
            </a:extLst>
          </p:cNvPr>
          <p:cNvSpPr>
            <a:spLocks noGrp="1"/>
          </p:cNvSpPr>
          <p:nvPr>
            <p:ph type="sldNum" sz="quarter" idx="4"/>
          </p:nvPr>
        </p:nvSpPr>
        <p:spPr>
          <a:xfrm>
            <a:off x="5384800" y="6615023"/>
            <a:ext cx="1422400" cy="150813"/>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600" b="0">
                <a:solidFill>
                  <a:schemeClr val="bg1">
                    <a:lumMod val="85000"/>
                  </a:schemeClr>
                </a:solidFill>
                <a:latin typeface="+mn-lt"/>
              </a:defRPr>
            </a:lvl1pPr>
          </a:lstStyle>
          <a:p>
            <a:pPr defTabSz="457200" fontAlgn="base">
              <a:spcBef>
                <a:spcPct val="0"/>
              </a:spcBef>
              <a:spcAft>
                <a:spcPct val="0"/>
              </a:spcAft>
              <a:defRPr/>
            </a:pPr>
            <a:fld id="{0BA701B8-1E21-4758-90F1-5783AB61A4B5}" type="slidenum">
              <a:rPr lang="ru-RU" altLang="ru-RU" smtClean="0">
                <a:cs typeface="Arial" panose="020B0604020202020204" pitchFamily="34" charset="0"/>
              </a:rPr>
              <a:pPr defTabSz="457200" fontAlgn="base">
                <a:spcBef>
                  <a:spcPct val="0"/>
                </a:spcBef>
                <a:spcAft>
                  <a:spcPct val="0"/>
                </a:spcAft>
                <a:defRPr/>
              </a:pPr>
              <a:t>‹#›</a:t>
            </a:fld>
            <a:endParaRPr lang="ru-RU" altLang="ru-RU" dirty="0">
              <a:cs typeface="Arial" panose="020B0604020202020204" pitchFamily="34" charset="0"/>
            </a:endParaRPr>
          </a:p>
        </p:txBody>
      </p:sp>
    </p:spTree>
    <p:extLst>
      <p:ext uri="{BB962C8B-B14F-4D97-AF65-F5344CB8AC3E}">
        <p14:creationId xmlns:p14="http://schemas.microsoft.com/office/powerpoint/2010/main" val="2543036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7_Custom Layout">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4096075" y="897147"/>
            <a:ext cx="8095924" cy="5555412"/>
          </a:xfrm>
          <a:custGeom>
            <a:avLst/>
            <a:gdLst>
              <a:gd name="connsiteX0" fmla="*/ 1946066 w 8095924"/>
              <a:gd name="connsiteY0" fmla="*/ 1257028 h 6858000"/>
              <a:gd name="connsiteX1" fmla="*/ 4420767 w 8095924"/>
              <a:gd name="connsiteY1" fmla="*/ 1257028 h 6858000"/>
              <a:gd name="connsiteX2" fmla="*/ 2474701 w 8095924"/>
              <a:gd name="connsiteY2" fmla="*/ 6858000 h 6858000"/>
              <a:gd name="connsiteX3" fmla="*/ 0 w 8095924"/>
              <a:gd name="connsiteY3" fmla="*/ 6858000 h 6858000"/>
              <a:gd name="connsiteX4" fmla="*/ 5065825 w 8095924"/>
              <a:gd name="connsiteY4" fmla="*/ 0 h 6858000"/>
              <a:gd name="connsiteX5" fmla="*/ 8095924 w 8095924"/>
              <a:gd name="connsiteY5" fmla="*/ 0 h 6858000"/>
              <a:gd name="connsiteX6" fmla="*/ 5713102 w 8095924"/>
              <a:gd name="connsiteY6" fmla="*/ 6858000 h 6858000"/>
              <a:gd name="connsiteX7" fmla="*/ 2683003 w 8095924"/>
              <a:gd name="connsiteY7" fmla="*/ 6858000 h 6858000"/>
              <a:gd name="connsiteX8" fmla="*/ 3609219 w 8095924"/>
              <a:gd name="connsiteY8" fmla="*/ 0 h 6858000"/>
              <a:gd name="connsiteX9" fmla="*/ 4866269 w 8095924"/>
              <a:gd name="connsiteY9" fmla="*/ 0 h 6858000"/>
              <a:gd name="connsiteX10" fmla="*/ 4500020 w 8095924"/>
              <a:gd name="connsiteY10" fmla="*/ 1054100 h 6858000"/>
              <a:gd name="connsiteX11" fmla="*/ 3242970 w 8095924"/>
              <a:gd name="connsiteY11" fmla="*/ 10541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95924" h="6858000">
                <a:moveTo>
                  <a:pt x="1946066" y="1257028"/>
                </a:moveTo>
                <a:lnTo>
                  <a:pt x="4420767" y="1257028"/>
                </a:lnTo>
                <a:lnTo>
                  <a:pt x="2474701" y="6858000"/>
                </a:lnTo>
                <a:lnTo>
                  <a:pt x="0" y="6858000"/>
                </a:lnTo>
                <a:close/>
                <a:moveTo>
                  <a:pt x="5065825" y="0"/>
                </a:moveTo>
                <a:lnTo>
                  <a:pt x="8095924" y="0"/>
                </a:lnTo>
                <a:lnTo>
                  <a:pt x="5713102" y="6858000"/>
                </a:lnTo>
                <a:lnTo>
                  <a:pt x="2683003" y="6858000"/>
                </a:lnTo>
                <a:close/>
                <a:moveTo>
                  <a:pt x="3609219" y="0"/>
                </a:moveTo>
                <a:lnTo>
                  <a:pt x="4866269" y="0"/>
                </a:lnTo>
                <a:lnTo>
                  <a:pt x="4500020" y="1054100"/>
                </a:lnTo>
                <a:lnTo>
                  <a:pt x="3242970" y="1054100"/>
                </a:lnTo>
                <a:close/>
              </a:path>
            </a:pathLst>
          </a:custGeom>
        </p:spPr>
        <p:txBody>
          <a:bodyPr wrap="square">
            <a:noAutofit/>
          </a:bodyPr>
          <a:lstStyle/>
          <a:p>
            <a:endParaRPr lang="fr-CA"/>
          </a:p>
        </p:txBody>
      </p:sp>
      <p:sp>
        <p:nvSpPr>
          <p:cNvPr id="3" name="Номер слайда 5">
            <a:extLst>
              <a:ext uri="{FF2B5EF4-FFF2-40B4-BE49-F238E27FC236}">
                <a16:creationId xmlns:a16="http://schemas.microsoft.com/office/drawing/2014/main" id="{DEE8C662-3F6D-43DB-91ED-4D03F7BF1019}"/>
              </a:ext>
            </a:extLst>
          </p:cNvPr>
          <p:cNvSpPr>
            <a:spLocks noGrp="1"/>
          </p:cNvSpPr>
          <p:nvPr>
            <p:ph type="sldNum" sz="quarter" idx="4"/>
          </p:nvPr>
        </p:nvSpPr>
        <p:spPr>
          <a:xfrm>
            <a:off x="5384800" y="6615023"/>
            <a:ext cx="1422400" cy="150813"/>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600" b="0">
                <a:solidFill>
                  <a:schemeClr val="bg1">
                    <a:lumMod val="85000"/>
                  </a:schemeClr>
                </a:solidFill>
                <a:latin typeface="+mn-lt"/>
              </a:defRPr>
            </a:lvl1pPr>
          </a:lstStyle>
          <a:p>
            <a:pPr defTabSz="457200" fontAlgn="base">
              <a:spcBef>
                <a:spcPct val="0"/>
              </a:spcBef>
              <a:spcAft>
                <a:spcPct val="0"/>
              </a:spcAft>
              <a:defRPr/>
            </a:pPr>
            <a:fld id="{0BA701B8-1E21-4758-90F1-5783AB61A4B5}" type="slidenum">
              <a:rPr lang="ru-RU" altLang="ru-RU" smtClean="0">
                <a:cs typeface="Arial" panose="020B0604020202020204" pitchFamily="34" charset="0"/>
              </a:rPr>
              <a:pPr defTabSz="457200" fontAlgn="base">
                <a:spcBef>
                  <a:spcPct val="0"/>
                </a:spcBef>
                <a:spcAft>
                  <a:spcPct val="0"/>
                </a:spcAft>
                <a:defRPr/>
              </a:pPr>
              <a:t>‹#›</a:t>
            </a:fld>
            <a:endParaRPr lang="ru-RU" altLang="ru-RU" dirty="0">
              <a:cs typeface="Arial" panose="020B0604020202020204" pitchFamily="34" charset="0"/>
            </a:endParaRPr>
          </a:p>
        </p:txBody>
      </p:sp>
    </p:spTree>
    <p:extLst>
      <p:ext uri="{BB962C8B-B14F-4D97-AF65-F5344CB8AC3E}">
        <p14:creationId xmlns:p14="http://schemas.microsoft.com/office/powerpoint/2010/main" val="27771088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2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3234306"/>
            <a:ext cx="12192000" cy="3623694"/>
          </a:xfrm>
          <a:custGeom>
            <a:avLst/>
            <a:gdLst>
              <a:gd name="connsiteX0" fmla="*/ 12192000 w 12192000"/>
              <a:gd name="connsiteY0" fmla="*/ 0 h 3623694"/>
              <a:gd name="connsiteX1" fmla="*/ 12192000 w 12192000"/>
              <a:gd name="connsiteY1" fmla="*/ 3623694 h 3623694"/>
              <a:gd name="connsiteX2" fmla="*/ 0 w 12192000"/>
              <a:gd name="connsiteY2" fmla="*/ 3623694 h 3623694"/>
              <a:gd name="connsiteX3" fmla="*/ 0 w 12192000"/>
              <a:gd name="connsiteY3" fmla="*/ 1733525 h 3623694"/>
            </a:gdLst>
            <a:ahLst/>
            <a:cxnLst>
              <a:cxn ang="0">
                <a:pos x="connsiteX0" y="connsiteY0"/>
              </a:cxn>
              <a:cxn ang="0">
                <a:pos x="connsiteX1" y="connsiteY1"/>
              </a:cxn>
              <a:cxn ang="0">
                <a:pos x="connsiteX2" y="connsiteY2"/>
              </a:cxn>
              <a:cxn ang="0">
                <a:pos x="connsiteX3" y="connsiteY3"/>
              </a:cxn>
            </a:cxnLst>
            <a:rect l="l" t="t" r="r" b="b"/>
            <a:pathLst>
              <a:path w="12192000" h="3623694">
                <a:moveTo>
                  <a:pt x="12192000" y="0"/>
                </a:moveTo>
                <a:lnTo>
                  <a:pt x="12192000" y="3623694"/>
                </a:lnTo>
                <a:lnTo>
                  <a:pt x="0" y="3623694"/>
                </a:lnTo>
                <a:lnTo>
                  <a:pt x="0" y="1733525"/>
                </a:lnTo>
                <a:close/>
              </a:path>
            </a:pathLst>
          </a:custGeom>
        </p:spPr>
        <p:txBody>
          <a:bodyPr wrap="square">
            <a:noAutofit/>
          </a:bodyPr>
          <a:lstStyle/>
          <a:p>
            <a:endParaRPr lang="fr-CA"/>
          </a:p>
        </p:txBody>
      </p:sp>
      <p:sp>
        <p:nvSpPr>
          <p:cNvPr id="3" name="Номер слайда 5">
            <a:extLst>
              <a:ext uri="{FF2B5EF4-FFF2-40B4-BE49-F238E27FC236}">
                <a16:creationId xmlns:a16="http://schemas.microsoft.com/office/drawing/2014/main" id="{64F833FA-AFA4-4BB0-81D2-787F1A3A660C}"/>
              </a:ext>
            </a:extLst>
          </p:cNvPr>
          <p:cNvSpPr>
            <a:spLocks noGrp="1"/>
          </p:cNvSpPr>
          <p:nvPr>
            <p:ph type="sldNum" sz="quarter" idx="4"/>
          </p:nvPr>
        </p:nvSpPr>
        <p:spPr>
          <a:xfrm>
            <a:off x="5384800" y="6615023"/>
            <a:ext cx="1422400" cy="150813"/>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600" b="0">
                <a:solidFill>
                  <a:schemeClr val="bg1">
                    <a:lumMod val="85000"/>
                  </a:schemeClr>
                </a:solidFill>
                <a:latin typeface="+mn-lt"/>
              </a:defRPr>
            </a:lvl1pPr>
          </a:lstStyle>
          <a:p>
            <a:pPr defTabSz="457200" fontAlgn="base">
              <a:spcBef>
                <a:spcPct val="0"/>
              </a:spcBef>
              <a:spcAft>
                <a:spcPct val="0"/>
              </a:spcAft>
              <a:defRPr/>
            </a:pPr>
            <a:fld id="{0BA701B8-1E21-4758-90F1-5783AB61A4B5}" type="slidenum">
              <a:rPr lang="ru-RU" altLang="ru-RU" smtClean="0">
                <a:cs typeface="Arial" panose="020B0604020202020204" pitchFamily="34" charset="0"/>
              </a:rPr>
              <a:pPr defTabSz="457200" fontAlgn="base">
                <a:spcBef>
                  <a:spcPct val="0"/>
                </a:spcBef>
                <a:spcAft>
                  <a:spcPct val="0"/>
                </a:spcAft>
                <a:defRPr/>
              </a:pPr>
              <a:t>‹#›</a:t>
            </a:fld>
            <a:endParaRPr lang="ru-RU" altLang="ru-RU" dirty="0">
              <a:cs typeface="Arial" panose="020B0604020202020204" pitchFamily="34" charset="0"/>
            </a:endParaRPr>
          </a:p>
        </p:txBody>
      </p:sp>
    </p:spTree>
    <p:extLst>
      <p:ext uri="{BB962C8B-B14F-4D97-AF65-F5344CB8AC3E}">
        <p14:creationId xmlns:p14="http://schemas.microsoft.com/office/powerpoint/2010/main" val="2381686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sp>
        <p:nvSpPr>
          <p:cNvPr id="22" name="Picture Placeholder 21"/>
          <p:cNvSpPr>
            <a:spLocks noGrp="1"/>
          </p:cNvSpPr>
          <p:nvPr>
            <p:ph type="pic" sz="quarter" idx="11"/>
          </p:nvPr>
        </p:nvSpPr>
        <p:spPr>
          <a:xfrm>
            <a:off x="924042" y="1009290"/>
            <a:ext cx="3275233" cy="5368570"/>
          </a:xfrm>
          <a:custGeom>
            <a:avLst/>
            <a:gdLst>
              <a:gd name="connsiteX0" fmla="*/ 558846 w 3275233"/>
              <a:gd name="connsiteY0" fmla="*/ 2708213 h 5815165"/>
              <a:gd name="connsiteX1" fmla="*/ 664604 w 3275233"/>
              <a:gd name="connsiteY1" fmla="*/ 2749148 h 5815165"/>
              <a:gd name="connsiteX2" fmla="*/ 3160641 w 3275233"/>
              <a:gd name="connsiteY2" fmla="*/ 5131039 h 5815165"/>
              <a:gd name="connsiteX3" fmla="*/ 3165544 w 3275233"/>
              <a:gd name="connsiteY3" fmla="*/ 5340525 h 5815165"/>
              <a:gd name="connsiteX4" fmla="*/ 2756389 w 3275233"/>
              <a:gd name="connsiteY4" fmla="*/ 5769288 h 5815165"/>
              <a:gd name="connsiteX5" fmla="*/ 2546902 w 3275233"/>
              <a:gd name="connsiteY5" fmla="*/ 5774190 h 5815165"/>
              <a:gd name="connsiteX6" fmla="*/ 50864 w 3275233"/>
              <a:gd name="connsiteY6" fmla="*/ 3392300 h 5815165"/>
              <a:gd name="connsiteX7" fmla="*/ 45962 w 3275233"/>
              <a:gd name="connsiteY7" fmla="*/ 3182814 h 5815165"/>
              <a:gd name="connsiteX8" fmla="*/ 455117 w 3275233"/>
              <a:gd name="connsiteY8" fmla="*/ 2754051 h 5815165"/>
              <a:gd name="connsiteX9" fmla="*/ 558846 w 3275233"/>
              <a:gd name="connsiteY9" fmla="*/ 2708213 h 5815165"/>
              <a:gd name="connsiteX10" fmla="*/ 627559 w 3275233"/>
              <a:gd name="connsiteY10" fmla="*/ 1422077 h 5815165"/>
              <a:gd name="connsiteX11" fmla="*/ 733316 w 3275233"/>
              <a:gd name="connsiteY11" fmla="*/ 1463013 h 5815165"/>
              <a:gd name="connsiteX12" fmla="*/ 3229354 w 3275233"/>
              <a:gd name="connsiteY12" fmla="*/ 3844902 h 5815165"/>
              <a:gd name="connsiteX13" fmla="*/ 3234257 w 3275233"/>
              <a:gd name="connsiteY13" fmla="*/ 4054388 h 5815165"/>
              <a:gd name="connsiteX14" fmla="*/ 2825102 w 3275233"/>
              <a:gd name="connsiteY14" fmla="*/ 4483152 h 5815165"/>
              <a:gd name="connsiteX15" fmla="*/ 2615615 w 3275233"/>
              <a:gd name="connsiteY15" fmla="*/ 4488054 h 5815165"/>
              <a:gd name="connsiteX16" fmla="*/ 119577 w 3275233"/>
              <a:gd name="connsiteY16" fmla="*/ 2106164 h 5815165"/>
              <a:gd name="connsiteX17" fmla="*/ 114675 w 3275233"/>
              <a:gd name="connsiteY17" fmla="*/ 1896677 h 5815165"/>
              <a:gd name="connsiteX18" fmla="*/ 523830 w 3275233"/>
              <a:gd name="connsiteY18" fmla="*/ 1467915 h 5815165"/>
              <a:gd name="connsiteX19" fmla="*/ 627559 w 3275233"/>
              <a:gd name="connsiteY19" fmla="*/ 1422077 h 5815165"/>
              <a:gd name="connsiteX20" fmla="*/ 553859 w 3275233"/>
              <a:gd name="connsiteY20" fmla="*/ 41 h 5815165"/>
              <a:gd name="connsiteX21" fmla="*/ 659618 w 3275233"/>
              <a:gd name="connsiteY21" fmla="*/ 40976 h 5815165"/>
              <a:gd name="connsiteX22" fmla="*/ 3155656 w 3275233"/>
              <a:gd name="connsiteY22" fmla="*/ 2422866 h 5815165"/>
              <a:gd name="connsiteX23" fmla="*/ 3160558 w 3275233"/>
              <a:gd name="connsiteY23" fmla="*/ 2632353 h 5815165"/>
              <a:gd name="connsiteX24" fmla="*/ 2751403 w 3275233"/>
              <a:gd name="connsiteY24" fmla="*/ 3061116 h 5815165"/>
              <a:gd name="connsiteX25" fmla="*/ 2541916 w 3275233"/>
              <a:gd name="connsiteY25" fmla="*/ 3066018 h 5815165"/>
              <a:gd name="connsiteX26" fmla="*/ 45878 w 3275233"/>
              <a:gd name="connsiteY26" fmla="*/ 684129 h 5815165"/>
              <a:gd name="connsiteX27" fmla="*/ 40976 w 3275233"/>
              <a:gd name="connsiteY27" fmla="*/ 474642 h 5815165"/>
              <a:gd name="connsiteX28" fmla="*/ 450131 w 3275233"/>
              <a:gd name="connsiteY28" fmla="*/ 45879 h 5815165"/>
              <a:gd name="connsiteX29" fmla="*/ 553859 w 3275233"/>
              <a:gd name="connsiteY29" fmla="*/ 41 h 581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75233" h="5815165">
                <a:moveTo>
                  <a:pt x="558846" y="2708213"/>
                </a:moveTo>
                <a:cubicBezTo>
                  <a:pt x="596755" y="2707327"/>
                  <a:pt x="635003" y="2720901"/>
                  <a:pt x="664604" y="2749148"/>
                </a:cubicBezTo>
                <a:lnTo>
                  <a:pt x="3160641" y="5131039"/>
                </a:lnTo>
                <a:cubicBezTo>
                  <a:pt x="3219844" y="5187532"/>
                  <a:pt x="3222039" y="5281323"/>
                  <a:pt x="3165544" y="5340525"/>
                </a:cubicBezTo>
                <a:lnTo>
                  <a:pt x="2756389" y="5769288"/>
                </a:lnTo>
                <a:cubicBezTo>
                  <a:pt x="2699895" y="5828490"/>
                  <a:pt x="2606104" y="5830684"/>
                  <a:pt x="2546902" y="5774190"/>
                </a:cubicBezTo>
                <a:lnTo>
                  <a:pt x="50864" y="3392300"/>
                </a:lnTo>
                <a:cubicBezTo>
                  <a:pt x="-8337" y="3335806"/>
                  <a:pt x="-10532" y="3242015"/>
                  <a:pt x="45962" y="3182814"/>
                </a:cubicBezTo>
                <a:lnTo>
                  <a:pt x="455117" y="2754051"/>
                </a:lnTo>
                <a:cubicBezTo>
                  <a:pt x="483365" y="2724449"/>
                  <a:pt x="520936" y="2709101"/>
                  <a:pt x="558846" y="2708213"/>
                </a:cubicBezTo>
                <a:close/>
                <a:moveTo>
                  <a:pt x="627559" y="1422077"/>
                </a:moveTo>
                <a:cubicBezTo>
                  <a:pt x="665468" y="1421190"/>
                  <a:pt x="703716" y="1434765"/>
                  <a:pt x="733316" y="1463013"/>
                </a:cubicBezTo>
                <a:lnTo>
                  <a:pt x="3229354" y="3844902"/>
                </a:lnTo>
                <a:cubicBezTo>
                  <a:pt x="3288557" y="3901396"/>
                  <a:pt x="3290752" y="3995187"/>
                  <a:pt x="3234257" y="4054388"/>
                </a:cubicBezTo>
                <a:lnTo>
                  <a:pt x="2825102" y="4483152"/>
                </a:lnTo>
                <a:cubicBezTo>
                  <a:pt x="2768608" y="4542354"/>
                  <a:pt x="2674817" y="4544549"/>
                  <a:pt x="2615615" y="4488054"/>
                </a:cubicBezTo>
                <a:lnTo>
                  <a:pt x="119577" y="2106164"/>
                </a:lnTo>
                <a:cubicBezTo>
                  <a:pt x="60376" y="2049670"/>
                  <a:pt x="58181" y="1955879"/>
                  <a:pt x="114675" y="1896677"/>
                </a:cubicBezTo>
                <a:lnTo>
                  <a:pt x="523830" y="1467915"/>
                </a:lnTo>
                <a:cubicBezTo>
                  <a:pt x="552077" y="1438314"/>
                  <a:pt x="589649" y="1422965"/>
                  <a:pt x="627559" y="1422077"/>
                </a:cubicBezTo>
                <a:close/>
                <a:moveTo>
                  <a:pt x="553859" y="41"/>
                </a:moveTo>
                <a:cubicBezTo>
                  <a:pt x="591769" y="-845"/>
                  <a:pt x="630017" y="12729"/>
                  <a:pt x="659618" y="40976"/>
                </a:cubicBezTo>
                <a:lnTo>
                  <a:pt x="3155656" y="2422866"/>
                </a:lnTo>
                <a:cubicBezTo>
                  <a:pt x="3214858" y="2479360"/>
                  <a:pt x="3217052" y="2573151"/>
                  <a:pt x="3160558" y="2632353"/>
                </a:cubicBezTo>
                <a:lnTo>
                  <a:pt x="2751403" y="3061116"/>
                </a:lnTo>
                <a:cubicBezTo>
                  <a:pt x="2694908" y="3120318"/>
                  <a:pt x="2601118" y="3122513"/>
                  <a:pt x="2541916" y="3066018"/>
                </a:cubicBezTo>
                <a:lnTo>
                  <a:pt x="45878" y="684129"/>
                </a:lnTo>
                <a:cubicBezTo>
                  <a:pt x="-13324" y="627634"/>
                  <a:pt x="-15518" y="533844"/>
                  <a:pt x="40976" y="474642"/>
                </a:cubicBezTo>
                <a:lnTo>
                  <a:pt x="450131" y="45879"/>
                </a:lnTo>
                <a:cubicBezTo>
                  <a:pt x="478378" y="16278"/>
                  <a:pt x="515950" y="929"/>
                  <a:pt x="553859" y="41"/>
                </a:cubicBezTo>
                <a:close/>
              </a:path>
            </a:pathLst>
          </a:custGeom>
        </p:spPr>
        <p:txBody>
          <a:bodyPr wrap="square">
            <a:noAutofit/>
          </a:bodyPr>
          <a:lstStyle/>
          <a:p>
            <a:endParaRPr lang="fr-CA"/>
          </a:p>
        </p:txBody>
      </p:sp>
      <p:sp>
        <p:nvSpPr>
          <p:cNvPr id="3" name="Номер слайда 5">
            <a:extLst>
              <a:ext uri="{FF2B5EF4-FFF2-40B4-BE49-F238E27FC236}">
                <a16:creationId xmlns:a16="http://schemas.microsoft.com/office/drawing/2014/main" id="{B3B98F10-0FF2-4F2A-8FE2-87E90F8F35A9}"/>
              </a:ext>
            </a:extLst>
          </p:cNvPr>
          <p:cNvSpPr>
            <a:spLocks noGrp="1"/>
          </p:cNvSpPr>
          <p:nvPr>
            <p:ph type="sldNum" sz="quarter" idx="4"/>
          </p:nvPr>
        </p:nvSpPr>
        <p:spPr>
          <a:xfrm>
            <a:off x="5384800" y="6615023"/>
            <a:ext cx="1422400" cy="150813"/>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600" b="0">
                <a:solidFill>
                  <a:schemeClr val="bg1">
                    <a:lumMod val="85000"/>
                  </a:schemeClr>
                </a:solidFill>
                <a:latin typeface="+mn-lt"/>
              </a:defRPr>
            </a:lvl1pPr>
          </a:lstStyle>
          <a:p>
            <a:pPr defTabSz="457200" fontAlgn="base">
              <a:spcBef>
                <a:spcPct val="0"/>
              </a:spcBef>
              <a:spcAft>
                <a:spcPct val="0"/>
              </a:spcAft>
              <a:defRPr/>
            </a:pPr>
            <a:fld id="{0BA701B8-1E21-4758-90F1-5783AB61A4B5}" type="slidenum">
              <a:rPr lang="ru-RU" altLang="ru-RU" smtClean="0">
                <a:cs typeface="Arial" panose="020B0604020202020204" pitchFamily="34" charset="0"/>
              </a:rPr>
              <a:pPr defTabSz="457200" fontAlgn="base">
                <a:spcBef>
                  <a:spcPct val="0"/>
                </a:spcBef>
                <a:spcAft>
                  <a:spcPct val="0"/>
                </a:spcAft>
                <a:defRPr/>
              </a:pPr>
              <a:t>‹#›</a:t>
            </a:fld>
            <a:endParaRPr lang="ru-RU" altLang="ru-RU" dirty="0">
              <a:cs typeface="Arial" panose="020B0604020202020204" pitchFamily="34" charset="0"/>
            </a:endParaRPr>
          </a:p>
        </p:txBody>
      </p:sp>
    </p:spTree>
    <p:extLst>
      <p:ext uri="{BB962C8B-B14F-4D97-AF65-F5344CB8AC3E}">
        <p14:creationId xmlns:p14="http://schemas.microsoft.com/office/powerpoint/2010/main" val="11380567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7992728" y="1000664"/>
            <a:ext cx="3275233" cy="5402598"/>
          </a:xfrm>
          <a:custGeom>
            <a:avLst/>
            <a:gdLst>
              <a:gd name="connsiteX0" fmla="*/ 2716388 w 3275233"/>
              <a:gd name="connsiteY0" fmla="*/ 2708213 h 5815165"/>
              <a:gd name="connsiteX1" fmla="*/ 2820117 w 3275233"/>
              <a:gd name="connsiteY1" fmla="*/ 2754051 h 5815165"/>
              <a:gd name="connsiteX2" fmla="*/ 3229272 w 3275233"/>
              <a:gd name="connsiteY2" fmla="*/ 3182814 h 5815165"/>
              <a:gd name="connsiteX3" fmla="*/ 3224370 w 3275233"/>
              <a:gd name="connsiteY3" fmla="*/ 3392300 h 5815165"/>
              <a:gd name="connsiteX4" fmla="*/ 728332 w 3275233"/>
              <a:gd name="connsiteY4" fmla="*/ 5774190 h 5815165"/>
              <a:gd name="connsiteX5" fmla="*/ 518845 w 3275233"/>
              <a:gd name="connsiteY5" fmla="*/ 5769288 h 5815165"/>
              <a:gd name="connsiteX6" fmla="*/ 109690 w 3275233"/>
              <a:gd name="connsiteY6" fmla="*/ 5340525 h 5815165"/>
              <a:gd name="connsiteX7" fmla="*/ 114593 w 3275233"/>
              <a:gd name="connsiteY7" fmla="*/ 5131039 h 5815165"/>
              <a:gd name="connsiteX8" fmla="*/ 2610630 w 3275233"/>
              <a:gd name="connsiteY8" fmla="*/ 2749148 h 5815165"/>
              <a:gd name="connsiteX9" fmla="*/ 2716388 w 3275233"/>
              <a:gd name="connsiteY9" fmla="*/ 2708213 h 5815165"/>
              <a:gd name="connsiteX10" fmla="*/ 2647675 w 3275233"/>
              <a:gd name="connsiteY10" fmla="*/ 1422077 h 5815165"/>
              <a:gd name="connsiteX11" fmla="*/ 2751404 w 3275233"/>
              <a:gd name="connsiteY11" fmla="*/ 1467915 h 5815165"/>
              <a:gd name="connsiteX12" fmla="*/ 3160559 w 3275233"/>
              <a:gd name="connsiteY12" fmla="*/ 1896677 h 5815165"/>
              <a:gd name="connsiteX13" fmla="*/ 3155657 w 3275233"/>
              <a:gd name="connsiteY13" fmla="*/ 2106164 h 5815165"/>
              <a:gd name="connsiteX14" fmla="*/ 659619 w 3275233"/>
              <a:gd name="connsiteY14" fmla="*/ 4488054 h 5815165"/>
              <a:gd name="connsiteX15" fmla="*/ 450132 w 3275233"/>
              <a:gd name="connsiteY15" fmla="*/ 4483152 h 5815165"/>
              <a:gd name="connsiteX16" fmla="*/ 40977 w 3275233"/>
              <a:gd name="connsiteY16" fmla="*/ 4054388 h 5815165"/>
              <a:gd name="connsiteX17" fmla="*/ 45880 w 3275233"/>
              <a:gd name="connsiteY17" fmla="*/ 3844902 h 5815165"/>
              <a:gd name="connsiteX18" fmla="*/ 2541918 w 3275233"/>
              <a:gd name="connsiteY18" fmla="*/ 1463013 h 5815165"/>
              <a:gd name="connsiteX19" fmla="*/ 2647675 w 3275233"/>
              <a:gd name="connsiteY19" fmla="*/ 1422077 h 5815165"/>
              <a:gd name="connsiteX20" fmla="*/ 2721375 w 3275233"/>
              <a:gd name="connsiteY20" fmla="*/ 41 h 5815165"/>
              <a:gd name="connsiteX21" fmla="*/ 2825103 w 3275233"/>
              <a:gd name="connsiteY21" fmla="*/ 45879 h 5815165"/>
              <a:gd name="connsiteX22" fmla="*/ 3234258 w 3275233"/>
              <a:gd name="connsiteY22" fmla="*/ 474642 h 5815165"/>
              <a:gd name="connsiteX23" fmla="*/ 3229356 w 3275233"/>
              <a:gd name="connsiteY23" fmla="*/ 684129 h 5815165"/>
              <a:gd name="connsiteX24" fmla="*/ 733318 w 3275233"/>
              <a:gd name="connsiteY24" fmla="*/ 3066018 h 5815165"/>
              <a:gd name="connsiteX25" fmla="*/ 523831 w 3275233"/>
              <a:gd name="connsiteY25" fmla="*/ 3061116 h 5815165"/>
              <a:gd name="connsiteX26" fmla="*/ 114676 w 3275233"/>
              <a:gd name="connsiteY26" fmla="*/ 2632353 h 5815165"/>
              <a:gd name="connsiteX27" fmla="*/ 119578 w 3275233"/>
              <a:gd name="connsiteY27" fmla="*/ 2422866 h 5815165"/>
              <a:gd name="connsiteX28" fmla="*/ 2615616 w 3275233"/>
              <a:gd name="connsiteY28" fmla="*/ 40976 h 5815165"/>
              <a:gd name="connsiteX29" fmla="*/ 2721375 w 3275233"/>
              <a:gd name="connsiteY29" fmla="*/ 41 h 581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75233" h="5815165">
                <a:moveTo>
                  <a:pt x="2716388" y="2708213"/>
                </a:moveTo>
                <a:cubicBezTo>
                  <a:pt x="2754298" y="2709101"/>
                  <a:pt x="2791869" y="2724449"/>
                  <a:pt x="2820117" y="2754051"/>
                </a:cubicBezTo>
                <a:lnTo>
                  <a:pt x="3229272" y="3182814"/>
                </a:lnTo>
                <a:cubicBezTo>
                  <a:pt x="3285766" y="3242015"/>
                  <a:pt x="3283571" y="3335806"/>
                  <a:pt x="3224370" y="3392300"/>
                </a:cubicBezTo>
                <a:lnTo>
                  <a:pt x="728332" y="5774190"/>
                </a:lnTo>
                <a:cubicBezTo>
                  <a:pt x="669130" y="5830684"/>
                  <a:pt x="575339" y="5828490"/>
                  <a:pt x="518845" y="5769288"/>
                </a:cubicBezTo>
                <a:lnTo>
                  <a:pt x="109690" y="5340525"/>
                </a:lnTo>
                <a:cubicBezTo>
                  <a:pt x="53195" y="5281323"/>
                  <a:pt x="55390" y="5187532"/>
                  <a:pt x="114593" y="5131039"/>
                </a:cubicBezTo>
                <a:lnTo>
                  <a:pt x="2610630" y="2749148"/>
                </a:lnTo>
                <a:cubicBezTo>
                  <a:pt x="2640231" y="2720901"/>
                  <a:pt x="2678479" y="2707327"/>
                  <a:pt x="2716388" y="2708213"/>
                </a:cubicBezTo>
                <a:close/>
                <a:moveTo>
                  <a:pt x="2647675" y="1422077"/>
                </a:moveTo>
                <a:cubicBezTo>
                  <a:pt x="2685585" y="1422965"/>
                  <a:pt x="2723157" y="1438314"/>
                  <a:pt x="2751404" y="1467915"/>
                </a:cubicBezTo>
                <a:lnTo>
                  <a:pt x="3160559" y="1896677"/>
                </a:lnTo>
                <a:cubicBezTo>
                  <a:pt x="3217053" y="1955879"/>
                  <a:pt x="3214858" y="2049670"/>
                  <a:pt x="3155657" y="2106164"/>
                </a:cubicBezTo>
                <a:lnTo>
                  <a:pt x="659619" y="4488054"/>
                </a:lnTo>
                <a:cubicBezTo>
                  <a:pt x="600417" y="4544549"/>
                  <a:pt x="506626" y="4542354"/>
                  <a:pt x="450132" y="4483152"/>
                </a:cubicBezTo>
                <a:lnTo>
                  <a:pt x="40977" y="4054388"/>
                </a:lnTo>
                <a:cubicBezTo>
                  <a:pt x="-15518" y="3995187"/>
                  <a:pt x="-13323" y="3901396"/>
                  <a:pt x="45880" y="3844902"/>
                </a:cubicBezTo>
                <a:lnTo>
                  <a:pt x="2541918" y="1463013"/>
                </a:lnTo>
                <a:cubicBezTo>
                  <a:pt x="2571518" y="1434765"/>
                  <a:pt x="2609766" y="1421190"/>
                  <a:pt x="2647675" y="1422077"/>
                </a:cubicBezTo>
                <a:close/>
                <a:moveTo>
                  <a:pt x="2721375" y="41"/>
                </a:moveTo>
                <a:cubicBezTo>
                  <a:pt x="2759284" y="929"/>
                  <a:pt x="2796856" y="16278"/>
                  <a:pt x="2825103" y="45879"/>
                </a:cubicBezTo>
                <a:lnTo>
                  <a:pt x="3234258" y="474642"/>
                </a:lnTo>
                <a:cubicBezTo>
                  <a:pt x="3290752" y="533844"/>
                  <a:pt x="3288558" y="627634"/>
                  <a:pt x="3229356" y="684129"/>
                </a:cubicBezTo>
                <a:lnTo>
                  <a:pt x="733318" y="3066018"/>
                </a:lnTo>
                <a:cubicBezTo>
                  <a:pt x="674116" y="3122513"/>
                  <a:pt x="580326" y="3120318"/>
                  <a:pt x="523831" y="3061116"/>
                </a:cubicBezTo>
                <a:lnTo>
                  <a:pt x="114676" y="2632353"/>
                </a:lnTo>
                <a:cubicBezTo>
                  <a:pt x="58182" y="2573151"/>
                  <a:pt x="60376" y="2479360"/>
                  <a:pt x="119578" y="2422866"/>
                </a:cubicBezTo>
                <a:lnTo>
                  <a:pt x="2615616" y="40976"/>
                </a:lnTo>
                <a:cubicBezTo>
                  <a:pt x="2645217" y="12729"/>
                  <a:pt x="2683465" y="-845"/>
                  <a:pt x="2721375" y="41"/>
                </a:cubicBezTo>
                <a:close/>
              </a:path>
            </a:pathLst>
          </a:custGeom>
        </p:spPr>
        <p:txBody>
          <a:bodyPr wrap="square">
            <a:noAutofit/>
          </a:bodyPr>
          <a:lstStyle/>
          <a:p>
            <a:endParaRPr lang="fr-CA"/>
          </a:p>
        </p:txBody>
      </p:sp>
      <p:sp>
        <p:nvSpPr>
          <p:cNvPr id="3" name="Номер слайда 5">
            <a:extLst>
              <a:ext uri="{FF2B5EF4-FFF2-40B4-BE49-F238E27FC236}">
                <a16:creationId xmlns:a16="http://schemas.microsoft.com/office/drawing/2014/main" id="{3D8180B6-64E1-4E57-9E45-3758900806BF}"/>
              </a:ext>
            </a:extLst>
          </p:cNvPr>
          <p:cNvSpPr>
            <a:spLocks noGrp="1"/>
          </p:cNvSpPr>
          <p:nvPr>
            <p:ph type="sldNum" sz="quarter" idx="4"/>
          </p:nvPr>
        </p:nvSpPr>
        <p:spPr>
          <a:xfrm>
            <a:off x="5384800" y="6615023"/>
            <a:ext cx="1422400" cy="150813"/>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600" b="0">
                <a:solidFill>
                  <a:schemeClr val="bg1">
                    <a:lumMod val="85000"/>
                  </a:schemeClr>
                </a:solidFill>
                <a:latin typeface="+mn-lt"/>
              </a:defRPr>
            </a:lvl1pPr>
          </a:lstStyle>
          <a:p>
            <a:pPr defTabSz="457200" fontAlgn="base">
              <a:spcBef>
                <a:spcPct val="0"/>
              </a:spcBef>
              <a:spcAft>
                <a:spcPct val="0"/>
              </a:spcAft>
              <a:defRPr/>
            </a:pPr>
            <a:fld id="{0BA701B8-1E21-4758-90F1-5783AB61A4B5}" type="slidenum">
              <a:rPr lang="ru-RU" altLang="ru-RU" smtClean="0">
                <a:cs typeface="Arial" panose="020B0604020202020204" pitchFamily="34" charset="0"/>
              </a:rPr>
              <a:pPr defTabSz="457200" fontAlgn="base">
                <a:spcBef>
                  <a:spcPct val="0"/>
                </a:spcBef>
                <a:spcAft>
                  <a:spcPct val="0"/>
                </a:spcAft>
                <a:defRPr/>
              </a:pPr>
              <a:t>‹#›</a:t>
            </a:fld>
            <a:endParaRPr lang="ru-RU" altLang="ru-RU" dirty="0">
              <a:cs typeface="Arial" panose="020B0604020202020204" pitchFamily="34" charset="0"/>
            </a:endParaRPr>
          </a:p>
        </p:txBody>
      </p:sp>
    </p:spTree>
    <p:extLst>
      <p:ext uri="{BB962C8B-B14F-4D97-AF65-F5344CB8AC3E}">
        <p14:creationId xmlns:p14="http://schemas.microsoft.com/office/powerpoint/2010/main" val="36649755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311754" y="1026544"/>
            <a:ext cx="6166002" cy="5200456"/>
          </a:xfrm>
          <a:custGeom>
            <a:avLst/>
            <a:gdLst>
              <a:gd name="connsiteX0" fmla="*/ 5223365 w 6166002"/>
              <a:gd name="connsiteY0" fmla="*/ 3304618 h 5488728"/>
              <a:gd name="connsiteX1" fmla="*/ 5283892 w 6166002"/>
              <a:gd name="connsiteY1" fmla="*/ 3332830 h 5488728"/>
              <a:gd name="connsiteX2" fmla="*/ 5477746 w 6166002"/>
              <a:gd name="connsiteY2" fmla="*/ 3600132 h 5488728"/>
              <a:gd name="connsiteX3" fmla="*/ 5436563 w 6166002"/>
              <a:gd name="connsiteY3" fmla="*/ 3731974 h 5488728"/>
              <a:gd name="connsiteX4" fmla="*/ 3050619 w 6166002"/>
              <a:gd name="connsiteY4" fmla="*/ 5462321 h 5488728"/>
              <a:gd name="connsiteX5" fmla="*/ 2912506 w 6166002"/>
              <a:gd name="connsiteY5" fmla="*/ 5460508 h 5488728"/>
              <a:gd name="connsiteX6" fmla="*/ 2718652 w 6166002"/>
              <a:gd name="connsiteY6" fmla="*/ 5193206 h 5488728"/>
              <a:gd name="connsiteX7" fmla="*/ 2759835 w 6166002"/>
              <a:gd name="connsiteY7" fmla="*/ 5061364 h 5488728"/>
              <a:gd name="connsiteX8" fmla="*/ 5145779 w 6166002"/>
              <a:gd name="connsiteY8" fmla="*/ 3331017 h 5488728"/>
              <a:gd name="connsiteX9" fmla="*/ 5223365 w 6166002"/>
              <a:gd name="connsiteY9" fmla="*/ 3304618 h 5488728"/>
              <a:gd name="connsiteX10" fmla="*/ 5288921 w 6166002"/>
              <a:gd name="connsiteY10" fmla="*/ 2582480 h 5488728"/>
              <a:gd name="connsiteX11" fmla="*/ 5349449 w 6166002"/>
              <a:gd name="connsiteY11" fmla="*/ 2610692 h 5488728"/>
              <a:gd name="connsiteX12" fmla="*/ 5543302 w 6166002"/>
              <a:gd name="connsiteY12" fmla="*/ 2877994 h 5488728"/>
              <a:gd name="connsiteX13" fmla="*/ 5502120 w 6166002"/>
              <a:gd name="connsiteY13" fmla="*/ 3009836 h 5488728"/>
              <a:gd name="connsiteX14" fmla="*/ 2150763 w 6166002"/>
              <a:gd name="connsiteY14" fmla="*/ 5440325 h 5488728"/>
              <a:gd name="connsiteX15" fmla="*/ 2012650 w 6166002"/>
              <a:gd name="connsiteY15" fmla="*/ 5438512 h 5488728"/>
              <a:gd name="connsiteX16" fmla="*/ 1818796 w 6166002"/>
              <a:gd name="connsiteY16" fmla="*/ 5171210 h 5488728"/>
              <a:gd name="connsiteX17" fmla="*/ 1859979 w 6166002"/>
              <a:gd name="connsiteY17" fmla="*/ 5039368 h 5488728"/>
              <a:gd name="connsiteX18" fmla="*/ 5211336 w 6166002"/>
              <a:gd name="connsiteY18" fmla="*/ 2608879 h 5488728"/>
              <a:gd name="connsiteX19" fmla="*/ 5288921 w 6166002"/>
              <a:gd name="connsiteY19" fmla="*/ 2582480 h 5488728"/>
              <a:gd name="connsiteX20" fmla="*/ 5754435 w 6166002"/>
              <a:gd name="connsiteY20" fmla="*/ 1570284 h 5488728"/>
              <a:gd name="connsiteX21" fmla="*/ 5814962 w 6166002"/>
              <a:gd name="connsiteY21" fmla="*/ 1598496 h 5488728"/>
              <a:gd name="connsiteX22" fmla="*/ 6008816 w 6166002"/>
              <a:gd name="connsiteY22" fmla="*/ 1865798 h 5488728"/>
              <a:gd name="connsiteX23" fmla="*/ 5967634 w 6166002"/>
              <a:gd name="connsiteY23" fmla="*/ 1997640 h 5488728"/>
              <a:gd name="connsiteX24" fmla="*/ 2243903 w 6166002"/>
              <a:gd name="connsiteY24" fmla="*/ 4698183 h 5488728"/>
              <a:gd name="connsiteX25" fmla="*/ 2105790 w 6166002"/>
              <a:gd name="connsiteY25" fmla="*/ 4696370 h 5488728"/>
              <a:gd name="connsiteX26" fmla="*/ 1911936 w 6166002"/>
              <a:gd name="connsiteY26" fmla="*/ 4429069 h 5488728"/>
              <a:gd name="connsiteX27" fmla="*/ 1953119 w 6166002"/>
              <a:gd name="connsiteY27" fmla="*/ 4297226 h 5488728"/>
              <a:gd name="connsiteX28" fmla="*/ 5676849 w 6166002"/>
              <a:gd name="connsiteY28" fmla="*/ 1596683 h 5488728"/>
              <a:gd name="connsiteX29" fmla="*/ 5754435 w 6166002"/>
              <a:gd name="connsiteY29" fmla="*/ 1570284 h 5488728"/>
              <a:gd name="connsiteX30" fmla="*/ 5130411 w 6166002"/>
              <a:gd name="connsiteY30" fmla="*/ 1348248 h 5488728"/>
              <a:gd name="connsiteX31" fmla="*/ 5190939 w 6166002"/>
              <a:gd name="connsiteY31" fmla="*/ 1376460 h 5488728"/>
              <a:gd name="connsiteX32" fmla="*/ 5384792 w 6166002"/>
              <a:gd name="connsiteY32" fmla="*/ 1643761 h 5488728"/>
              <a:gd name="connsiteX33" fmla="*/ 5343610 w 6166002"/>
              <a:gd name="connsiteY33" fmla="*/ 1775604 h 5488728"/>
              <a:gd name="connsiteX34" fmla="*/ 544134 w 6166002"/>
              <a:gd name="connsiteY34" fmla="*/ 5256305 h 5488728"/>
              <a:gd name="connsiteX35" fmla="*/ 406021 w 6166002"/>
              <a:gd name="connsiteY35" fmla="*/ 5254492 h 5488728"/>
              <a:gd name="connsiteX36" fmla="*/ 212167 w 6166002"/>
              <a:gd name="connsiteY36" fmla="*/ 4987190 h 5488728"/>
              <a:gd name="connsiteX37" fmla="*/ 253349 w 6166002"/>
              <a:gd name="connsiteY37" fmla="*/ 4855348 h 5488728"/>
              <a:gd name="connsiteX38" fmla="*/ 5052826 w 6166002"/>
              <a:gd name="connsiteY38" fmla="*/ 1374646 h 5488728"/>
              <a:gd name="connsiteX39" fmla="*/ 5130411 w 6166002"/>
              <a:gd name="connsiteY39" fmla="*/ 1348248 h 5488728"/>
              <a:gd name="connsiteX40" fmla="*/ 4006488 w 6166002"/>
              <a:gd name="connsiteY40" fmla="*/ 814157 h 5488728"/>
              <a:gd name="connsiteX41" fmla="*/ 4067016 w 6166002"/>
              <a:gd name="connsiteY41" fmla="*/ 842369 h 5488728"/>
              <a:gd name="connsiteX42" fmla="*/ 4260870 w 6166002"/>
              <a:gd name="connsiteY42" fmla="*/ 1109670 h 5488728"/>
              <a:gd name="connsiteX43" fmla="*/ 4219687 w 6166002"/>
              <a:gd name="connsiteY43" fmla="*/ 1241513 h 5488728"/>
              <a:gd name="connsiteX44" fmla="*/ 344249 w 6166002"/>
              <a:gd name="connsiteY44" fmla="*/ 4052078 h 5488728"/>
              <a:gd name="connsiteX45" fmla="*/ 206136 w 6166002"/>
              <a:gd name="connsiteY45" fmla="*/ 4050265 h 5488728"/>
              <a:gd name="connsiteX46" fmla="*/ 12282 w 6166002"/>
              <a:gd name="connsiteY46" fmla="*/ 3782963 h 5488728"/>
              <a:gd name="connsiteX47" fmla="*/ 53465 w 6166002"/>
              <a:gd name="connsiteY47" fmla="*/ 3651121 h 5488728"/>
              <a:gd name="connsiteX48" fmla="*/ 3928903 w 6166002"/>
              <a:gd name="connsiteY48" fmla="*/ 840555 h 5488728"/>
              <a:gd name="connsiteX49" fmla="*/ 4006488 w 6166002"/>
              <a:gd name="connsiteY49" fmla="*/ 814157 h 5488728"/>
              <a:gd name="connsiteX50" fmla="*/ 5899340 w 6166002"/>
              <a:gd name="connsiteY50" fmla="*/ 116007 h 5488728"/>
              <a:gd name="connsiteX51" fmla="*/ 5959868 w 6166002"/>
              <a:gd name="connsiteY51" fmla="*/ 144219 h 5488728"/>
              <a:gd name="connsiteX52" fmla="*/ 6153721 w 6166002"/>
              <a:gd name="connsiteY52" fmla="*/ 411520 h 5488728"/>
              <a:gd name="connsiteX53" fmla="*/ 6112539 w 6166002"/>
              <a:gd name="connsiteY53" fmla="*/ 543363 h 5488728"/>
              <a:gd name="connsiteX54" fmla="*/ 1188938 w 6166002"/>
              <a:gd name="connsiteY54" fmla="*/ 4114082 h 5488728"/>
              <a:gd name="connsiteX55" fmla="*/ 1050825 w 6166002"/>
              <a:gd name="connsiteY55" fmla="*/ 4112269 h 5488728"/>
              <a:gd name="connsiteX56" fmla="*/ 856971 w 6166002"/>
              <a:gd name="connsiteY56" fmla="*/ 3844968 h 5488728"/>
              <a:gd name="connsiteX57" fmla="*/ 898154 w 6166002"/>
              <a:gd name="connsiteY57" fmla="*/ 3713125 h 5488728"/>
              <a:gd name="connsiteX58" fmla="*/ 5821755 w 6166002"/>
              <a:gd name="connsiteY58" fmla="*/ 142406 h 5488728"/>
              <a:gd name="connsiteX59" fmla="*/ 5899340 w 6166002"/>
              <a:gd name="connsiteY59" fmla="*/ 116007 h 5488728"/>
              <a:gd name="connsiteX60" fmla="*/ 4168587 w 6166002"/>
              <a:gd name="connsiteY60" fmla="*/ 22005 h 5488728"/>
              <a:gd name="connsiteX61" fmla="*/ 4229114 w 6166002"/>
              <a:gd name="connsiteY61" fmla="*/ 50217 h 5488728"/>
              <a:gd name="connsiteX62" fmla="*/ 4422968 w 6166002"/>
              <a:gd name="connsiteY62" fmla="*/ 317518 h 5488728"/>
              <a:gd name="connsiteX63" fmla="*/ 4381785 w 6166002"/>
              <a:gd name="connsiteY63" fmla="*/ 449361 h 5488728"/>
              <a:gd name="connsiteX64" fmla="*/ 1457968 w 6166002"/>
              <a:gd name="connsiteY64" fmla="*/ 2569786 h 5488728"/>
              <a:gd name="connsiteX65" fmla="*/ 1319855 w 6166002"/>
              <a:gd name="connsiteY65" fmla="*/ 2567973 h 5488728"/>
              <a:gd name="connsiteX66" fmla="*/ 1126001 w 6166002"/>
              <a:gd name="connsiteY66" fmla="*/ 2300672 h 5488728"/>
              <a:gd name="connsiteX67" fmla="*/ 1167185 w 6166002"/>
              <a:gd name="connsiteY67" fmla="*/ 2168830 h 5488728"/>
              <a:gd name="connsiteX68" fmla="*/ 4091002 w 6166002"/>
              <a:gd name="connsiteY68" fmla="*/ 48404 h 5488728"/>
              <a:gd name="connsiteX69" fmla="*/ 4168587 w 6166002"/>
              <a:gd name="connsiteY69" fmla="*/ 22005 h 5488728"/>
              <a:gd name="connsiteX70" fmla="*/ 3268731 w 6166002"/>
              <a:gd name="connsiteY70" fmla="*/ 9 h 5488728"/>
              <a:gd name="connsiteX71" fmla="*/ 3329259 w 6166002"/>
              <a:gd name="connsiteY71" fmla="*/ 28221 h 5488728"/>
              <a:gd name="connsiteX72" fmla="*/ 3523112 w 6166002"/>
              <a:gd name="connsiteY72" fmla="*/ 295522 h 5488728"/>
              <a:gd name="connsiteX73" fmla="*/ 3481930 w 6166002"/>
              <a:gd name="connsiteY73" fmla="*/ 427366 h 5488728"/>
              <a:gd name="connsiteX74" fmla="*/ 1744192 w 6166002"/>
              <a:gd name="connsiteY74" fmla="*/ 1687618 h 5488728"/>
              <a:gd name="connsiteX75" fmla="*/ 1606078 w 6166002"/>
              <a:gd name="connsiteY75" fmla="*/ 1685804 h 5488728"/>
              <a:gd name="connsiteX76" fmla="*/ 1412225 w 6166002"/>
              <a:gd name="connsiteY76" fmla="*/ 1418503 h 5488728"/>
              <a:gd name="connsiteX77" fmla="*/ 1453407 w 6166002"/>
              <a:gd name="connsiteY77" fmla="*/ 1286659 h 5488728"/>
              <a:gd name="connsiteX78" fmla="*/ 3191145 w 6166002"/>
              <a:gd name="connsiteY78" fmla="*/ 26408 h 5488728"/>
              <a:gd name="connsiteX79" fmla="*/ 3268731 w 6166002"/>
              <a:gd name="connsiteY79" fmla="*/ 9 h 548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166002" h="5488728">
                <a:moveTo>
                  <a:pt x="5223365" y="3304618"/>
                </a:moveTo>
                <a:cubicBezTo>
                  <a:pt x="5248358" y="3304946"/>
                  <a:pt x="5270509" y="3314376"/>
                  <a:pt x="5283892" y="3332830"/>
                </a:cubicBezTo>
                <a:lnTo>
                  <a:pt x="5477746" y="3600132"/>
                </a:lnTo>
                <a:cubicBezTo>
                  <a:pt x="5504512" y="3637039"/>
                  <a:pt x="5486074" y="3696068"/>
                  <a:pt x="5436563" y="3731974"/>
                </a:cubicBezTo>
                <a:lnTo>
                  <a:pt x="3050619" y="5462321"/>
                </a:lnTo>
                <a:cubicBezTo>
                  <a:pt x="3001108" y="5498228"/>
                  <a:pt x="2939273" y="5497416"/>
                  <a:pt x="2912506" y="5460508"/>
                </a:cubicBezTo>
                <a:lnTo>
                  <a:pt x="2718652" y="5193206"/>
                </a:lnTo>
                <a:cubicBezTo>
                  <a:pt x="2691886" y="5156298"/>
                  <a:pt x="2710324" y="5097270"/>
                  <a:pt x="2759835" y="5061364"/>
                </a:cubicBezTo>
                <a:lnTo>
                  <a:pt x="5145779" y="3331017"/>
                </a:lnTo>
                <a:cubicBezTo>
                  <a:pt x="5170534" y="3313064"/>
                  <a:pt x="5198371" y="3304290"/>
                  <a:pt x="5223365" y="3304618"/>
                </a:cubicBezTo>
                <a:close/>
                <a:moveTo>
                  <a:pt x="5288921" y="2582480"/>
                </a:moveTo>
                <a:cubicBezTo>
                  <a:pt x="5313915" y="2582808"/>
                  <a:pt x="5336065" y="2592238"/>
                  <a:pt x="5349449" y="2610692"/>
                </a:cubicBezTo>
                <a:lnTo>
                  <a:pt x="5543302" y="2877994"/>
                </a:lnTo>
                <a:cubicBezTo>
                  <a:pt x="5570069" y="2914902"/>
                  <a:pt x="5551631" y="2973930"/>
                  <a:pt x="5502120" y="3009836"/>
                </a:cubicBezTo>
                <a:lnTo>
                  <a:pt x="2150763" y="5440325"/>
                </a:lnTo>
                <a:cubicBezTo>
                  <a:pt x="2101252" y="5476231"/>
                  <a:pt x="2039416" y="5475420"/>
                  <a:pt x="2012650" y="5438512"/>
                </a:cubicBezTo>
                <a:lnTo>
                  <a:pt x="1818796" y="5171210"/>
                </a:lnTo>
                <a:cubicBezTo>
                  <a:pt x="1792030" y="5134303"/>
                  <a:pt x="1810468" y="5075274"/>
                  <a:pt x="1859979" y="5039368"/>
                </a:cubicBezTo>
                <a:lnTo>
                  <a:pt x="5211336" y="2608879"/>
                </a:lnTo>
                <a:cubicBezTo>
                  <a:pt x="5236091" y="2590926"/>
                  <a:pt x="5263928" y="2582152"/>
                  <a:pt x="5288921" y="2582480"/>
                </a:cubicBezTo>
                <a:close/>
                <a:moveTo>
                  <a:pt x="5754435" y="1570284"/>
                </a:moveTo>
                <a:cubicBezTo>
                  <a:pt x="5779428" y="1570612"/>
                  <a:pt x="5801579" y="1580042"/>
                  <a:pt x="5814962" y="1598496"/>
                </a:cubicBezTo>
                <a:lnTo>
                  <a:pt x="6008816" y="1865798"/>
                </a:lnTo>
                <a:cubicBezTo>
                  <a:pt x="6035583" y="1902705"/>
                  <a:pt x="6017144" y="1961734"/>
                  <a:pt x="5967634" y="1997640"/>
                </a:cubicBezTo>
                <a:lnTo>
                  <a:pt x="2243903" y="4698183"/>
                </a:lnTo>
                <a:cubicBezTo>
                  <a:pt x="2194392" y="4734090"/>
                  <a:pt x="2132557" y="4733278"/>
                  <a:pt x="2105790" y="4696370"/>
                </a:cubicBezTo>
                <a:lnTo>
                  <a:pt x="1911936" y="4429069"/>
                </a:lnTo>
                <a:cubicBezTo>
                  <a:pt x="1885170" y="4392161"/>
                  <a:pt x="1903608" y="4333133"/>
                  <a:pt x="1953119" y="4297226"/>
                </a:cubicBezTo>
                <a:lnTo>
                  <a:pt x="5676849" y="1596683"/>
                </a:lnTo>
                <a:cubicBezTo>
                  <a:pt x="5701605" y="1578730"/>
                  <a:pt x="5729441" y="1569956"/>
                  <a:pt x="5754435" y="1570284"/>
                </a:cubicBezTo>
                <a:close/>
                <a:moveTo>
                  <a:pt x="5130411" y="1348248"/>
                </a:moveTo>
                <a:cubicBezTo>
                  <a:pt x="5155405" y="1348576"/>
                  <a:pt x="5177555" y="1358006"/>
                  <a:pt x="5190939" y="1376460"/>
                </a:cubicBezTo>
                <a:lnTo>
                  <a:pt x="5384792" y="1643761"/>
                </a:lnTo>
                <a:cubicBezTo>
                  <a:pt x="5411559" y="1680669"/>
                  <a:pt x="5393121" y="1739697"/>
                  <a:pt x="5343610" y="1775604"/>
                </a:cubicBezTo>
                <a:lnTo>
                  <a:pt x="544134" y="5256305"/>
                </a:lnTo>
                <a:cubicBezTo>
                  <a:pt x="494623" y="5292211"/>
                  <a:pt x="432787" y="5291399"/>
                  <a:pt x="406021" y="5254492"/>
                </a:cubicBezTo>
                <a:lnTo>
                  <a:pt x="212167" y="4987190"/>
                </a:lnTo>
                <a:cubicBezTo>
                  <a:pt x="185401" y="4950282"/>
                  <a:pt x="203839" y="4891254"/>
                  <a:pt x="253349" y="4855348"/>
                </a:cubicBezTo>
                <a:lnTo>
                  <a:pt x="5052826" y="1374646"/>
                </a:lnTo>
                <a:cubicBezTo>
                  <a:pt x="5077581" y="1356693"/>
                  <a:pt x="5105418" y="1347920"/>
                  <a:pt x="5130411" y="1348248"/>
                </a:cubicBezTo>
                <a:close/>
                <a:moveTo>
                  <a:pt x="4006488" y="814157"/>
                </a:moveTo>
                <a:cubicBezTo>
                  <a:pt x="4031482" y="814485"/>
                  <a:pt x="4053632" y="823915"/>
                  <a:pt x="4067016" y="842369"/>
                </a:cubicBezTo>
                <a:lnTo>
                  <a:pt x="4260870" y="1109670"/>
                </a:lnTo>
                <a:cubicBezTo>
                  <a:pt x="4287636" y="1146578"/>
                  <a:pt x="4269198" y="1205606"/>
                  <a:pt x="4219687" y="1241513"/>
                </a:cubicBezTo>
                <a:lnTo>
                  <a:pt x="344249" y="4052078"/>
                </a:lnTo>
                <a:cubicBezTo>
                  <a:pt x="294738" y="4087985"/>
                  <a:pt x="232903" y="4087173"/>
                  <a:pt x="206136" y="4050265"/>
                </a:cubicBezTo>
                <a:lnTo>
                  <a:pt x="12282" y="3782963"/>
                </a:lnTo>
                <a:cubicBezTo>
                  <a:pt x="-14484" y="3746055"/>
                  <a:pt x="3954" y="3687027"/>
                  <a:pt x="53465" y="3651121"/>
                </a:cubicBezTo>
                <a:lnTo>
                  <a:pt x="3928903" y="840555"/>
                </a:lnTo>
                <a:cubicBezTo>
                  <a:pt x="3953658" y="822602"/>
                  <a:pt x="3981495" y="813829"/>
                  <a:pt x="4006488" y="814157"/>
                </a:cubicBezTo>
                <a:close/>
                <a:moveTo>
                  <a:pt x="5899340" y="116007"/>
                </a:moveTo>
                <a:cubicBezTo>
                  <a:pt x="5924334" y="116335"/>
                  <a:pt x="5946484" y="125765"/>
                  <a:pt x="5959868" y="144219"/>
                </a:cubicBezTo>
                <a:lnTo>
                  <a:pt x="6153721" y="411520"/>
                </a:lnTo>
                <a:cubicBezTo>
                  <a:pt x="6180488" y="448428"/>
                  <a:pt x="6162050" y="507456"/>
                  <a:pt x="6112539" y="543363"/>
                </a:cubicBezTo>
                <a:lnTo>
                  <a:pt x="1188938" y="4114082"/>
                </a:lnTo>
                <a:cubicBezTo>
                  <a:pt x="1139427" y="4149989"/>
                  <a:pt x="1077592" y="4149177"/>
                  <a:pt x="1050825" y="4112269"/>
                </a:cubicBezTo>
                <a:lnTo>
                  <a:pt x="856971" y="3844968"/>
                </a:lnTo>
                <a:cubicBezTo>
                  <a:pt x="830205" y="3808060"/>
                  <a:pt x="848643" y="3749031"/>
                  <a:pt x="898154" y="3713125"/>
                </a:cubicBezTo>
                <a:lnTo>
                  <a:pt x="5821755" y="142406"/>
                </a:lnTo>
                <a:cubicBezTo>
                  <a:pt x="5846510" y="124453"/>
                  <a:pt x="5874347" y="115679"/>
                  <a:pt x="5899340" y="116007"/>
                </a:cubicBezTo>
                <a:close/>
                <a:moveTo>
                  <a:pt x="4168587" y="22005"/>
                </a:moveTo>
                <a:cubicBezTo>
                  <a:pt x="4193580" y="22333"/>
                  <a:pt x="4215730" y="31763"/>
                  <a:pt x="4229114" y="50217"/>
                </a:cubicBezTo>
                <a:lnTo>
                  <a:pt x="4422968" y="317518"/>
                </a:lnTo>
                <a:cubicBezTo>
                  <a:pt x="4449734" y="354426"/>
                  <a:pt x="4431296" y="413454"/>
                  <a:pt x="4381785" y="449361"/>
                </a:cubicBezTo>
                <a:lnTo>
                  <a:pt x="1457968" y="2569786"/>
                </a:lnTo>
                <a:cubicBezTo>
                  <a:pt x="1408458" y="2605693"/>
                  <a:pt x="1346622" y="2604881"/>
                  <a:pt x="1319855" y="2567973"/>
                </a:cubicBezTo>
                <a:lnTo>
                  <a:pt x="1126001" y="2300672"/>
                </a:lnTo>
                <a:cubicBezTo>
                  <a:pt x="1099235" y="2263764"/>
                  <a:pt x="1117674" y="2204737"/>
                  <a:pt x="1167185" y="2168830"/>
                </a:cubicBezTo>
                <a:lnTo>
                  <a:pt x="4091002" y="48404"/>
                </a:lnTo>
                <a:cubicBezTo>
                  <a:pt x="4115757" y="30451"/>
                  <a:pt x="4143593" y="21677"/>
                  <a:pt x="4168587" y="22005"/>
                </a:cubicBezTo>
                <a:close/>
                <a:moveTo>
                  <a:pt x="3268731" y="9"/>
                </a:moveTo>
                <a:cubicBezTo>
                  <a:pt x="3293725" y="338"/>
                  <a:pt x="3315875" y="9768"/>
                  <a:pt x="3329259" y="28221"/>
                </a:cubicBezTo>
                <a:lnTo>
                  <a:pt x="3523112" y="295522"/>
                </a:lnTo>
                <a:cubicBezTo>
                  <a:pt x="3549878" y="332430"/>
                  <a:pt x="3531441" y="391459"/>
                  <a:pt x="3481930" y="427366"/>
                </a:cubicBezTo>
                <a:lnTo>
                  <a:pt x="1744192" y="1687618"/>
                </a:lnTo>
                <a:cubicBezTo>
                  <a:pt x="1694680" y="1723524"/>
                  <a:pt x="1632844" y="1722711"/>
                  <a:pt x="1606078" y="1685804"/>
                </a:cubicBezTo>
                <a:lnTo>
                  <a:pt x="1412225" y="1418503"/>
                </a:lnTo>
                <a:cubicBezTo>
                  <a:pt x="1385458" y="1381595"/>
                  <a:pt x="1403896" y="1322566"/>
                  <a:pt x="1453407" y="1286659"/>
                </a:cubicBezTo>
                <a:lnTo>
                  <a:pt x="3191145" y="26408"/>
                </a:lnTo>
                <a:cubicBezTo>
                  <a:pt x="3215900" y="8454"/>
                  <a:pt x="3243737" y="-319"/>
                  <a:pt x="3268731" y="9"/>
                </a:cubicBezTo>
                <a:close/>
              </a:path>
            </a:pathLst>
          </a:custGeom>
        </p:spPr>
        <p:txBody>
          <a:bodyPr wrap="square">
            <a:noAutofit/>
          </a:bodyPr>
          <a:lstStyle/>
          <a:p>
            <a:endParaRPr lang="fr-CA"/>
          </a:p>
        </p:txBody>
      </p:sp>
      <p:sp>
        <p:nvSpPr>
          <p:cNvPr id="3" name="Номер слайда 5">
            <a:extLst>
              <a:ext uri="{FF2B5EF4-FFF2-40B4-BE49-F238E27FC236}">
                <a16:creationId xmlns:a16="http://schemas.microsoft.com/office/drawing/2014/main" id="{8888EA4C-C599-4B0A-B0F1-8F507D9B12A9}"/>
              </a:ext>
            </a:extLst>
          </p:cNvPr>
          <p:cNvSpPr>
            <a:spLocks noGrp="1"/>
          </p:cNvSpPr>
          <p:nvPr>
            <p:ph type="sldNum" sz="quarter" idx="4"/>
          </p:nvPr>
        </p:nvSpPr>
        <p:spPr>
          <a:xfrm>
            <a:off x="5384800" y="6615023"/>
            <a:ext cx="1422400" cy="150813"/>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600" b="0">
                <a:solidFill>
                  <a:schemeClr val="bg1">
                    <a:lumMod val="85000"/>
                  </a:schemeClr>
                </a:solidFill>
                <a:latin typeface="+mn-lt"/>
              </a:defRPr>
            </a:lvl1pPr>
          </a:lstStyle>
          <a:p>
            <a:pPr defTabSz="457200" fontAlgn="base">
              <a:spcBef>
                <a:spcPct val="0"/>
              </a:spcBef>
              <a:spcAft>
                <a:spcPct val="0"/>
              </a:spcAft>
              <a:defRPr/>
            </a:pPr>
            <a:fld id="{0BA701B8-1E21-4758-90F1-5783AB61A4B5}" type="slidenum">
              <a:rPr lang="ru-RU" altLang="ru-RU" smtClean="0">
                <a:cs typeface="Arial" panose="020B0604020202020204" pitchFamily="34" charset="0"/>
              </a:rPr>
              <a:pPr defTabSz="457200" fontAlgn="base">
                <a:spcBef>
                  <a:spcPct val="0"/>
                </a:spcBef>
                <a:spcAft>
                  <a:spcPct val="0"/>
                </a:spcAft>
                <a:defRPr/>
              </a:pPr>
              <a:t>‹#›</a:t>
            </a:fld>
            <a:endParaRPr lang="ru-RU" altLang="ru-RU" dirty="0">
              <a:cs typeface="Arial" panose="020B0604020202020204" pitchFamily="34" charset="0"/>
            </a:endParaRPr>
          </a:p>
        </p:txBody>
      </p:sp>
    </p:spTree>
    <p:extLst>
      <p:ext uri="{BB962C8B-B14F-4D97-AF65-F5344CB8AC3E}">
        <p14:creationId xmlns:p14="http://schemas.microsoft.com/office/powerpoint/2010/main" val="38498549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5_Custom Layout">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905774"/>
            <a:ext cx="7504280" cy="5546785"/>
          </a:xfrm>
          <a:custGeom>
            <a:avLst/>
            <a:gdLst>
              <a:gd name="connsiteX0" fmla="*/ 0 w 7504280"/>
              <a:gd name="connsiteY0" fmla="*/ 6077518 h 6858000"/>
              <a:gd name="connsiteX1" fmla="*/ 319117 w 7504280"/>
              <a:gd name="connsiteY1" fmla="*/ 6308949 h 6858000"/>
              <a:gd name="connsiteX2" fmla="*/ 388009 w 7504280"/>
              <a:gd name="connsiteY2" fmla="*/ 6529496 h 6858000"/>
              <a:gd name="connsiteX3" fmla="*/ 149770 w 7504280"/>
              <a:gd name="connsiteY3" fmla="*/ 6858000 h 6858000"/>
              <a:gd name="connsiteX4" fmla="*/ 0 w 7504280"/>
              <a:gd name="connsiteY4" fmla="*/ 6858000 h 6858000"/>
              <a:gd name="connsiteX5" fmla="*/ 0 w 7504280"/>
              <a:gd name="connsiteY5" fmla="*/ 4924739 h 6858000"/>
              <a:gd name="connsiteX6" fmla="*/ 2665739 w 7504280"/>
              <a:gd name="connsiteY6" fmla="*/ 6858000 h 6858000"/>
              <a:gd name="connsiteX7" fmla="*/ 1254462 w 7504280"/>
              <a:gd name="connsiteY7" fmla="*/ 6858000 h 6858000"/>
              <a:gd name="connsiteX8" fmla="*/ 0 w 7504280"/>
              <a:gd name="connsiteY8" fmla="*/ 5948233 h 6858000"/>
              <a:gd name="connsiteX9" fmla="*/ 0 w 7504280"/>
              <a:gd name="connsiteY9" fmla="*/ 3796271 h 6858000"/>
              <a:gd name="connsiteX10" fmla="*/ 4221763 w 7504280"/>
              <a:gd name="connsiteY10" fmla="*/ 6858000 h 6858000"/>
              <a:gd name="connsiteX11" fmla="*/ 2810487 w 7504280"/>
              <a:gd name="connsiteY11" fmla="*/ 6858000 h 6858000"/>
              <a:gd name="connsiteX12" fmla="*/ 0 w 7504280"/>
              <a:gd name="connsiteY12" fmla="*/ 4819765 h 6858000"/>
              <a:gd name="connsiteX13" fmla="*/ 0 w 7504280"/>
              <a:gd name="connsiteY13" fmla="*/ 2667802 h 6858000"/>
              <a:gd name="connsiteX14" fmla="*/ 4237084 w 7504280"/>
              <a:gd name="connsiteY14" fmla="*/ 5740642 h 6858000"/>
              <a:gd name="connsiteX15" fmla="*/ 4305975 w 7504280"/>
              <a:gd name="connsiteY15" fmla="*/ 5961191 h 6858000"/>
              <a:gd name="connsiteX16" fmla="*/ 3981694 w 7504280"/>
              <a:gd name="connsiteY16" fmla="*/ 6408334 h 6858000"/>
              <a:gd name="connsiteX17" fmla="*/ 3750657 w 7504280"/>
              <a:gd name="connsiteY17" fmla="*/ 6411367 h 6858000"/>
              <a:gd name="connsiteX18" fmla="*/ 0 w 7504280"/>
              <a:gd name="connsiteY18" fmla="*/ 3691297 h 6858000"/>
              <a:gd name="connsiteX19" fmla="*/ 0 w 7504280"/>
              <a:gd name="connsiteY19" fmla="*/ 1539334 h 6858000"/>
              <a:gd name="connsiteX20" fmla="*/ 7080476 w 7504280"/>
              <a:gd name="connsiteY20" fmla="*/ 6674274 h 6858000"/>
              <a:gd name="connsiteX21" fmla="*/ 7169138 w 7504280"/>
              <a:gd name="connsiteY21" fmla="*/ 6842761 h 6858000"/>
              <a:gd name="connsiteX22" fmla="*/ 7163350 w 7504280"/>
              <a:gd name="connsiteY22" fmla="*/ 6858000 h 6858000"/>
              <a:gd name="connsiteX23" fmla="*/ 5922535 w 7504280"/>
              <a:gd name="connsiteY23" fmla="*/ 6858000 h 6858000"/>
              <a:gd name="connsiteX24" fmla="*/ 0 w 7504280"/>
              <a:gd name="connsiteY24" fmla="*/ 2562830 h 6858000"/>
              <a:gd name="connsiteX25" fmla="*/ 0 w 7504280"/>
              <a:gd name="connsiteY25" fmla="*/ 410868 h 6858000"/>
              <a:gd name="connsiteX26" fmla="*/ 6001840 w 7504280"/>
              <a:gd name="connsiteY26" fmla="*/ 4763552 h 6858000"/>
              <a:gd name="connsiteX27" fmla="*/ 6070732 w 7504280"/>
              <a:gd name="connsiteY27" fmla="*/ 4984100 h 6858000"/>
              <a:gd name="connsiteX28" fmla="*/ 5746451 w 7504280"/>
              <a:gd name="connsiteY28" fmla="*/ 5431244 h 6858000"/>
              <a:gd name="connsiteX29" fmla="*/ 5515414 w 7504280"/>
              <a:gd name="connsiteY29" fmla="*/ 5434277 h 6858000"/>
              <a:gd name="connsiteX30" fmla="*/ 0 w 7504280"/>
              <a:gd name="connsiteY30" fmla="*/ 1434361 h 6858000"/>
              <a:gd name="connsiteX31" fmla="*/ 2690254 w 7504280"/>
              <a:gd name="connsiteY31" fmla="*/ 0 h 6858000"/>
              <a:gd name="connsiteX32" fmla="*/ 4101537 w 7504280"/>
              <a:gd name="connsiteY32" fmla="*/ 0 h 6858000"/>
              <a:gd name="connsiteX33" fmla="*/ 5073007 w 7504280"/>
              <a:gd name="connsiteY33" fmla="*/ 704535 h 6858000"/>
              <a:gd name="connsiteX34" fmla="*/ 5141897 w 7504280"/>
              <a:gd name="connsiteY34" fmla="*/ 925085 h 6858000"/>
              <a:gd name="connsiteX35" fmla="*/ 4817618 w 7504280"/>
              <a:gd name="connsiteY35" fmla="*/ 1372229 h 6858000"/>
              <a:gd name="connsiteX36" fmla="*/ 4586579 w 7504280"/>
              <a:gd name="connsiteY36" fmla="*/ 1375263 h 6858000"/>
              <a:gd name="connsiteX37" fmla="*/ 1134235 w 7504280"/>
              <a:gd name="connsiteY37" fmla="*/ 0 h 6858000"/>
              <a:gd name="connsiteX38" fmla="*/ 2545510 w 7504280"/>
              <a:gd name="connsiteY38" fmla="*/ 0 h 6858000"/>
              <a:gd name="connsiteX39" fmla="*/ 5551802 w 7504280"/>
              <a:gd name="connsiteY39" fmla="*/ 2180240 h 6858000"/>
              <a:gd name="connsiteX40" fmla="*/ 5620695 w 7504280"/>
              <a:gd name="connsiteY40" fmla="*/ 2400786 h 6858000"/>
              <a:gd name="connsiteX41" fmla="*/ 5296414 w 7504280"/>
              <a:gd name="connsiteY41" fmla="*/ 2847930 h 6858000"/>
              <a:gd name="connsiteX42" fmla="*/ 5065378 w 7504280"/>
              <a:gd name="connsiteY42" fmla="*/ 2850963 h 6858000"/>
              <a:gd name="connsiteX43" fmla="*/ 672885 w 7504280"/>
              <a:gd name="connsiteY43" fmla="*/ 0 h 6858000"/>
              <a:gd name="connsiteX44" fmla="*/ 989489 w 7504280"/>
              <a:gd name="connsiteY44" fmla="*/ 0 h 6858000"/>
              <a:gd name="connsiteX45" fmla="*/ 7414844 w 7504280"/>
              <a:gd name="connsiteY45" fmla="*/ 4659831 h 6858000"/>
              <a:gd name="connsiteX46" fmla="*/ 7483736 w 7504280"/>
              <a:gd name="connsiteY46" fmla="*/ 4880378 h 6858000"/>
              <a:gd name="connsiteX47" fmla="*/ 7159456 w 7504280"/>
              <a:gd name="connsiteY47" fmla="*/ 5327523 h 6858000"/>
              <a:gd name="connsiteX48" fmla="*/ 6928418 w 7504280"/>
              <a:gd name="connsiteY48" fmla="*/ 5330556 h 6858000"/>
              <a:gd name="connsiteX49" fmla="*/ 445545 w 7504280"/>
              <a:gd name="connsiteY49" fmla="*/ 629014 h 6858000"/>
              <a:gd name="connsiteX50" fmla="*/ 376654 w 7504280"/>
              <a:gd name="connsiteY50" fmla="*/ 40846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7504280" h="6858000">
                <a:moveTo>
                  <a:pt x="0" y="6077518"/>
                </a:moveTo>
                <a:lnTo>
                  <a:pt x="319117" y="6308949"/>
                </a:lnTo>
                <a:cubicBezTo>
                  <a:pt x="401940" y="6369013"/>
                  <a:pt x="432783" y="6467756"/>
                  <a:pt x="388009" y="6529496"/>
                </a:cubicBezTo>
                <a:lnTo>
                  <a:pt x="149770" y="6858000"/>
                </a:lnTo>
                <a:lnTo>
                  <a:pt x="0" y="6858000"/>
                </a:lnTo>
                <a:close/>
                <a:moveTo>
                  <a:pt x="0" y="4924739"/>
                </a:moveTo>
                <a:lnTo>
                  <a:pt x="2665739" y="6858000"/>
                </a:lnTo>
                <a:lnTo>
                  <a:pt x="1254462" y="6858000"/>
                </a:lnTo>
                <a:lnTo>
                  <a:pt x="0" y="5948233"/>
                </a:lnTo>
                <a:close/>
                <a:moveTo>
                  <a:pt x="0" y="3796271"/>
                </a:moveTo>
                <a:lnTo>
                  <a:pt x="4221763" y="6858000"/>
                </a:lnTo>
                <a:lnTo>
                  <a:pt x="2810487" y="6858000"/>
                </a:lnTo>
                <a:lnTo>
                  <a:pt x="0" y="4819765"/>
                </a:lnTo>
                <a:close/>
                <a:moveTo>
                  <a:pt x="0" y="2667802"/>
                </a:moveTo>
                <a:lnTo>
                  <a:pt x="4237084" y="5740642"/>
                </a:lnTo>
                <a:cubicBezTo>
                  <a:pt x="4319906" y="5800708"/>
                  <a:pt x="4350750" y="5899451"/>
                  <a:pt x="4305975" y="5961191"/>
                </a:cubicBezTo>
                <a:lnTo>
                  <a:pt x="3981694" y="6408334"/>
                </a:lnTo>
                <a:cubicBezTo>
                  <a:pt x="3936918" y="6470075"/>
                  <a:pt x="3833480" y="6471433"/>
                  <a:pt x="3750657" y="6411367"/>
                </a:cubicBezTo>
                <a:lnTo>
                  <a:pt x="0" y="3691297"/>
                </a:lnTo>
                <a:close/>
                <a:moveTo>
                  <a:pt x="0" y="1539334"/>
                </a:moveTo>
                <a:lnTo>
                  <a:pt x="7080476" y="6674274"/>
                </a:lnTo>
                <a:cubicBezTo>
                  <a:pt x="7142593" y="6719322"/>
                  <a:pt x="7175471" y="6786127"/>
                  <a:pt x="7169138" y="6842761"/>
                </a:cubicBezTo>
                <a:lnTo>
                  <a:pt x="7163350" y="6858000"/>
                </a:lnTo>
                <a:lnTo>
                  <a:pt x="5922535" y="6858000"/>
                </a:lnTo>
                <a:lnTo>
                  <a:pt x="0" y="2562830"/>
                </a:lnTo>
                <a:close/>
                <a:moveTo>
                  <a:pt x="0" y="410868"/>
                </a:moveTo>
                <a:lnTo>
                  <a:pt x="6001840" y="4763552"/>
                </a:lnTo>
                <a:cubicBezTo>
                  <a:pt x="6084663" y="4823616"/>
                  <a:pt x="6115506" y="4922360"/>
                  <a:pt x="6070732" y="4984100"/>
                </a:cubicBezTo>
                <a:lnTo>
                  <a:pt x="5746451" y="5431244"/>
                </a:lnTo>
                <a:cubicBezTo>
                  <a:pt x="5701675" y="5492984"/>
                  <a:pt x="5598236" y="5494343"/>
                  <a:pt x="5515414" y="5434277"/>
                </a:cubicBezTo>
                <a:lnTo>
                  <a:pt x="0" y="1434361"/>
                </a:lnTo>
                <a:close/>
                <a:moveTo>
                  <a:pt x="2690254" y="0"/>
                </a:moveTo>
                <a:lnTo>
                  <a:pt x="4101537" y="0"/>
                </a:lnTo>
                <a:lnTo>
                  <a:pt x="5073007" y="704535"/>
                </a:lnTo>
                <a:cubicBezTo>
                  <a:pt x="5155830" y="764600"/>
                  <a:pt x="5186673" y="863345"/>
                  <a:pt x="5141897" y="925085"/>
                </a:cubicBezTo>
                <a:lnTo>
                  <a:pt x="4817618" y="1372229"/>
                </a:lnTo>
                <a:cubicBezTo>
                  <a:pt x="4772843" y="1433967"/>
                  <a:pt x="4669403" y="1435327"/>
                  <a:pt x="4586579" y="1375263"/>
                </a:cubicBezTo>
                <a:close/>
                <a:moveTo>
                  <a:pt x="1134235" y="0"/>
                </a:moveTo>
                <a:lnTo>
                  <a:pt x="2545510" y="0"/>
                </a:lnTo>
                <a:lnTo>
                  <a:pt x="5551802" y="2180240"/>
                </a:lnTo>
                <a:cubicBezTo>
                  <a:pt x="5634625" y="2240305"/>
                  <a:pt x="5665470" y="2339046"/>
                  <a:pt x="5620695" y="2400786"/>
                </a:cubicBezTo>
                <a:lnTo>
                  <a:pt x="5296414" y="2847930"/>
                </a:lnTo>
                <a:cubicBezTo>
                  <a:pt x="5251638" y="2909670"/>
                  <a:pt x="5148198" y="2911029"/>
                  <a:pt x="5065378" y="2850963"/>
                </a:cubicBezTo>
                <a:close/>
                <a:moveTo>
                  <a:pt x="672885" y="0"/>
                </a:moveTo>
                <a:lnTo>
                  <a:pt x="989489" y="0"/>
                </a:lnTo>
                <a:lnTo>
                  <a:pt x="7414844" y="4659831"/>
                </a:lnTo>
                <a:cubicBezTo>
                  <a:pt x="7497668" y="4719895"/>
                  <a:pt x="7528510" y="4818638"/>
                  <a:pt x="7483736" y="4880378"/>
                </a:cubicBezTo>
                <a:lnTo>
                  <a:pt x="7159456" y="5327523"/>
                </a:lnTo>
                <a:cubicBezTo>
                  <a:pt x="7114680" y="5389263"/>
                  <a:pt x="7011240" y="5390622"/>
                  <a:pt x="6928418" y="5330556"/>
                </a:cubicBezTo>
                <a:lnTo>
                  <a:pt x="445545" y="629014"/>
                </a:lnTo>
                <a:cubicBezTo>
                  <a:pt x="362723" y="568949"/>
                  <a:pt x="331879" y="470206"/>
                  <a:pt x="376654" y="408466"/>
                </a:cubicBezTo>
                <a:close/>
              </a:path>
            </a:pathLst>
          </a:custGeom>
        </p:spPr>
        <p:txBody>
          <a:bodyPr wrap="square">
            <a:noAutofit/>
          </a:bodyPr>
          <a:lstStyle/>
          <a:p>
            <a:endParaRPr lang="fr-CA"/>
          </a:p>
        </p:txBody>
      </p:sp>
      <p:sp>
        <p:nvSpPr>
          <p:cNvPr id="3" name="Номер слайда 5">
            <a:extLst>
              <a:ext uri="{FF2B5EF4-FFF2-40B4-BE49-F238E27FC236}">
                <a16:creationId xmlns:a16="http://schemas.microsoft.com/office/drawing/2014/main" id="{40DBF4C1-4559-44C9-8532-92FB6E3ED4C6}"/>
              </a:ext>
            </a:extLst>
          </p:cNvPr>
          <p:cNvSpPr>
            <a:spLocks noGrp="1"/>
          </p:cNvSpPr>
          <p:nvPr>
            <p:ph type="sldNum" sz="quarter" idx="4"/>
          </p:nvPr>
        </p:nvSpPr>
        <p:spPr>
          <a:xfrm>
            <a:off x="5384800" y="6615023"/>
            <a:ext cx="1422400" cy="150813"/>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600" b="0">
                <a:solidFill>
                  <a:schemeClr val="bg1">
                    <a:lumMod val="85000"/>
                  </a:schemeClr>
                </a:solidFill>
                <a:latin typeface="+mn-lt"/>
              </a:defRPr>
            </a:lvl1pPr>
          </a:lstStyle>
          <a:p>
            <a:pPr defTabSz="457200" fontAlgn="base">
              <a:spcBef>
                <a:spcPct val="0"/>
              </a:spcBef>
              <a:spcAft>
                <a:spcPct val="0"/>
              </a:spcAft>
              <a:defRPr/>
            </a:pPr>
            <a:fld id="{0BA701B8-1E21-4758-90F1-5783AB61A4B5}" type="slidenum">
              <a:rPr lang="ru-RU" altLang="ru-RU" smtClean="0">
                <a:cs typeface="Arial" panose="020B0604020202020204" pitchFamily="34" charset="0"/>
              </a:rPr>
              <a:pPr defTabSz="457200" fontAlgn="base">
                <a:spcBef>
                  <a:spcPct val="0"/>
                </a:spcBef>
                <a:spcAft>
                  <a:spcPct val="0"/>
                </a:spcAft>
                <a:defRPr/>
              </a:pPr>
              <a:t>‹#›</a:t>
            </a:fld>
            <a:endParaRPr lang="ru-RU" altLang="ru-RU" dirty="0">
              <a:cs typeface="Arial" panose="020B0604020202020204" pitchFamily="34" charset="0"/>
            </a:endParaRPr>
          </a:p>
        </p:txBody>
      </p:sp>
    </p:spTree>
    <p:extLst>
      <p:ext uri="{BB962C8B-B14F-4D97-AF65-F5344CB8AC3E}">
        <p14:creationId xmlns:p14="http://schemas.microsoft.com/office/powerpoint/2010/main" val="29909334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4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7251700" y="931653"/>
            <a:ext cx="4318000" cy="5529532"/>
          </a:xfrm>
          <a:custGeom>
            <a:avLst/>
            <a:gdLst>
              <a:gd name="connsiteX0" fmla="*/ 82552 w 4318000"/>
              <a:gd name="connsiteY0" fmla="*/ 1803400 h 5588000"/>
              <a:gd name="connsiteX1" fmla="*/ 412748 w 4318000"/>
              <a:gd name="connsiteY1" fmla="*/ 1803400 h 5588000"/>
              <a:gd name="connsiteX2" fmla="*/ 495300 w 4318000"/>
              <a:gd name="connsiteY2" fmla="*/ 1885952 h 5588000"/>
              <a:gd name="connsiteX3" fmla="*/ 495300 w 4318000"/>
              <a:gd name="connsiteY3" fmla="*/ 4083048 h 5588000"/>
              <a:gd name="connsiteX4" fmla="*/ 412748 w 4318000"/>
              <a:gd name="connsiteY4" fmla="*/ 4165600 h 5588000"/>
              <a:gd name="connsiteX5" fmla="*/ 82552 w 4318000"/>
              <a:gd name="connsiteY5" fmla="*/ 4165600 h 5588000"/>
              <a:gd name="connsiteX6" fmla="*/ 0 w 4318000"/>
              <a:gd name="connsiteY6" fmla="*/ 4083048 h 5588000"/>
              <a:gd name="connsiteX7" fmla="*/ 0 w 4318000"/>
              <a:gd name="connsiteY7" fmla="*/ 1885952 h 5588000"/>
              <a:gd name="connsiteX8" fmla="*/ 82552 w 4318000"/>
              <a:gd name="connsiteY8" fmla="*/ 1803400 h 5588000"/>
              <a:gd name="connsiteX9" fmla="*/ 3905252 w 4318000"/>
              <a:gd name="connsiteY9" fmla="*/ 1536700 h 5588000"/>
              <a:gd name="connsiteX10" fmla="*/ 4235447 w 4318000"/>
              <a:gd name="connsiteY10" fmla="*/ 1536700 h 5588000"/>
              <a:gd name="connsiteX11" fmla="*/ 4318000 w 4318000"/>
              <a:gd name="connsiteY11" fmla="*/ 1619252 h 5588000"/>
              <a:gd name="connsiteX12" fmla="*/ 4318000 w 4318000"/>
              <a:gd name="connsiteY12" fmla="*/ 3219448 h 5588000"/>
              <a:gd name="connsiteX13" fmla="*/ 4235447 w 4318000"/>
              <a:gd name="connsiteY13" fmla="*/ 3302000 h 5588000"/>
              <a:gd name="connsiteX14" fmla="*/ 3905252 w 4318000"/>
              <a:gd name="connsiteY14" fmla="*/ 3302000 h 5588000"/>
              <a:gd name="connsiteX15" fmla="*/ 3822699 w 4318000"/>
              <a:gd name="connsiteY15" fmla="*/ 3219448 h 5588000"/>
              <a:gd name="connsiteX16" fmla="*/ 3822699 w 4318000"/>
              <a:gd name="connsiteY16" fmla="*/ 1619252 h 5588000"/>
              <a:gd name="connsiteX17" fmla="*/ 3905252 w 4318000"/>
              <a:gd name="connsiteY17" fmla="*/ 1536700 h 5588000"/>
              <a:gd name="connsiteX18" fmla="*/ 2813052 w 4318000"/>
              <a:gd name="connsiteY18" fmla="*/ 1447800 h 5588000"/>
              <a:gd name="connsiteX19" fmla="*/ 3143248 w 4318000"/>
              <a:gd name="connsiteY19" fmla="*/ 1447800 h 5588000"/>
              <a:gd name="connsiteX20" fmla="*/ 3225800 w 4318000"/>
              <a:gd name="connsiteY20" fmla="*/ 1530352 h 5588000"/>
              <a:gd name="connsiteX21" fmla="*/ 3225800 w 4318000"/>
              <a:gd name="connsiteY21" fmla="*/ 5099048 h 5588000"/>
              <a:gd name="connsiteX22" fmla="*/ 3143248 w 4318000"/>
              <a:gd name="connsiteY22" fmla="*/ 5181600 h 5588000"/>
              <a:gd name="connsiteX23" fmla="*/ 2813052 w 4318000"/>
              <a:gd name="connsiteY23" fmla="*/ 5181600 h 5588000"/>
              <a:gd name="connsiteX24" fmla="*/ 2730500 w 4318000"/>
              <a:gd name="connsiteY24" fmla="*/ 5099048 h 5588000"/>
              <a:gd name="connsiteX25" fmla="*/ 2730500 w 4318000"/>
              <a:gd name="connsiteY25" fmla="*/ 1530352 h 5588000"/>
              <a:gd name="connsiteX26" fmla="*/ 2813052 w 4318000"/>
              <a:gd name="connsiteY26" fmla="*/ 1447800 h 5588000"/>
              <a:gd name="connsiteX27" fmla="*/ 628652 w 4318000"/>
              <a:gd name="connsiteY27" fmla="*/ 1447800 h 5588000"/>
              <a:gd name="connsiteX28" fmla="*/ 958848 w 4318000"/>
              <a:gd name="connsiteY28" fmla="*/ 1447800 h 5588000"/>
              <a:gd name="connsiteX29" fmla="*/ 1041400 w 4318000"/>
              <a:gd name="connsiteY29" fmla="*/ 1530352 h 5588000"/>
              <a:gd name="connsiteX30" fmla="*/ 1041400 w 4318000"/>
              <a:gd name="connsiteY30" fmla="*/ 4616448 h 5588000"/>
              <a:gd name="connsiteX31" fmla="*/ 958848 w 4318000"/>
              <a:gd name="connsiteY31" fmla="*/ 4699000 h 5588000"/>
              <a:gd name="connsiteX32" fmla="*/ 628652 w 4318000"/>
              <a:gd name="connsiteY32" fmla="*/ 4699000 h 5588000"/>
              <a:gd name="connsiteX33" fmla="*/ 546100 w 4318000"/>
              <a:gd name="connsiteY33" fmla="*/ 4616448 h 5588000"/>
              <a:gd name="connsiteX34" fmla="*/ 546100 w 4318000"/>
              <a:gd name="connsiteY34" fmla="*/ 1530352 h 5588000"/>
              <a:gd name="connsiteX35" fmla="*/ 628652 w 4318000"/>
              <a:gd name="connsiteY35" fmla="*/ 1447800 h 5588000"/>
              <a:gd name="connsiteX36" fmla="*/ 3359152 w 4318000"/>
              <a:gd name="connsiteY36" fmla="*/ 1003300 h 5588000"/>
              <a:gd name="connsiteX37" fmla="*/ 3689348 w 4318000"/>
              <a:gd name="connsiteY37" fmla="*/ 1003300 h 5588000"/>
              <a:gd name="connsiteX38" fmla="*/ 3771899 w 4318000"/>
              <a:gd name="connsiteY38" fmla="*/ 1085852 h 5588000"/>
              <a:gd name="connsiteX39" fmla="*/ 3771899 w 4318000"/>
              <a:gd name="connsiteY39" fmla="*/ 3778248 h 5588000"/>
              <a:gd name="connsiteX40" fmla="*/ 3689348 w 4318000"/>
              <a:gd name="connsiteY40" fmla="*/ 3860800 h 5588000"/>
              <a:gd name="connsiteX41" fmla="*/ 3359152 w 4318000"/>
              <a:gd name="connsiteY41" fmla="*/ 3860800 h 5588000"/>
              <a:gd name="connsiteX42" fmla="*/ 3276600 w 4318000"/>
              <a:gd name="connsiteY42" fmla="*/ 3778248 h 5588000"/>
              <a:gd name="connsiteX43" fmla="*/ 3276600 w 4318000"/>
              <a:gd name="connsiteY43" fmla="*/ 1085852 h 5588000"/>
              <a:gd name="connsiteX44" fmla="*/ 3359152 w 4318000"/>
              <a:gd name="connsiteY44" fmla="*/ 1003300 h 5588000"/>
              <a:gd name="connsiteX45" fmla="*/ 1720852 w 4318000"/>
              <a:gd name="connsiteY45" fmla="*/ 1003300 h 5588000"/>
              <a:gd name="connsiteX46" fmla="*/ 2051048 w 4318000"/>
              <a:gd name="connsiteY46" fmla="*/ 1003300 h 5588000"/>
              <a:gd name="connsiteX47" fmla="*/ 2133600 w 4318000"/>
              <a:gd name="connsiteY47" fmla="*/ 1085852 h 5588000"/>
              <a:gd name="connsiteX48" fmla="*/ 2133600 w 4318000"/>
              <a:gd name="connsiteY48" fmla="*/ 5505448 h 5588000"/>
              <a:gd name="connsiteX49" fmla="*/ 2051048 w 4318000"/>
              <a:gd name="connsiteY49" fmla="*/ 5588000 h 5588000"/>
              <a:gd name="connsiteX50" fmla="*/ 1720852 w 4318000"/>
              <a:gd name="connsiteY50" fmla="*/ 5588000 h 5588000"/>
              <a:gd name="connsiteX51" fmla="*/ 1638300 w 4318000"/>
              <a:gd name="connsiteY51" fmla="*/ 5505448 h 5588000"/>
              <a:gd name="connsiteX52" fmla="*/ 1638300 w 4318000"/>
              <a:gd name="connsiteY52" fmla="*/ 1085852 h 5588000"/>
              <a:gd name="connsiteX53" fmla="*/ 1720852 w 4318000"/>
              <a:gd name="connsiteY53" fmla="*/ 1003300 h 5588000"/>
              <a:gd name="connsiteX54" fmla="*/ 1174752 w 4318000"/>
              <a:gd name="connsiteY54" fmla="*/ 723900 h 5588000"/>
              <a:gd name="connsiteX55" fmla="*/ 1504948 w 4318000"/>
              <a:gd name="connsiteY55" fmla="*/ 723900 h 5588000"/>
              <a:gd name="connsiteX56" fmla="*/ 1587500 w 4318000"/>
              <a:gd name="connsiteY56" fmla="*/ 806452 h 5588000"/>
              <a:gd name="connsiteX57" fmla="*/ 1587500 w 4318000"/>
              <a:gd name="connsiteY57" fmla="*/ 4235448 h 5588000"/>
              <a:gd name="connsiteX58" fmla="*/ 1504948 w 4318000"/>
              <a:gd name="connsiteY58" fmla="*/ 4318000 h 5588000"/>
              <a:gd name="connsiteX59" fmla="*/ 1174752 w 4318000"/>
              <a:gd name="connsiteY59" fmla="*/ 4318000 h 5588000"/>
              <a:gd name="connsiteX60" fmla="*/ 1092200 w 4318000"/>
              <a:gd name="connsiteY60" fmla="*/ 4235448 h 5588000"/>
              <a:gd name="connsiteX61" fmla="*/ 1092200 w 4318000"/>
              <a:gd name="connsiteY61" fmla="*/ 806452 h 5588000"/>
              <a:gd name="connsiteX62" fmla="*/ 1174752 w 4318000"/>
              <a:gd name="connsiteY62" fmla="*/ 723900 h 5588000"/>
              <a:gd name="connsiteX63" fmla="*/ 2266952 w 4318000"/>
              <a:gd name="connsiteY63" fmla="*/ 0 h 5588000"/>
              <a:gd name="connsiteX64" fmla="*/ 2597148 w 4318000"/>
              <a:gd name="connsiteY64" fmla="*/ 0 h 5588000"/>
              <a:gd name="connsiteX65" fmla="*/ 2679700 w 4318000"/>
              <a:gd name="connsiteY65" fmla="*/ 82552 h 5588000"/>
              <a:gd name="connsiteX66" fmla="*/ 2679700 w 4318000"/>
              <a:gd name="connsiteY66" fmla="*/ 4616448 h 5588000"/>
              <a:gd name="connsiteX67" fmla="*/ 2597148 w 4318000"/>
              <a:gd name="connsiteY67" fmla="*/ 4699000 h 5588000"/>
              <a:gd name="connsiteX68" fmla="*/ 2266952 w 4318000"/>
              <a:gd name="connsiteY68" fmla="*/ 4699000 h 5588000"/>
              <a:gd name="connsiteX69" fmla="*/ 2184400 w 4318000"/>
              <a:gd name="connsiteY69" fmla="*/ 4616448 h 5588000"/>
              <a:gd name="connsiteX70" fmla="*/ 2184400 w 4318000"/>
              <a:gd name="connsiteY70" fmla="*/ 82552 h 5588000"/>
              <a:gd name="connsiteX71" fmla="*/ 2266952 w 4318000"/>
              <a:gd name="connsiteY71" fmla="*/ 0 h 55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318000" h="5588000">
                <a:moveTo>
                  <a:pt x="82552" y="1803400"/>
                </a:moveTo>
                <a:lnTo>
                  <a:pt x="412748" y="1803400"/>
                </a:lnTo>
                <a:cubicBezTo>
                  <a:pt x="458340" y="1803400"/>
                  <a:pt x="495300" y="1840360"/>
                  <a:pt x="495300" y="1885952"/>
                </a:cubicBezTo>
                <a:lnTo>
                  <a:pt x="495300" y="4083048"/>
                </a:lnTo>
                <a:cubicBezTo>
                  <a:pt x="495300" y="4128640"/>
                  <a:pt x="458340" y="4165600"/>
                  <a:pt x="412748" y="4165600"/>
                </a:cubicBezTo>
                <a:lnTo>
                  <a:pt x="82552" y="4165600"/>
                </a:lnTo>
                <a:cubicBezTo>
                  <a:pt x="36960" y="4165600"/>
                  <a:pt x="0" y="4128640"/>
                  <a:pt x="0" y="4083048"/>
                </a:cubicBezTo>
                <a:lnTo>
                  <a:pt x="0" y="1885952"/>
                </a:lnTo>
                <a:cubicBezTo>
                  <a:pt x="0" y="1840360"/>
                  <a:pt x="36960" y="1803400"/>
                  <a:pt x="82552" y="1803400"/>
                </a:cubicBezTo>
                <a:close/>
                <a:moveTo>
                  <a:pt x="3905252" y="1536700"/>
                </a:moveTo>
                <a:lnTo>
                  <a:pt x="4235447" y="1536700"/>
                </a:lnTo>
                <a:cubicBezTo>
                  <a:pt x="4281039" y="1536700"/>
                  <a:pt x="4318000" y="1573660"/>
                  <a:pt x="4318000" y="1619252"/>
                </a:cubicBezTo>
                <a:lnTo>
                  <a:pt x="4318000" y="3219448"/>
                </a:lnTo>
                <a:cubicBezTo>
                  <a:pt x="4318000" y="3265040"/>
                  <a:pt x="4281039" y="3302000"/>
                  <a:pt x="4235447" y="3302000"/>
                </a:cubicBezTo>
                <a:lnTo>
                  <a:pt x="3905252" y="3302000"/>
                </a:lnTo>
                <a:cubicBezTo>
                  <a:pt x="3859660" y="3302000"/>
                  <a:pt x="3822699" y="3265040"/>
                  <a:pt x="3822699" y="3219448"/>
                </a:cubicBezTo>
                <a:lnTo>
                  <a:pt x="3822699" y="1619252"/>
                </a:lnTo>
                <a:cubicBezTo>
                  <a:pt x="3822699" y="1573660"/>
                  <a:pt x="3859660" y="1536700"/>
                  <a:pt x="3905252" y="1536700"/>
                </a:cubicBezTo>
                <a:close/>
                <a:moveTo>
                  <a:pt x="2813052" y="1447800"/>
                </a:moveTo>
                <a:lnTo>
                  <a:pt x="3143248" y="1447800"/>
                </a:lnTo>
                <a:cubicBezTo>
                  <a:pt x="3188840" y="1447800"/>
                  <a:pt x="3225800" y="1484760"/>
                  <a:pt x="3225800" y="1530352"/>
                </a:cubicBezTo>
                <a:lnTo>
                  <a:pt x="3225800" y="5099048"/>
                </a:lnTo>
                <a:cubicBezTo>
                  <a:pt x="3225800" y="5144640"/>
                  <a:pt x="3188840" y="5181600"/>
                  <a:pt x="3143248" y="5181600"/>
                </a:cubicBezTo>
                <a:lnTo>
                  <a:pt x="2813052" y="5181600"/>
                </a:lnTo>
                <a:cubicBezTo>
                  <a:pt x="2767460" y="5181600"/>
                  <a:pt x="2730500" y="5144640"/>
                  <a:pt x="2730500" y="5099048"/>
                </a:cubicBezTo>
                <a:lnTo>
                  <a:pt x="2730500" y="1530352"/>
                </a:lnTo>
                <a:cubicBezTo>
                  <a:pt x="2730500" y="1484760"/>
                  <a:pt x="2767460" y="1447800"/>
                  <a:pt x="2813052" y="1447800"/>
                </a:cubicBezTo>
                <a:close/>
                <a:moveTo>
                  <a:pt x="628652" y="1447800"/>
                </a:moveTo>
                <a:lnTo>
                  <a:pt x="958848" y="1447800"/>
                </a:lnTo>
                <a:cubicBezTo>
                  <a:pt x="1004440" y="1447800"/>
                  <a:pt x="1041400" y="1484760"/>
                  <a:pt x="1041400" y="1530352"/>
                </a:cubicBezTo>
                <a:lnTo>
                  <a:pt x="1041400" y="4616448"/>
                </a:lnTo>
                <a:cubicBezTo>
                  <a:pt x="1041400" y="4662040"/>
                  <a:pt x="1004440" y="4699000"/>
                  <a:pt x="958848" y="4699000"/>
                </a:cubicBezTo>
                <a:lnTo>
                  <a:pt x="628652" y="4699000"/>
                </a:lnTo>
                <a:cubicBezTo>
                  <a:pt x="583060" y="4699000"/>
                  <a:pt x="546100" y="4662040"/>
                  <a:pt x="546100" y="4616448"/>
                </a:cubicBezTo>
                <a:lnTo>
                  <a:pt x="546100" y="1530352"/>
                </a:lnTo>
                <a:cubicBezTo>
                  <a:pt x="546100" y="1484760"/>
                  <a:pt x="583060" y="1447800"/>
                  <a:pt x="628652" y="1447800"/>
                </a:cubicBezTo>
                <a:close/>
                <a:moveTo>
                  <a:pt x="3359152" y="1003300"/>
                </a:moveTo>
                <a:lnTo>
                  <a:pt x="3689348" y="1003300"/>
                </a:lnTo>
                <a:cubicBezTo>
                  <a:pt x="3734940" y="1003300"/>
                  <a:pt x="3771899" y="1040260"/>
                  <a:pt x="3771899" y="1085852"/>
                </a:cubicBezTo>
                <a:lnTo>
                  <a:pt x="3771899" y="3778248"/>
                </a:lnTo>
                <a:cubicBezTo>
                  <a:pt x="3771899" y="3823840"/>
                  <a:pt x="3734940" y="3860800"/>
                  <a:pt x="3689348" y="3860800"/>
                </a:cubicBezTo>
                <a:lnTo>
                  <a:pt x="3359152" y="3860800"/>
                </a:lnTo>
                <a:cubicBezTo>
                  <a:pt x="3313560" y="3860800"/>
                  <a:pt x="3276600" y="3823840"/>
                  <a:pt x="3276600" y="3778248"/>
                </a:cubicBezTo>
                <a:lnTo>
                  <a:pt x="3276600" y="1085852"/>
                </a:lnTo>
                <a:cubicBezTo>
                  <a:pt x="3276600" y="1040260"/>
                  <a:pt x="3313560" y="1003300"/>
                  <a:pt x="3359152" y="1003300"/>
                </a:cubicBezTo>
                <a:close/>
                <a:moveTo>
                  <a:pt x="1720852" y="1003300"/>
                </a:moveTo>
                <a:lnTo>
                  <a:pt x="2051048" y="1003300"/>
                </a:lnTo>
                <a:cubicBezTo>
                  <a:pt x="2096640" y="1003300"/>
                  <a:pt x="2133600" y="1040260"/>
                  <a:pt x="2133600" y="1085852"/>
                </a:cubicBezTo>
                <a:lnTo>
                  <a:pt x="2133600" y="5505448"/>
                </a:lnTo>
                <a:cubicBezTo>
                  <a:pt x="2133600" y="5551040"/>
                  <a:pt x="2096640" y="5588000"/>
                  <a:pt x="2051048" y="5588000"/>
                </a:cubicBezTo>
                <a:lnTo>
                  <a:pt x="1720852" y="5588000"/>
                </a:lnTo>
                <a:cubicBezTo>
                  <a:pt x="1675260" y="5588000"/>
                  <a:pt x="1638300" y="5551040"/>
                  <a:pt x="1638300" y="5505448"/>
                </a:cubicBezTo>
                <a:lnTo>
                  <a:pt x="1638300" y="1085852"/>
                </a:lnTo>
                <a:cubicBezTo>
                  <a:pt x="1638300" y="1040260"/>
                  <a:pt x="1675260" y="1003300"/>
                  <a:pt x="1720852" y="1003300"/>
                </a:cubicBezTo>
                <a:close/>
                <a:moveTo>
                  <a:pt x="1174752" y="723900"/>
                </a:moveTo>
                <a:lnTo>
                  <a:pt x="1504948" y="723900"/>
                </a:lnTo>
                <a:cubicBezTo>
                  <a:pt x="1550540" y="723900"/>
                  <a:pt x="1587500" y="760860"/>
                  <a:pt x="1587500" y="806452"/>
                </a:cubicBezTo>
                <a:lnTo>
                  <a:pt x="1587500" y="4235448"/>
                </a:lnTo>
                <a:cubicBezTo>
                  <a:pt x="1587500" y="4281040"/>
                  <a:pt x="1550540" y="4318000"/>
                  <a:pt x="1504948" y="4318000"/>
                </a:cubicBezTo>
                <a:lnTo>
                  <a:pt x="1174752" y="4318000"/>
                </a:lnTo>
                <a:cubicBezTo>
                  <a:pt x="1129160" y="4318000"/>
                  <a:pt x="1092200" y="4281040"/>
                  <a:pt x="1092200" y="4235448"/>
                </a:cubicBezTo>
                <a:lnTo>
                  <a:pt x="1092200" y="806452"/>
                </a:lnTo>
                <a:cubicBezTo>
                  <a:pt x="1092200" y="760860"/>
                  <a:pt x="1129160" y="723900"/>
                  <a:pt x="1174752" y="723900"/>
                </a:cubicBezTo>
                <a:close/>
                <a:moveTo>
                  <a:pt x="2266952" y="0"/>
                </a:moveTo>
                <a:lnTo>
                  <a:pt x="2597148" y="0"/>
                </a:lnTo>
                <a:cubicBezTo>
                  <a:pt x="2642740" y="0"/>
                  <a:pt x="2679700" y="36960"/>
                  <a:pt x="2679700" y="82552"/>
                </a:cubicBezTo>
                <a:lnTo>
                  <a:pt x="2679700" y="4616448"/>
                </a:lnTo>
                <a:cubicBezTo>
                  <a:pt x="2679700" y="4662040"/>
                  <a:pt x="2642740" y="4699000"/>
                  <a:pt x="2597148" y="4699000"/>
                </a:cubicBezTo>
                <a:lnTo>
                  <a:pt x="2266952" y="4699000"/>
                </a:lnTo>
                <a:cubicBezTo>
                  <a:pt x="2221360" y="4699000"/>
                  <a:pt x="2184400" y="4662040"/>
                  <a:pt x="2184400" y="4616448"/>
                </a:cubicBezTo>
                <a:lnTo>
                  <a:pt x="2184400" y="82552"/>
                </a:lnTo>
                <a:cubicBezTo>
                  <a:pt x="2184400" y="36960"/>
                  <a:pt x="2221360" y="0"/>
                  <a:pt x="2266952" y="0"/>
                </a:cubicBezTo>
                <a:close/>
              </a:path>
            </a:pathLst>
          </a:custGeom>
        </p:spPr>
        <p:txBody>
          <a:bodyPr wrap="square">
            <a:noAutofit/>
          </a:bodyPr>
          <a:lstStyle/>
          <a:p>
            <a:endParaRPr lang="fr-CA"/>
          </a:p>
        </p:txBody>
      </p:sp>
      <p:sp>
        <p:nvSpPr>
          <p:cNvPr id="3" name="Номер слайда 5">
            <a:extLst>
              <a:ext uri="{FF2B5EF4-FFF2-40B4-BE49-F238E27FC236}">
                <a16:creationId xmlns:a16="http://schemas.microsoft.com/office/drawing/2014/main" id="{B9C00780-9008-45C2-8DD5-A879696A4CC9}"/>
              </a:ext>
            </a:extLst>
          </p:cNvPr>
          <p:cNvSpPr>
            <a:spLocks noGrp="1"/>
          </p:cNvSpPr>
          <p:nvPr>
            <p:ph type="sldNum" sz="quarter" idx="4"/>
          </p:nvPr>
        </p:nvSpPr>
        <p:spPr>
          <a:xfrm>
            <a:off x="5384800" y="6615023"/>
            <a:ext cx="1422400" cy="150813"/>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600" b="0">
                <a:solidFill>
                  <a:schemeClr val="bg1">
                    <a:lumMod val="85000"/>
                  </a:schemeClr>
                </a:solidFill>
                <a:latin typeface="+mn-lt"/>
              </a:defRPr>
            </a:lvl1pPr>
          </a:lstStyle>
          <a:p>
            <a:pPr defTabSz="457200" fontAlgn="base">
              <a:spcBef>
                <a:spcPct val="0"/>
              </a:spcBef>
              <a:spcAft>
                <a:spcPct val="0"/>
              </a:spcAft>
              <a:defRPr/>
            </a:pPr>
            <a:fld id="{0BA701B8-1E21-4758-90F1-5783AB61A4B5}" type="slidenum">
              <a:rPr lang="ru-RU" altLang="ru-RU" smtClean="0">
                <a:cs typeface="Arial" panose="020B0604020202020204" pitchFamily="34" charset="0"/>
              </a:rPr>
              <a:pPr defTabSz="457200" fontAlgn="base">
                <a:spcBef>
                  <a:spcPct val="0"/>
                </a:spcBef>
                <a:spcAft>
                  <a:spcPct val="0"/>
                </a:spcAft>
                <a:defRPr/>
              </a:pPr>
              <a:t>‹#›</a:t>
            </a:fld>
            <a:endParaRPr lang="ru-RU" altLang="ru-RU" dirty="0">
              <a:cs typeface="Arial" panose="020B0604020202020204" pitchFamily="34" charset="0"/>
            </a:endParaRPr>
          </a:p>
        </p:txBody>
      </p:sp>
    </p:spTree>
    <p:extLst>
      <p:ext uri="{BB962C8B-B14F-4D97-AF65-F5344CB8AC3E}">
        <p14:creationId xmlns:p14="http://schemas.microsoft.com/office/powerpoint/2010/main" val="37047023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1236213" y="2889250"/>
            <a:ext cx="1517498" cy="1517498"/>
          </a:xfrm>
          <a:prstGeom prst="ellipse">
            <a:avLst/>
          </a:prstGeom>
        </p:spPr>
        <p:txBody>
          <a:bodyPr>
            <a:normAutofit/>
          </a:bodyPr>
          <a:lstStyle>
            <a:lvl1pPr>
              <a:defRPr sz="1600"/>
            </a:lvl1pPr>
          </a:lstStyle>
          <a:p>
            <a:r>
              <a:rPr lang="en-CA"/>
              <a:t>Picture</a:t>
            </a:r>
            <a:endParaRPr lang="fr-CA"/>
          </a:p>
        </p:txBody>
      </p:sp>
      <p:sp>
        <p:nvSpPr>
          <p:cNvPr id="23" name="Picture Placeholder 14"/>
          <p:cNvSpPr>
            <a:spLocks noGrp="1"/>
          </p:cNvSpPr>
          <p:nvPr>
            <p:ph type="pic" sz="quarter" idx="15" hasCustomPrompt="1"/>
          </p:nvPr>
        </p:nvSpPr>
        <p:spPr>
          <a:xfrm>
            <a:off x="3966960" y="2889250"/>
            <a:ext cx="1517498" cy="1517498"/>
          </a:xfrm>
          <a:prstGeom prst="ellipse">
            <a:avLst/>
          </a:prstGeom>
        </p:spPr>
        <p:txBody>
          <a:bodyPr/>
          <a:lstStyle>
            <a:lvl1pPr>
              <a:defRPr sz="1600"/>
            </a:lvl1pPr>
          </a:lstStyle>
          <a:p>
            <a:r>
              <a:rPr lang="fr-CA"/>
              <a:t>Picture</a:t>
            </a:r>
          </a:p>
        </p:txBody>
      </p:sp>
      <p:sp>
        <p:nvSpPr>
          <p:cNvPr id="24" name="Picture Placeholder 14"/>
          <p:cNvSpPr>
            <a:spLocks noGrp="1"/>
          </p:cNvSpPr>
          <p:nvPr>
            <p:ph type="pic" sz="quarter" idx="16" hasCustomPrompt="1"/>
          </p:nvPr>
        </p:nvSpPr>
        <p:spPr>
          <a:xfrm>
            <a:off x="6715868" y="2889250"/>
            <a:ext cx="1517498" cy="1517498"/>
          </a:xfrm>
          <a:prstGeom prst="ellipse">
            <a:avLst/>
          </a:prstGeom>
        </p:spPr>
        <p:txBody>
          <a:bodyPr>
            <a:normAutofit/>
          </a:bodyPr>
          <a:lstStyle>
            <a:lvl1pPr>
              <a:defRPr sz="1600"/>
            </a:lvl1pPr>
          </a:lstStyle>
          <a:p>
            <a:r>
              <a:rPr lang="en-CA"/>
              <a:t>Picture</a:t>
            </a:r>
            <a:endParaRPr lang="fr-CA"/>
          </a:p>
        </p:txBody>
      </p:sp>
      <p:sp>
        <p:nvSpPr>
          <p:cNvPr id="25" name="Picture Placeholder 14"/>
          <p:cNvSpPr>
            <a:spLocks noGrp="1"/>
          </p:cNvSpPr>
          <p:nvPr>
            <p:ph type="pic" sz="quarter" idx="17" hasCustomPrompt="1"/>
          </p:nvPr>
        </p:nvSpPr>
        <p:spPr>
          <a:xfrm>
            <a:off x="9463157" y="2889250"/>
            <a:ext cx="1517498" cy="1517498"/>
          </a:xfrm>
          <a:prstGeom prst="ellipse">
            <a:avLst/>
          </a:prstGeom>
        </p:spPr>
        <p:txBody>
          <a:bodyPr>
            <a:normAutofit/>
          </a:bodyPr>
          <a:lstStyle>
            <a:lvl1pPr>
              <a:defRPr sz="1600"/>
            </a:lvl1pPr>
          </a:lstStyle>
          <a:p>
            <a:r>
              <a:rPr lang="en-CA"/>
              <a:t>Picture</a:t>
            </a:r>
            <a:endParaRPr lang="fr-CA"/>
          </a:p>
        </p:txBody>
      </p:sp>
      <p:sp>
        <p:nvSpPr>
          <p:cNvPr id="6" name="Номер слайда 5">
            <a:extLst>
              <a:ext uri="{FF2B5EF4-FFF2-40B4-BE49-F238E27FC236}">
                <a16:creationId xmlns:a16="http://schemas.microsoft.com/office/drawing/2014/main" id="{45A0B3BB-099D-4F64-BED0-F9DEFAD92286}"/>
              </a:ext>
            </a:extLst>
          </p:cNvPr>
          <p:cNvSpPr>
            <a:spLocks noGrp="1"/>
          </p:cNvSpPr>
          <p:nvPr>
            <p:ph type="sldNum" sz="quarter" idx="4"/>
          </p:nvPr>
        </p:nvSpPr>
        <p:spPr>
          <a:xfrm>
            <a:off x="5384800" y="6615023"/>
            <a:ext cx="1422400" cy="150813"/>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600" b="0">
                <a:solidFill>
                  <a:schemeClr val="bg1">
                    <a:lumMod val="85000"/>
                  </a:schemeClr>
                </a:solidFill>
                <a:latin typeface="+mn-lt"/>
              </a:defRPr>
            </a:lvl1pPr>
          </a:lstStyle>
          <a:p>
            <a:pPr defTabSz="457200" fontAlgn="base">
              <a:spcBef>
                <a:spcPct val="0"/>
              </a:spcBef>
              <a:spcAft>
                <a:spcPct val="0"/>
              </a:spcAft>
              <a:defRPr/>
            </a:pPr>
            <a:fld id="{0BA701B8-1E21-4758-90F1-5783AB61A4B5}" type="slidenum">
              <a:rPr lang="ru-RU" altLang="ru-RU" smtClean="0">
                <a:cs typeface="Arial" panose="020B0604020202020204" pitchFamily="34" charset="0"/>
              </a:rPr>
              <a:pPr defTabSz="457200" fontAlgn="base">
                <a:spcBef>
                  <a:spcPct val="0"/>
                </a:spcBef>
                <a:spcAft>
                  <a:spcPct val="0"/>
                </a:spcAft>
                <a:defRPr/>
              </a:pPr>
              <a:t>‹#›</a:t>
            </a:fld>
            <a:endParaRPr lang="ru-RU" altLang="ru-RU" dirty="0">
              <a:cs typeface="Arial" panose="020B0604020202020204" pitchFamily="34" charset="0"/>
            </a:endParaRPr>
          </a:p>
        </p:txBody>
      </p:sp>
    </p:spTree>
    <p:extLst>
      <p:ext uri="{BB962C8B-B14F-4D97-AF65-F5344CB8AC3E}">
        <p14:creationId xmlns:p14="http://schemas.microsoft.com/office/powerpoint/2010/main" val="2766603832"/>
      </p:ext>
    </p:extLst>
  </p:cSld>
  <p:clrMapOvr>
    <a:masterClrMapping/>
  </p:clrMapOvr>
  <p:extLst>
    <p:ext uri="{DCECCB84-F9BA-43D5-87BE-67443E8EF086}">
      <p15:sldGuideLst xmlns:p15="http://schemas.microsoft.com/office/powerpoint/2012/main">
        <p15:guide id="1" pos="3840">
          <p15:clr>
            <a:srgbClr val="FBAE40"/>
          </p15:clr>
        </p15:guide>
        <p15:guide id="2" orient="horz" pos="18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1FCBD1-0B81-4DCD-8C3D-CC469C097163}"/>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B34C5A0A-12FF-408C-AE77-DD307914CE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8F076799-4490-43B4-9028-7CE4A32D1F0B}"/>
              </a:ext>
            </a:extLst>
          </p:cNvPr>
          <p:cNvSpPr>
            <a:spLocks noGrp="1"/>
          </p:cNvSpPr>
          <p:nvPr>
            <p:ph type="dt" sz="half" idx="10"/>
          </p:nvPr>
        </p:nvSpPr>
        <p:spPr/>
        <p:txBody>
          <a:bodyPr/>
          <a:lstStyle/>
          <a:p>
            <a:fld id="{DC42BAD9-98B3-454A-9DE9-2F9EDC2D9D3A}" type="datetimeFigureOut">
              <a:rPr lang="ru-RU" smtClean="0"/>
              <a:t>15.04.2025</a:t>
            </a:fld>
            <a:endParaRPr lang="ru-RU"/>
          </a:p>
        </p:txBody>
      </p:sp>
      <p:sp>
        <p:nvSpPr>
          <p:cNvPr id="5" name="Нижний колонтитул 4">
            <a:extLst>
              <a:ext uri="{FF2B5EF4-FFF2-40B4-BE49-F238E27FC236}">
                <a16:creationId xmlns:a16="http://schemas.microsoft.com/office/drawing/2014/main" id="{94E90D72-362D-41E1-8E50-F49496430B5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0D9C05D-74FD-4965-91D6-9F80A6748138}"/>
              </a:ext>
            </a:extLst>
          </p:cNvPr>
          <p:cNvSpPr>
            <a:spLocks noGrp="1"/>
          </p:cNvSpPr>
          <p:nvPr>
            <p:ph type="sldNum" sz="quarter" idx="12"/>
          </p:nvPr>
        </p:nvSpPr>
        <p:spPr/>
        <p:txBody>
          <a:bodyPr/>
          <a:lstStyle/>
          <a:p>
            <a:fld id="{AD93A749-A47B-4F90-AE0A-993D19150E1B}" type="slidenum">
              <a:rPr lang="ru-RU" smtClean="0"/>
              <a:t>‹#›</a:t>
            </a:fld>
            <a:endParaRPr lang="ru-RU"/>
          </a:p>
        </p:txBody>
      </p:sp>
    </p:spTree>
    <p:extLst>
      <p:ext uri="{BB962C8B-B14F-4D97-AF65-F5344CB8AC3E}">
        <p14:creationId xmlns:p14="http://schemas.microsoft.com/office/powerpoint/2010/main" val="8692883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00485" y="2018342"/>
            <a:ext cx="2422394" cy="2349381"/>
          </a:xfrm>
        </p:spPr>
        <p:txBody>
          <a:bodyPr/>
          <a:lstStyle/>
          <a:p>
            <a:endParaRPr lang="fr-CA"/>
          </a:p>
        </p:txBody>
      </p:sp>
      <p:sp>
        <p:nvSpPr>
          <p:cNvPr id="12" name="Picture Placeholder 6"/>
          <p:cNvSpPr>
            <a:spLocks noGrp="1"/>
          </p:cNvSpPr>
          <p:nvPr>
            <p:ph type="pic" sz="quarter" idx="11"/>
          </p:nvPr>
        </p:nvSpPr>
        <p:spPr>
          <a:xfrm>
            <a:off x="3423364" y="2018342"/>
            <a:ext cx="2422394" cy="2349381"/>
          </a:xfrm>
        </p:spPr>
        <p:txBody>
          <a:bodyPr/>
          <a:lstStyle/>
          <a:p>
            <a:endParaRPr lang="fr-CA"/>
          </a:p>
        </p:txBody>
      </p:sp>
      <p:sp>
        <p:nvSpPr>
          <p:cNvPr id="13" name="Picture Placeholder 6"/>
          <p:cNvSpPr>
            <a:spLocks noGrp="1"/>
          </p:cNvSpPr>
          <p:nvPr>
            <p:ph type="pic" sz="quarter" idx="12"/>
          </p:nvPr>
        </p:nvSpPr>
        <p:spPr>
          <a:xfrm>
            <a:off x="6346243" y="2018342"/>
            <a:ext cx="2422394" cy="2349381"/>
          </a:xfrm>
        </p:spPr>
        <p:txBody>
          <a:bodyPr/>
          <a:lstStyle/>
          <a:p>
            <a:endParaRPr lang="fr-CA"/>
          </a:p>
        </p:txBody>
      </p:sp>
      <p:sp>
        <p:nvSpPr>
          <p:cNvPr id="14" name="Picture Placeholder 6"/>
          <p:cNvSpPr>
            <a:spLocks noGrp="1"/>
          </p:cNvSpPr>
          <p:nvPr>
            <p:ph type="pic" sz="quarter" idx="13"/>
          </p:nvPr>
        </p:nvSpPr>
        <p:spPr>
          <a:xfrm>
            <a:off x="9269122" y="2018342"/>
            <a:ext cx="2422394" cy="2349381"/>
          </a:xfrm>
        </p:spPr>
        <p:txBody>
          <a:bodyPr/>
          <a:lstStyle/>
          <a:p>
            <a:endParaRPr lang="fr-CA"/>
          </a:p>
        </p:txBody>
      </p:sp>
      <p:sp>
        <p:nvSpPr>
          <p:cNvPr id="6" name="Номер слайда 5">
            <a:extLst>
              <a:ext uri="{FF2B5EF4-FFF2-40B4-BE49-F238E27FC236}">
                <a16:creationId xmlns:a16="http://schemas.microsoft.com/office/drawing/2014/main" id="{E5CC3B06-3094-4B27-BCDA-E0C1924286AF}"/>
              </a:ext>
            </a:extLst>
          </p:cNvPr>
          <p:cNvSpPr>
            <a:spLocks noGrp="1"/>
          </p:cNvSpPr>
          <p:nvPr>
            <p:ph type="sldNum" sz="quarter" idx="4"/>
          </p:nvPr>
        </p:nvSpPr>
        <p:spPr>
          <a:xfrm>
            <a:off x="5384800" y="6615023"/>
            <a:ext cx="1422400" cy="150813"/>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600" b="0">
                <a:solidFill>
                  <a:schemeClr val="bg1">
                    <a:lumMod val="85000"/>
                  </a:schemeClr>
                </a:solidFill>
                <a:latin typeface="+mn-lt"/>
              </a:defRPr>
            </a:lvl1pPr>
          </a:lstStyle>
          <a:p>
            <a:pPr defTabSz="457200" fontAlgn="base">
              <a:spcBef>
                <a:spcPct val="0"/>
              </a:spcBef>
              <a:spcAft>
                <a:spcPct val="0"/>
              </a:spcAft>
              <a:defRPr/>
            </a:pPr>
            <a:fld id="{0BA701B8-1E21-4758-90F1-5783AB61A4B5}" type="slidenum">
              <a:rPr lang="ru-RU" altLang="ru-RU" smtClean="0">
                <a:cs typeface="Arial" panose="020B0604020202020204" pitchFamily="34" charset="0"/>
              </a:rPr>
              <a:pPr defTabSz="457200" fontAlgn="base">
                <a:spcBef>
                  <a:spcPct val="0"/>
                </a:spcBef>
                <a:spcAft>
                  <a:spcPct val="0"/>
                </a:spcAft>
                <a:defRPr/>
              </a:pPr>
              <a:t>‹#›</a:t>
            </a:fld>
            <a:endParaRPr lang="ru-RU" altLang="ru-RU" dirty="0">
              <a:cs typeface="Arial" panose="020B0604020202020204" pitchFamily="34" charset="0"/>
            </a:endParaRPr>
          </a:p>
        </p:txBody>
      </p:sp>
    </p:spTree>
    <p:extLst>
      <p:ext uri="{BB962C8B-B14F-4D97-AF65-F5344CB8AC3E}">
        <p14:creationId xmlns:p14="http://schemas.microsoft.com/office/powerpoint/2010/main" val="214924068"/>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50952" y="695403"/>
            <a:ext cx="4210050" cy="5437769"/>
          </a:xfrm>
        </p:spPr>
        <p:txBody>
          <a:bodyPr/>
          <a:lstStyle/>
          <a:p>
            <a:endParaRPr lang="fr-CA"/>
          </a:p>
        </p:txBody>
      </p:sp>
      <p:sp>
        <p:nvSpPr>
          <p:cNvPr id="8" name="Picture Placeholder 6"/>
          <p:cNvSpPr>
            <a:spLocks noGrp="1"/>
          </p:cNvSpPr>
          <p:nvPr>
            <p:ph type="pic" sz="quarter" idx="11"/>
          </p:nvPr>
        </p:nvSpPr>
        <p:spPr>
          <a:xfrm>
            <a:off x="4981652" y="695402"/>
            <a:ext cx="2266950" cy="5437770"/>
          </a:xfrm>
        </p:spPr>
        <p:txBody>
          <a:bodyPr/>
          <a:lstStyle/>
          <a:p>
            <a:endParaRPr lang="fr-CA"/>
          </a:p>
        </p:txBody>
      </p:sp>
      <p:sp>
        <p:nvSpPr>
          <p:cNvPr id="10" name="Picture Placeholder 6"/>
          <p:cNvSpPr>
            <a:spLocks noGrp="1"/>
          </p:cNvSpPr>
          <p:nvPr>
            <p:ph type="pic" sz="quarter" idx="13"/>
          </p:nvPr>
        </p:nvSpPr>
        <p:spPr>
          <a:xfrm>
            <a:off x="7369252" y="4352763"/>
            <a:ext cx="4210050" cy="1780409"/>
          </a:xfrm>
        </p:spPr>
        <p:txBody>
          <a:bodyPr/>
          <a:lstStyle/>
          <a:p>
            <a:endParaRPr lang="fr-CA"/>
          </a:p>
        </p:txBody>
      </p:sp>
      <p:sp>
        <p:nvSpPr>
          <p:cNvPr id="11" name="Picture Placeholder 6"/>
          <p:cNvSpPr>
            <a:spLocks noGrp="1"/>
          </p:cNvSpPr>
          <p:nvPr>
            <p:ph type="pic" sz="quarter" idx="14"/>
          </p:nvPr>
        </p:nvSpPr>
        <p:spPr>
          <a:xfrm>
            <a:off x="7369252" y="695402"/>
            <a:ext cx="4210050" cy="3536591"/>
          </a:xfrm>
        </p:spPr>
        <p:txBody>
          <a:bodyPr/>
          <a:lstStyle/>
          <a:p>
            <a:endParaRPr lang="fr-CA"/>
          </a:p>
        </p:txBody>
      </p:sp>
      <p:sp>
        <p:nvSpPr>
          <p:cNvPr id="6" name="Номер слайда 5">
            <a:extLst>
              <a:ext uri="{FF2B5EF4-FFF2-40B4-BE49-F238E27FC236}">
                <a16:creationId xmlns:a16="http://schemas.microsoft.com/office/drawing/2014/main" id="{7D342212-472C-4C75-BDF4-6D14178AE035}"/>
              </a:ext>
            </a:extLst>
          </p:cNvPr>
          <p:cNvSpPr>
            <a:spLocks noGrp="1"/>
          </p:cNvSpPr>
          <p:nvPr>
            <p:ph type="sldNum" sz="quarter" idx="4"/>
          </p:nvPr>
        </p:nvSpPr>
        <p:spPr>
          <a:xfrm>
            <a:off x="5384800" y="6615023"/>
            <a:ext cx="1422400" cy="150813"/>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600" b="0">
                <a:solidFill>
                  <a:schemeClr val="bg1">
                    <a:lumMod val="85000"/>
                  </a:schemeClr>
                </a:solidFill>
                <a:latin typeface="+mn-lt"/>
              </a:defRPr>
            </a:lvl1pPr>
          </a:lstStyle>
          <a:p>
            <a:pPr defTabSz="457200" fontAlgn="base">
              <a:spcBef>
                <a:spcPct val="0"/>
              </a:spcBef>
              <a:spcAft>
                <a:spcPct val="0"/>
              </a:spcAft>
              <a:defRPr/>
            </a:pPr>
            <a:fld id="{0BA701B8-1E21-4758-90F1-5783AB61A4B5}" type="slidenum">
              <a:rPr lang="ru-RU" altLang="ru-RU" smtClean="0">
                <a:cs typeface="Arial" panose="020B0604020202020204" pitchFamily="34" charset="0"/>
              </a:rPr>
              <a:pPr defTabSz="457200" fontAlgn="base">
                <a:spcBef>
                  <a:spcPct val="0"/>
                </a:spcBef>
                <a:spcAft>
                  <a:spcPct val="0"/>
                </a:spcAft>
                <a:defRPr/>
              </a:pPr>
              <a:t>‹#›</a:t>
            </a:fld>
            <a:endParaRPr lang="ru-RU" altLang="ru-RU" dirty="0">
              <a:cs typeface="Arial" panose="020B0604020202020204" pitchFamily="34" charset="0"/>
            </a:endParaRPr>
          </a:p>
        </p:txBody>
      </p:sp>
    </p:spTree>
    <p:extLst>
      <p:ext uri="{BB962C8B-B14F-4D97-AF65-F5344CB8AC3E}">
        <p14:creationId xmlns:p14="http://schemas.microsoft.com/office/powerpoint/2010/main" val="42348343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50952" y="695403"/>
            <a:ext cx="4210050" cy="5437769"/>
          </a:xfrm>
        </p:spPr>
        <p:txBody>
          <a:bodyPr/>
          <a:lstStyle/>
          <a:p>
            <a:endParaRPr lang="fr-CA"/>
          </a:p>
        </p:txBody>
      </p:sp>
      <p:sp>
        <p:nvSpPr>
          <p:cNvPr id="9" name="Picture Placeholder 6"/>
          <p:cNvSpPr>
            <a:spLocks noGrp="1"/>
          </p:cNvSpPr>
          <p:nvPr>
            <p:ph type="pic" sz="quarter" idx="12"/>
          </p:nvPr>
        </p:nvSpPr>
        <p:spPr>
          <a:xfrm>
            <a:off x="4981652" y="3649423"/>
            <a:ext cx="4141518" cy="2483749"/>
          </a:xfrm>
        </p:spPr>
        <p:txBody>
          <a:bodyPr/>
          <a:lstStyle/>
          <a:p>
            <a:endParaRPr lang="fr-CA"/>
          </a:p>
        </p:txBody>
      </p:sp>
      <p:sp>
        <p:nvSpPr>
          <p:cNvPr id="11" name="Picture Placeholder 6"/>
          <p:cNvSpPr>
            <a:spLocks noGrp="1"/>
          </p:cNvSpPr>
          <p:nvPr>
            <p:ph type="pic" sz="quarter" idx="14"/>
          </p:nvPr>
        </p:nvSpPr>
        <p:spPr>
          <a:xfrm>
            <a:off x="4981652" y="695402"/>
            <a:ext cx="6597650" cy="2832100"/>
          </a:xfrm>
        </p:spPr>
        <p:txBody>
          <a:bodyPr/>
          <a:lstStyle/>
          <a:p>
            <a:endParaRPr lang="fr-CA"/>
          </a:p>
        </p:txBody>
      </p:sp>
      <p:sp>
        <p:nvSpPr>
          <p:cNvPr id="6" name="Picture Placeholder 6"/>
          <p:cNvSpPr>
            <a:spLocks noGrp="1"/>
          </p:cNvSpPr>
          <p:nvPr>
            <p:ph type="pic" sz="quarter" idx="15"/>
          </p:nvPr>
        </p:nvSpPr>
        <p:spPr>
          <a:xfrm>
            <a:off x="9243820" y="3649423"/>
            <a:ext cx="2335482" cy="2483749"/>
          </a:xfrm>
        </p:spPr>
        <p:txBody>
          <a:bodyPr/>
          <a:lstStyle/>
          <a:p>
            <a:endParaRPr lang="fr-CA"/>
          </a:p>
        </p:txBody>
      </p:sp>
      <p:sp>
        <p:nvSpPr>
          <p:cNvPr id="8" name="Номер слайда 5">
            <a:extLst>
              <a:ext uri="{FF2B5EF4-FFF2-40B4-BE49-F238E27FC236}">
                <a16:creationId xmlns:a16="http://schemas.microsoft.com/office/drawing/2014/main" id="{0537B1EF-8C75-4240-94FA-2382175C4462}"/>
              </a:ext>
            </a:extLst>
          </p:cNvPr>
          <p:cNvSpPr>
            <a:spLocks noGrp="1"/>
          </p:cNvSpPr>
          <p:nvPr>
            <p:ph type="sldNum" sz="quarter" idx="4"/>
          </p:nvPr>
        </p:nvSpPr>
        <p:spPr>
          <a:xfrm>
            <a:off x="5384800" y="6615023"/>
            <a:ext cx="1422400" cy="150813"/>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600" b="0">
                <a:solidFill>
                  <a:schemeClr val="bg1">
                    <a:lumMod val="85000"/>
                  </a:schemeClr>
                </a:solidFill>
                <a:latin typeface="+mn-lt"/>
              </a:defRPr>
            </a:lvl1pPr>
          </a:lstStyle>
          <a:p>
            <a:pPr defTabSz="457200" fontAlgn="base">
              <a:spcBef>
                <a:spcPct val="0"/>
              </a:spcBef>
              <a:spcAft>
                <a:spcPct val="0"/>
              </a:spcAft>
              <a:defRPr/>
            </a:pPr>
            <a:fld id="{0BA701B8-1E21-4758-90F1-5783AB61A4B5}" type="slidenum">
              <a:rPr lang="ru-RU" altLang="ru-RU" smtClean="0">
                <a:cs typeface="Arial" panose="020B0604020202020204" pitchFamily="34" charset="0"/>
              </a:rPr>
              <a:pPr defTabSz="457200" fontAlgn="base">
                <a:spcBef>
                  <a:spcPct val="0"/>
                </a:spcBef>
                <a:spcAft>
                  <a:spcPct val="0"/>
                </a:spcAft>
                <a:defRPr/>
              </a:pPr>
              <a:t>‹#›</a:t>
            </a:fld>
            <a:endParaRPr lang="ru-RU" altLang="ru-RU" dirty="0">
              <a:cs typeface="Arial" panose="020B0604020202020204" pitchFamily="34" charset="0"/>
            </a:endParaRPr>
          </a:p>
        </p:txBody>
      </p:sp>
    </p:spTree>
    <p:extLst>
      <p:ext uri="{BB962C8B-B14F-4D97-AF65-F5344CB8AC3E}">
        <p14:creationId xmlns:p14="http://schemas.microsoft.com/office/powerpoint/2010/main" val="33612006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6858236" cy="6858000"/>
          </a:xfrm>
          <a:custGeom>
            <a:avLst/>
            <a:gdLst>
              <a:gd name="connsiteX0" fmla="*/ 0 w 6858236"/>
              <a:gd name="connsiteY0" fmla="*/ 0 h 6858000"/>
              <a:gd name="connsiteX1" fmla="*/ 3846545 w 6858236"/>
              <a:gd name="connsiteY1" fmla="*/ 0 h 6858000"/>
              <a:gd name="connsiteX2" fmla="*/ 6858236 w 6858236"/>
              <a:gd name="connsiteY2" fmla="*/ 6858000 h 6858000"/>
              <a:gd name="connsiteX3" fmla="*/ 0 w 68582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58236" h="6858000">
                <a:moveTo>
                  <a:pt x="0" y="0"/>
                </a:moveTo>
                <a:lnTo>
                  <a:pt x="3846545" y="0"/>
                </a:lnTo>
                <a:lnTo>
                  <a:pt x="6858236" y="6858000"/>
                </a:lnTo>
                <a:lnTo>
                  <a:pt x="0" y="6858000"/>
                </a:lnTo>
                <a:close/>
              </a:path>
            </a:pathLst>
          </a:custGeom>
        </p:spPr>
        <p:txBody>
          <a:bodyPr wrap="square">
            <a:noAutofit/>
          </a:bodyPr>
          <a:lstStyle/>
          <a:p>
            <a:endParaRPr lang="fr-CA"/>
          </a:p>
        </p:txBody>
      </p:sp>
      <p:sp>
        <p:nvSpPr>
          <p:cNvPr id="3" name="Номер слайда 5">
            <a:extLst>
              <a:ext uri="{FF2B5EF4-FFF2-40B4-BE49-F238E27FC236}">
                <a16:creationId xmlns:a16="http://schemas.microsoft.com/office/drawing/2014/main" id="{1ACAA9D1-FED0-4EE7-A332-D10FE94864C4}"/>
              </a:ext>
            </a:extLst>
          </p:cNvPr>
          <p:cNvSpPr>
            <a:spLocks noGrp="1"/>
          </p:cNvSpPr>
          <p:nvPr>
            <p:ph type="sldNum" sz="quarter" idx="4"/>
          </p:nvPr>
        </p:nvSpPr>
        <p:spPr>
          <a:xfrm>
            <a:off x="5384800" y="6615023"/>
            <a:ext cx="1422400" cy="150813"/>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600" b="0">
                <a:solidFill>
                  <a:schemeClr val="bg1">
                    <a:lumMod val="85000"/>
                  </a:schemeClr>
                </a:solidFill>
                <a:latin typeface="+mn-lt"/>
              </a:defRPr>
            </a:lvl1pPr>
          </a:lstStyle>
          <a:p>
            <a:pPr defTabSz="457200" fontAlgn="base">
              <a:spcBef>
                <a:spcPct val="0"/>
              </a:spcBef>
              <a:spcAft>
                <a:spcPct val="0"/>
              </a:spcAft>
              <a:defRPr/>
            </a:pPr>
            <a:fld id="{0BA701B8-1E21-4758-90F1-5783AB61A4B5}" type="slidenum">
              <a:rPr lang="ru-RU" altLang="ru-RU" smtClean="0">
                <a:cs typeface="Arial" panose="020B0604020202020204" pitchFamily="34" charset="0"/>
              </a:rPr>
              <a:pPr defTabSz="457200" fontAlgn="base">
                <a:spcBef>
                  <a:spcPct val="0"/>
                </a:spcBef>
                <a:spcAft>
                  <a:spcPct val="0"/>
                </a:spcAft>
                <a:defRPr/>
              </a:pPr>
              <a:t>‹#›</a:t>
            </a:fld>
            <a:endParaRPr lang="ru-RU" altLang="ru-RU" dirty="0">
              <a:cs typeface="Arial" panose="020B0604020202020204" pitchFamily="34" charset="0"/>
            </a:endParaRPr>
          </a:p>
        </p:txBody>
      </p:sp>
    </p:spTree>
    <p:extLst>
      <p:ext uri="{BB962C8B-B14F-4D97-AF65-F5344CB8AC3E}">
        <p14:creationId xmlns:p14="http://schemas.microsoft.com/office/powerpoint/2010/main" val="2726043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C5378FD-7501-4363-9701-0F05E3947EF3}"/>
              </a:ext>
            </a:extLst>
          </p:cNvPr>
          <p:cNvSpPr>
            <a:spLocks noGrp="1"/>
          </p:cNvSpPr>
          <p:nvPr>
            <p:ph type="pic" sz="quarter" idx="11"/>
          </p:nvPr>
        </p:nvSpPr>
        <p:spPr>
          <a:xfrm>
            <a:off x="5334000" y="0"/>
            <a:ext cx="6858000" cy="6858000"/>
          </a:xfrm>
          <a:custGeom>
            <a:avLst/>
            <a:gdLst>
              <a:gd name="connsiteX0" fmla="*/ 3011587 w 6858000"/>
              <a:gd name="connsiteY0" fmla="*/ 0 h 6858000"/>
              <a:gd name="connsiteX1" fmla="*/ 6858000 w 6858000"/>
              <a:gd name="connsiteY1" fmla="*/ 0 h 6858000"/>
              <a:gd name="connsiteX2" fmla="*/ 6858000 w 6858000"/>
              <a:gd name="connsiteY2" fmla="*/ 6858000 h 6858000"/>
              <a:gd name="connsiteX3" fmla="*/ 0 w 6858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58000" h="6858000">
                <a:moveTo>
                  <a:pt x="3011587" y="0"/>
                </a:moveTo>
                <a:lnTo>
                  <a:pt x="6858000" y="0"/>
                </a:lnTo>
                <a:lnTo>
                  <a:pt x="6858000" y="6858000"/>
                </a:lnTo>
                <a:lnTo>
                  <a:pt x="0" y="6858000"/>
                </a:lnTo>
                <a:close/>
              </a:path>
            </a:pathLst>
          </a:custGeom>
        </p:spPr>
        <p:txBody>
          <a:bodyPr wrap="square">
            <a:noAutofit/>
          </a:bodyPr>
          <a:lstStyle/>
          <a:p>
            <a:endParaRPr lang="fr-CA"/>
          </a:p>
        </p:txBody>
      </p:sp>
      <p:sp>
        <p:nvSpPr>
          <p:cNvPr id="3" name="Номер слайда 5">
            <a:extLst>
              <a:ext uri="{FF2B5EF4-FFF2-40B4-BE49-F238E27FC236}">
                <a16:creationId xmlns:a16="http://schemas.microsoft.com/office/drawing/2014/main" id="{87FB7ABF-A2C6-465D-A25B-A6F932E27567}"/>
              </a:ext>
            </a:extLst>
          </p:cNvPr>
          <p:cNvSpPr>
            <a:spLocks noGrp="1"/>
          </p:cNvSpPr>
          <p:nvPr>
            <p:ph type="sldNum" sz="quarter" idx="4"/>
          </p:nvPr>
        </p:nvSpPr>
        <p:spPr>
          <a:xfrm>
            <a:off x="5384800" y="6615023"/>
            <a:ext cx="1422400" cy="150813"/>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600" b="0">
                <a:solidFill>
                  <a:schemeClr val="bg1">
                    <a:lumMod val="85000"/>
                  </a:schemeClr>
                </a:solidFill>
                <a:latin typeface="+mn-lt"/>
              </a:defRPr>
            </a:lvl1pPr>
          </a:lstStyle>
          <a:p>
            <a:pPr defTabSz="457200" fontAlgn="base">
              <a:spcBef>
                <a:spcPct val="0"/>
              </a:spcBef>
              <a:spcAft>
                <a:spcPct val="0"/>
              </a:spcAft>
              <a:defRPr/>
            </a:pPr>
            <a:fld id="{0BA701B8-1E21-4758-90F1-5783AB61A4B5}" type="slidenum">
              <a:rPr lang="ru-RU" altLang="ru-RU" smtClean="0">
                <a:cs typeface="Arial" panose="020B0604020202020204" pitchFamily="34" charset="0"/>
              </a:rPr>
              <a:pPr defTabSz="457200" fontAlgn="base">
                <a:spcBef>
                  <a:spcPct val="0"/>
                </a:spcBef>
                <a:spcAft>
                  <a:spcPct val="0"/>
                </a:spcAft>
                <a:defRPr/>
              </a:pPr>
              <a:t>‹#›</a:t>
            </a:fld>
            <a:endParaRPr lang="ru-RU" altLang="ru-RU" dirty="0">
              <a:cs typeface="Arial" panose="020B0604020202020204" pitchFamily="34" charset="0"/>
            </a:endParaRPr>
          </a:p>
        </p:txBody>
      </p:sp>
    </p:spTree>
    <p:extLst>
      <p:ext uri="{BB962C8B-B14F-4D97-AF65-F5344CB8AC3E}">
        <p14:creationId xmlns:p14="http://schemas.microsoft.com/office/powerpoint/2010/main" val="26999826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847772" y="1018532"/>
            <a:ext cx="2600325" cy="2690827"/>
          </a:xfrm>
        </p:spPr>
        <p:txBody>
          <a:bodyPr/>
          <a:lstStyle/>
          <a:p>
            <a:endParaRPr lang="fr-CA"/>
          </a:p>
        </p:txBody>
      </p:sp>
      <p:sp>
        <p:nvSpPr>
          <p:cNvPr id="16" name="Picture Placeholder 14"/>
          <p:cNvSpPr>
            <a:spLocks noGrp="1"/>
          </p:cNvSpPr>
          <p:nvPr>
            <p:ph type="pic" sz="quarter" idx="12"/>
          </p:nvPr>
        </p:nvSpPr>
        <p:spPr>
          <a:xfrm>
            <a:off x="4847318" y="3804594"/>
            <a:ext cx="2600325" cy="2522612"/>
          </a:xfrm>
        </p:spPr>
        <p:txBody>
          <a:bodyPr/>
          <a:lstStyle/>
          <a:p>
            <a:endParaRPr lang="fr-CA"/>
          </a:p>
        </p:txBody>
      </p:sp>
      <p:sp>
        <p:nvSpPr>
          <p:cNvPr id="7" name="Picture Placeholder 6"/>
          <p:cNvSpPr>
            <a:spLocks noGrp="1"/>
          </p:cNvSpPr>
          <p:nvPr>
            <p:ph type="pic" sz="quarter" idx="10"/>
          </p:nvPr>
        </p:nvSpPr>
        <p:spPr>
          <a:xfrm>
            <a:off x="667659" y="1017917"/>
            <a:ext cx="4180113" cy="2691484"/>
          </a:xfrm>
        </p:spPr>
        <p:txBody>
          <a:bodyPr/>
          <a:lstStyle/>
          <a:p>
            <a:endParaRPr lang="fr-CA"/>
          </a:p>
        </p:txBody>
      </p:sp>
      <p:sp>
        <p:nvSpPr>
          <p:cNvPr id="5" name="Picture Placeholder 6"/>
          <p:cNvSpPr>
            <a:spLocks noGrp="1"/>
          </p:cNvSpPr>
          <p:nvPr>
            <p:ph type="pic" sz="quarter" idx="13"/>
          </p:nvPr>
        </p:nvSpPr>
        <p:spPr>
          <a:xfrm>
            <a:off x="666753" y="3804318"/>
            <a:ext cx="4180113" cy="2523228"/>
          </a:xfrm>
        </p:spPr>
        <p:txBody>
          <a:bodyPr/>
          <a:lstStyle/>
          <a:p>
            <a:endParaRPr lang="fr-CA"/>
          </a:p>
        </p:txBody>
      </p:sp>
      <p:sp>
        <p:nvSpPr>
          <p:cNvPr id="6" name="Номер слайда 5">
            <a:extLst>
              <a:ext uri="{FF2B5EF4-FFF2-40B4-BE49-F238E27FC236}">
                <a16:creationId xmlns:a16="http://schemas.microsoft.com/office/drawing/2014/main" id="{34B3CBA3-BE9C-4FCB-A213-D47CA7C3AD43}"/>
              </a:ext>
            </a:extLst>
          </p:cNvPr>
          <p:cNvSpPr>
            <a:spLocks noGrp="1"/>
          </p:cNvSpPr>
          <p:nvPr>
            <p:ph type="sldNum" sz="quarter" idx="4"/>
          </p:nvPr>
        </p:nvSpPr>
        <p:spPr>
          <a:xfrm>
            <a:off x="5384800" y="6615023"/>
            <a:ext cx="1422400" cy="150813"/>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600" b="0">
                <a:solidFill>
                  <a:schemeClr val="bg1">
                    <a:lumMod val="85000"/>
                  </a:schemeClr>
                </a:solidFill>
                <a:latin typeface="+mn-lt"/>
              </a:defRPr>
            </a:lvl1pPr>
          </a:lstStyle>
          <a:p>
            <a:pPr defTabSz="457200" fontAlgn="base">
              <a:spcBef>
                <a:spcPct val="0"/>
              </a:spcBef>
              <a:spcAft>
                <a:spcPct val="0"/>
              </a:spcAft>
              <a:defRPr/>
            </a:pPr>
            <a:fld id="{0BA701B8-1E21-4758-90F1-5783AB61A4B5}" type="slidenum">
              <a:rPr lang="ru-RU" altLang="ru-RU" smtClean="0">
                <a:cs typeface="Arial" panose="020B0604020202020204" pitchFamily="34" charset="0"/>
              </a:rPr>
              <a:pPr defTabSz="457200" fontAlgn="base">
                <a:spcBef>
                  <a:spcPct val="0"/>
                </a:spcBef>
                <a:spcAft>
                  <a:spcPct val="0"/>
                </a:spcAft>
                <a:defRPr/>
              </a:pPr>
              <a:t>‹#›</a:t>
            </a:fld>
            <a:endParaRPr lang="ru-RU" altLang="ru-RU" dirty="0">
              <a:cs typeface="Arial" panose="020B0604020202020204" pitchFamily="34" charset="0"/>
            </a:endParaRPr>
          </a:p>
        </p:txBody>
      </p:sp>
    </p:spTree>
    <p:extLst>
      <p:ext uri="{BB962C8B-B14F-4D97-AF65-F5344CB8AC3E}">
        <p14:creationId xmlns:p14="http://schemas.microsoft.com/office/powerpoint/2010/main" val="21308327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sp>
        <p:nvSpPr>
          <p:cNvPr id="5" name="Picture Placeholder 11"/>
          <p:cNvSpPr>
            <a:spLocks noGrp="1"/>
          </p:cNvSpPr>
          <p:nvPr>
            <p:ph type="pic" sz="quarter" idx="10"/>
          </p:nvPr>
        </p:nvSpPr>
        <p:spPr>
          <a:xfrm>
            <a:off x="731839" y="1078302"/>
            <a:ext cx="4115933" cy="5244861"/>
          </a:xfrm>
        </p:spPr>
      </p:sp>
      <p:sp>
        <p:nvSpPr>
          <p:cNvPr id="3" name="Номер слайда 5">
            <a:extLst>
              <a:ext uri="{FF2B5EF4-FFF2-40B4-BE49-F238E27FC236}">
                <a16:creationId xmlns:a16="http://schemas.microsoft.com/office/drawing/2014/main" id="{5D151D6C-2607-4A79-838F-1D2CA7DAB574}"/>
              </a:ext>
            </a:extLst>
          </p:cNvPr>
          <p:cNvSpPr>
            <a:spLocks noGrp="1"/>
          </p:cNvSpPr>
          <p:nvPr>
            <p:ph type="sldNum" sz="quarter" idx="4"/>
          </p:nvPr>
        </p:nvSpPr>
        <p:spPr>
          <a:xfrm>
            <a:off x="5384800" y="6615023"/>
            <a:ext cx="1422400" cy="150813"/>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600" b="0">
                <a:solidFill>
                  <a:schemeClr val="bg1">
                    <a:lumMod val="85000"/>
                  </a:schemeClr>
                </a:solidFill>
                <a:latin typeface="+mn-lt"/>
              </a:defRPr>
            </a:lvl1pPr>
          </a:lstStyle>
          <a:p>
            <a:pPr defTabSz="457200" fontAlgn="base">
              <a:spcBef>
                <a:spcPct val="0"/>
              </a:spcBef>
              <a:spcAft>
                <a:spcPct val="0"/>
              </a:spcAft>
              <a:defRPr/>
            </a:pPr>
            <a:fld id="{0BA701B8-1E21-4758-90F1-5783AB61A4B5}" type="slidenum">
              <a:rPr lang="ru-RU" altLang="ru-RU" smtClean="0">
                <a:cs typeface="Arial" panose="020B0604020202020204" pitchFamily="34" charset="0"/>
              </a:rPr>
              <a:pPr defTabSz="457200" fontAlgn="base">
                <a:spcBef>
                  <a:spcPct val="0"/>
                </a:spcBef>
                <a:spcAft>
                  <a:spcPct val="0"/>
                </a:spcAft>
                <a:defRPr/>
              </a:pPr>
              <a:t>‹#›</a:t>
            </a:fld>
            <a:endParaRPr lang="ru-RU" altLang="ru-RU" dirty="0">
              <a:cs typeface="Arial" panose="020B0604020202020204" pitchFamily="34" charset="0"/>
            </a:endParaRPr>
          </a:p>
        </p:txBody>
      </p:sp>
    </p:spTree>
    <p:extLst>
      <p:ext uri="{BB962C8B-B14F-4D97-AF65-F5344CB8AC3E}">
        <p14:creationId xmlns:p14="http://schemas.microsoft.com/office/powerpoint/2010/main" val="31104522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8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7361483" y="1021962"/>
            <a:ext cx="4115933" cy="5400675"/>
          </a:xfrm>
        </p:spPr>
      </p:sp>
      <p:sp>
        <p:nvSpPr>
          <p:cNvPr id="4" name="Номер слайда 5">
            <a:extLst>
              <a:ext uri="{FF2B5EF4-FFF2-40B4-BE49-F238E27FC236}">
                <a16:creationId xmlns:a16="http://schemas.microsoft.com/office/drawing/2014/main" id="{360A91A2-AB51-42E9-8A3F-DD43BE08BCA9}"/>
              </a:ext>
            </a:extLst>
          </p:cNvPr>
          <p:cNvSpPr>
            <a:spLocks noGrp="1"/>
          </p:cNvSpPr>
          <p:nvPr>
            <p:ph type="sldNum" sz="quarter" idx="4"/>
          </p:nvPr>
        </p:nvSpPr>
        <p:spPr>
          <a:xfrm>
            <a:off x="5384800" y="6615023"/>
            <a:ext cx="1422400" cy="150813"/>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600" b="0">
                <a:solidFill>
                  <a:schemeClr val="bg1">
                    <a:lumMod val="85000"/>
                  </a:schemeClr>
                </a:solidFill>
                <a:latin typeface="+mn-lt"/>
              </a:defRPr>
            </a:lvl1pPr>
          </a:lstStyle>
          <a:p>
            <a:pPr defTabSz="457200" fontAlgn="base">
              <a:spcBef>
                <a:spcPct val="0"/>
              </a:spcBef>
              <a:spcAft>
                <a:spcPct val="0"/>
              </a:spcAft>
              <a:defRPr/>
            </a:pPr>
            <a:fld id="{0BA701B8-1E21-4758-90F1-5783AB61A4B5}" type="slidenum">
              <a:rPr lang="ru-RU" altLang="ru-RU" smtClean="0">
                <a:cs typeface="Arial" panose="020B0604020202020204" pitchFamily="34" charset="0"/>
              </a:rPr>
              <a:pPr defTabSz="457200" fontAlgn="base">
                <a:spcBef>
                  <a:spcPct val="0"/>
                </a:spcBef>
                <a:spcAft>
                  <a:spcPct val="0"/>
                </a:spcAft>
                <a:defRPr/>
              </a:pPr>
              <a:t>‹#›</a:t>
            </a:fld>
            <a:endParaRPr lang="ru-RU" altLang="ru-RU" dirty="0">
              <a:cs typeface="Arial" panose="020B0604020202020204" pitchFamily="34" charset="0"/>
            </a:endParaRPr>
          </a:p>
        </p:txBody>
      </p:sp>
    </p:spTree>
    <p:extLst>
      <p:ext uri="{BB962C8B-B14F-4D97-AF65-F5344CB8AC3E}">
        <p14:creationId xmlns:p14="http://schemas.microsoft.com/office/powerpoint/2010/main" val="4666407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5" name="Picture Placeholder 14"/>
          <p:cNvSpPr>
            <a:spLocks noGrp="1"/>
          </p:cNvSpPr>
          <p:nvPr>
            <p:ph type="pic" sz="quarter" idx="12"/>
          </p:nvPr>
        </p:nvSpPr>
        <p:spPr>
          <a:xfrm>
            <a:off x="731839" y="4656859"/>
            <a:ext cx="2270155" cy="1696766"/>
          </a:xfrm>
          <a:custGeom>
            <a:avLst/>
            <a:gdLst>
              <a:gd name="connsiteX0" fmla="*/ 0 w 3013223"/>
              <a:gd name="connsiteY0" fmla="*/ 0 h 1696766"/>
              <a:gd name="connsiteX1" fmla="*/ 3013223 w 3013223"/>
              <a:gd name="connsiteY1" fmla="*/ 0 h 1696766"/>
              <a:gd name="connsiteX2" fmla="*/ 3013223 w 3013223"/>
              <a:gd name="connsiteY2" fmla="*/ 1696766 h 1696766"/>
              <a:gd name="connsiteX3" fmla="*/ 0 w 3013223"/>
              <a:gd name="connsiteY3" fmla="*/ 1696766 h 1696766"/>
            </a:gdLst>
            <a:ahLst/>
            <a:cxnLst>
              <a:cxn ang="0">
                <a:pos x="connsiteX0" y="connsiteY0"/>
              </a:cxn>
              <a:cxn ang="0">
                <a:pos x="connsiteX1" y="connsiteY1"/>
              </a:cxn>
              <a:cxn ang="0">
                <a:pos x="connsiteX2" y="connsiteY2"/>
              </a:cxn>
              <a:cxn ang="0">
                <a:pos x="connsiteX3" y="connsiteY3"/>
              </a:cxn>
            </a:cxnLst>
            <a:rect l="l" t="t" r="r" b="b"/>
            <a:pathLst>
              <a:path w="3013223" h="1696766">
                <a:moveTo>
                  <a:pt x="0" y="0"/>
                </a:moveTo>
                <a:lnTo>
                  <a:pt x="3013223" y="0"/>
                </a:lnTo>
                <a:lnTo>
                  <a:pt x="3013223" y="1696766"/>
                </a:lnTo>
                <a:lnTo>
                  <a:pt x="0" y="1696766"/>
                </a:lnTo>
                <a:close/>
              </a:path>
            </a:pathLst>
          </a:custGeom>
        </p:spPr>
        <p:txBody>
          <a:bodyPr wrap="square">
            <a:noAutofit/>
          </a:bodyPr>
          <a:lstStyle/>
          <a:p>
            <a:endParaRPr lang="fr-CA"/>
          </a:p>
        </p:txBody>
      </p:sp>
      <p:sp>
        <p:nvSpPr>
          <p:cNvPr id="14" name="Picture Placeholder 13"/>
          <p:cNvSpPr>
            <a:spLocks noGrp="1"/>
          </p:cNvSpPr>
          <p:nvPr>
            <p:ph type="pic" sz="quarter" idx="11"/>
          </p:nvPr>
        </p:nvSpPr>
        <p:spPr>
          <a:xfrm>
            <a:off x="731838" y="2804904"/>
            <a:ext cx="2270155" cy="1696766"/>
          </a:xfrm>
          <a:custGeom>
            <a:avLst/>
            <a:gdLst>
              <a:gd name="connsiteX0" fmla="*/ 0 w 3013223"/>
              <a:gd name="connsiteY0" fmla="*/ 0 h 1696766"/>
              <a:gd name="connsiteX1" fmla="*/ 3013223 w 3013223"/>
              <a:gd name="connsiteY1" fmla="*/ 0 h 1696766"/>
              <a:gd name="connsiteX2" fmla="*/ 3013223 w 3013223"/>
              <a:gd name="connsiteY2" fmla="*/ 1696766 h 1696766"/>
              <a:gd name="connsiteX3" fmla="*/ 0 w 3013223"/>
              <a:gd name="connsiteY3" fmla="*/ 1696766 h 1696766"/>
            </a:gdLst>
            <a:ahLst/>
            <a:cxnLst>
              <a:cxn ang="0">
                <a:pos x="connsiteX0" y="connsiteY0"/>
              </a:cxn>
              <a:cxn ang="0">
                <a:pos x="connsiteX1" y="connsiteY1"/>
              </a:cxn>
              <a:cxn ang="0">
                <a:pos x="connsiteX2" y="connsiteY2"/>
              </a:cxn>
              <a:cxn ang="0">
                <a:pos x="connsiteX3" y="connsiteY3"/>
              </a:cxn>
            </a:cxnLst>
            <a:rect l="l" t="t" r="r" b="b"/>
            <a:pathLst>
              <a:path w="3013223" h="1696766">
                <a:moveTo>
                  <a:pt x="0" y="0"/>
                </a:moveTo>
                <a:lnTo>
                  <a:pt x="3013223" y="0"/>
                </a:lnTo>
                <a:lnTo>
                  <a:pt x="3013223" y="1696766"/>
                </a:lnTo>
                <a:lnTo>
                  <a:pt x="0" y="1696766"/>
                </a:lnTo>
                <a:close/>
              </a:path>
            </a:pathLst>
          </a:custGeom>
        </p:spPr>
        <p:txBody>
          <a:bodyPr wrap="square">
            <a:noAutofit/>
          </a:bodyPr>
          <a:lstStyle/>
          <a:p>
            <a:endParaRPr lang="fr-CA"/>
          </a:p>
        </p:txBody>
      </p:sp>
      <p:sp>
        <p:nvSpPr>
          <p:cNvPr id="13" name="Picture Placeholder 12"/>
          <p:cNvSpPr>
            <a:spLocks noGrp="1"/>
          </p:cNvSpPr>
          <p:nvPr>
            <p:ph type="pic" sz="quarter" idx="10"/>
          </p:nvPr>
        </p:nvSpPr>
        <p:spPr>
          <a:xfrm>
            <a:off x="731840" y="952950"/>
            <a:ext cx="2270155" cy="1696766"/>
          </a:xfrm>
          <a:custGeom>
            <a:avLst/>
            <a:gdLst>
              <a:gd name="connsiteX0" fmla="*/ 0 w 3013223"/>
              <a:gd name="connsiteY0" fmla="*/ 0 h 1696766"/>
              <a:gd name="connsiteX1" fmla="*/ 3013223 w 3013223"/>
              <a:gd name="connsiteY1" fmla="*/ 0 h 1696766"/>
              <a:gd name="connsiteX2" fmla="*/ 3013223 w 3013223"/>
              <a:gd name="connsiteY2" fmla="*/ 1696766 h 1696766"/>
              <a:gd name="connsiteX3" fmla="*/ 0 w 3013223"/>
              <a:gd name="connsiteY3" fmla="*/ 1696766 h 1696766"/>
            </a:gdLst>
            <a:ahLst/>
            <a:cxnLst>
              <a:cxn ang="0">
                <a:pos x="connsiteX0" y="connsiteY0"/>
              </a:cxn>
              <a:cxn ang="0">
                <a:pos x="connsiteX1" y="connsiteY1"/>
              </a:cxn>
              <a:cxn ang="0">
                <a:pos x="connsiteX2" y="connsiteY2"/>
              </a:cxn>
              <a:cxn ang="0">
                <a:pos x="connsiteX3" y="connsiteY3"/>
              </a:cxn>
            </a:cxnLst>
            <a:rect l="l" t="t" r="r" b="b"/>
            <a:pathLst>
              <a:path w="3013223" h="1696766">
                <a:moveTo>
                  <a:pt x="0" y="0"/>
                </a:moveTo>
                <a:lnTo>
                  <a:pt x="3013223" y="0"/>
                </a:lnTo>
                <a:lnTo>
                  <a:pt x="3013223" y="1696766"/>
                </a:lnTo>
                <a:lnTo>
                  <a:pt x="0" y="1696766"/>
                </a:lnTo>
                <a:close/>
              </a:path>
            </a:pathLst>
          </a:custGeom>
        </p:spPr>
        <p:txBody>
          <a:bodyPr wrap="square">
            <a:noAutofit/>
          </a:bodyPr>
          <a:lstStyle/>
          <a:p>
            <a:endParaRPr lang="fr-CA"/>
          </a:p>
        </p:txBody>
      </p:sp>
      <p:sp>
        <p:nvSpPr>
          <p:cNvPr id="5" name="Номер слайда 5">
            <a:extLst>
              <a:ext uri="{FF2B5EF4-FFF2-40B4-BE49-F238E27FC236}">
                <a16:creationId xmlns:a16="http://schemas.microsoft.com/office/drawing/2014/main" id="{439829E7-11E3-49F1-B1D6-A95060C1560A}"/>
              </a:ext>
            </a:extLst>
          </p:cNvPr>
          <p:cNvSpPr>
            <a:spLocks noGrp="1"/>
          </p:cNvSpPr>
          <p:nvPr>
            <p:ph type="sldNum" sz="quarter" idx="4"/>
          </p:nvPr>
        </p:nvSpPr>
        <p:spPr>
          <a:xfrm>
            <a:off x="5384800" y="6615023"/>
            <a:ext cx="1422400" cy="150813"/>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600" b="0">
                <a:solidFill>
                  <a:schemeClr val="bg1">
                    <a:lumMod val="85000"/>
                  </a:schemeClr>
                </a:solidFill>
                <a:latin typeface="+mn-lt"/>
              </a:defRPr>
            </a:lvl1pPr>
          </a:lstStyle>
          <a:p>
            <a:pPr defTabSz="457200" fontAlgn="base">
              <a:spcBef>
                <a:spcPct val="0"/>
              </a:spcBef>
              <a:spcAft>
                <a:spcPct val="0"/>
              </a:spcAft>
              <a:defRPr/>
            </a:pPr>
            <a:fld id="{0BA701B8-1E21-4758-90F1-5783AB61A4B5}" type="slidenum">
              <a:rPr lang="ru-RU" altLang="ru-RU" smtClean="0">
                <a:cs typeface="Arial" panose="020B0604020202020204" pitchFamily="34" charset="0"/>
              </a:rPr>
              <a:pPr defTabSz="457200" fontAlgn="base">
                <a:spcBef>
                  <a:spcPct val="0"/>
                </a:spcBef>
                <a:spcAft>
                  <a:spcPct val="0"/>
                </a:spcAft>
                <a:defRPr/>
              </a:pPr>
              <a:t>‹#›</a:t>
            </a:fld>
            <a:endParaRPr lang="ru-RU" altLang="ru-RU" dirty="0">
              <a:cs typeface="Arial" panose="020B0604020202020204" pitchFamily="34" charset="0"/>
            </a:endParaRPr>
          </a:p>
        </p:txBody>
      </p:sp>
    </p:spTree>
    <p:extLst>
      <p:ext uri="{BB962C8B-B14F-4D97-AF65-F5344CB8AC3E}">
        <p14:creationId xmlns:p14="http://schemas.microsoft.com/office/powerpoint/2010/main" val="4866297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0"/>
            <a:ext cx="5924550" cy="6858000"/>
          </a:xfrm>
        </p:spPr>
        <p:txBody>
          <a:bodyPr/>
          <a:lstStyle/>
          <a:p>
            <a:endParaRPr lang="fr-CA"/>
          </a:p>
        </p:txBody>
      </p:sp>
      <p:sp>
        <p:nvSpPr>
          <p:cNvPr id="7" name="Picture Placeholder 6"/>
          <p:cNvSpPr>
            <a:spLocks noGrp="1"/>
          </p:cNvSpPr>
          <p:nvPr>
            <p:ph type="pic" sz="quarter" idx="10"/>
          </p:nvPr>
        </p:nvSpPr>
        <p:spPr>
          <a:xfrm>
            <a:off x="2280534" y="1612902"/>
            <a:ext cx="2106068" cy="3713299"/>
          </a:xfrm>
          <a:custGeom>
            <a:avLst/>
            <a:gdLst>
              <a:gd name="connsiteX0" fmla="*/ 0 w 2106068"/>
              <a:gd name="connsiteY0" fmla="*/ 0 h 3713299"/>
              <a:gd name="connsiteX1" fmla="*/ 2106068 w 2106068"/>
              <a:gd name="connsiteY1" fmla="*/ 0 h 3713299"/>
              <a:gd name="connsiteX2" fmla="*/ 2106068 w 2106068"/>
              <a:gd name="connsiteY2" fmla="*/ 3713299 h 3713299"/>
              <a:gd name="connsiteX3" fmla="*/ 0 w 2106068"/>
              <a:gd name="connsiteY3" fmla="*/ 3713299 h 3713299"/>
            </a:gdLst>
            <a:ahLst/>
            <a:cxnLst>
              <a:cxn ang="0">
                <a:pos x="connsiteX0" y="connsiteY0"/>
              </a:cxn>
              <a:cxn ang="0">
                <a:pos x="connsiteX1" y="connsiteY1"/>
              </a:cxn>
              <a:cxn ang="0">
                <a:pos x="connsiteX2" y="connsiteY2"/>
              </a:cxn>
              <a:cxn ang="0">
                <a:pos x="connsiteX3" y="connsiteY3"/>
              </a:cxn>
            </a:cxnLst>
            <a:rect l="l" t="t" r="r" b="b"/>
            <a:pathLst>
              <a:path w="2106068" h="3713299">
                <a:moveTo>
                  <a:pt x="0" y="0"/>
                </a:moveTo>
                <a:lnTo>
                  <a:pt x="2106068" y="0"/>
                </a:lnTo>
                <a:lnTo>
                  <a:pt x="2106068" y="3713299"/>
                </a:lnTo>
                <a:lnTo>
                  <a:pt x="0" y="3713299"/>
                </a:lnTo>
                <a:close/>
              </a:path>
            </a:pathLst>
          </a:custGeom>
        </p:spPr>
        <p:txBody>
          <a:bodyPr wrap="square">
            <a:noAutofit/>
          </a:bodyPr>
          <a:lstStyle/>
          <a:p>
            <a:endParaRPr lang="fr-CA"/>
          </a:p>
        </p:txBody>
      </p:sp>
      <p:sp>
        <p:nvSpPr>
          <p:cNvPr id="4" name="Номер слайда 5">
            <a:extLst>
              <a:ext uri="{FF2B5EF4-FFF2-40B4-BE49-F238E27FC236}">
                <a16:creationId xmlns:a16="http://schemas.microsoft.com/office/drawing/2014/main" id="{3DC38B73-7750-4569-A803-FA2B0EF13F4F}"/>
              </a:ext>
            </a:extLst>
          </p:cNvPr>
          <p:cNvSpPr>
            <a:spLocks noGrp="1"/>
          </p:cNvSpPr>
          <p:nvPr>
            <p:ph type="sldNum" sz="quarter" idx="4"/>
          </p:nvPr>
        </p:nvSpPr>
        <p:spPr>
          <a:xfrm>
            <a:off x="5384800" y="6615023"/>
            <a:ext cx="1422400" cy="150813"/>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600" b="0">
                <a:solidFill>
                  <a:schemeClr val="bg1">
                    <a:lumMod val="85000"/>
                  </a:schemeClr>
                </a:solidFill>
                <a:latin typeface="+mn-lt"/>
              </a:defRPr>
            </a:lvl1pPr>
          </a:lstStyle>
          <a:p>
            <a:pPr defTabSz="457200" fontAlgn="base">
              <a:spcBef>
                <a:spcPct val="0"/>
              </a:spcBef>
              <a:spcAft>
                <a:spcPct val="0"/>
              </a:spcAft>
              <a:defRPr/>
            </a:pPr>
            <a:fld id="{0BA701B8-1E21-4758-90F1-5783AB61A4B5}" type="slidenum">
              <a:rPr lang="ru-RU" altLang="ru-RU" smtClean="0">
                <a:cs typeface="Arial" panose="020B0604020202020204" pitchFamily="34" charset="0"/>
              </a:rPr>
              <a:pPr defTabSz="457200" fontAlgn="base">
                <a:spcBef>
                  <a:spcPct val="0"/>
                </a:spcBef>
                <a:spcAft>
                  <a:spcPct val="0"/>
                </a:spcAft>
                <a:defRPr/>
              </a:pPr>
              <a:t>‹#›</a:t>
            </a:fld>
            <a:endParaRPr lang="ru-RU" altLang="ru-RU" dirty="0">
              <a:cs typeface="Arial" panose="020B0604020202020204" pitchFamily="34" charset="0"/>
            </a:endParaRPr>
          </a:p>
        </p:txBody>
      </p:sp>
    </p:spTree>
    <p:extLst>
      <p:ext uri="{BB962C8B-B14F-4D97-AF65-F5344CB8AC3E}">
        <p14:creationId xmlns:p14="http://schemas.microsoft.com/office/powerpoint/2010/main" val="2538507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41BE87-B983-42EC-9B73-FC5FF3F99D9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E411E16-B8A6-4A85-BD60-D46FABA967E1}"/>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99D0395F-19E1-4627-AAE0-2B74DD23814D}"/>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D04A3069-775E-448A-9B15-A016721C3F02}"/>
              </a:ext>
            </a:extLst>
          </p:cNvPr>
          <p:cNvSpPr>
            <a:spLocks noGrp="1"/>
          </p:cNvSpPr>
          <p:nvPr>
            <p:ph type="dt" sz="half" idx="10"/>
          </p:nvPr>
        </p:nvSpPr>
        <p:spPr/>
        <p:txBody>
          <a:bodyPr/>
          <a:lstStyle/>
          <a:p>
            <a:fld id="{DC42BAD9-98B3-454A-9DE9-2F9EDC2D9D3A}" type="datetimeFigureOut">
              <a:rPr lang="ru-RU" smtClean="0"/>
              <a:t>15.04.2025</a:t>
            </a:fld>
            <a:endParaRPr lang="ru-RU"/>
          </a:p>
        </p:txBody>
      </p:sp>
      <p:sp>
        <p:nvSpPr>
          <p:cNvPr id="6" name="Нижний колонтитул 5">
            <a:extLst>
              <a:ext uri="{FF2B5EF4-FFF2-40B4-BE49-F238E27FC236}">
                <a16:creationId xmlns:a16="http://schemas.microsoft.com/office/drawing/2014/main" id="{F2483185-9415-40C2-9119-22B0C17DF53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9A85DFF-4A19-47AE-9540-20F89DD23335}"/>
              </a:ext>
            </a:extLst>
          </p:cNvPr>
          <p:cNvSpPr>
            <a:spLocks noGrp="1"/>
          </p:cNvSpPr>
          <p:nvPr>
            <p:ph type="sldNum" sz="quarter" idx="12"/>
          </p:nvPr>
        </p:nvSpPr>
        <p:spPr/>
        <p:txBody>
          <a:bodyPr/>
          <a:lstStyle/>
          <a:p>
            <a:fld id="{AD93A749-A47B-4F90-AE0A-993D19150E1B}" type="slidenum">
              <a:rPr lang="ru-RU" smtClean="0"/>
              <a:t>‹#›</a:t>
            </a:fld>
            <a:endParaRPr lang="ru-RU"/>
          </a:p>
        </p:txBody>
      </p:sp>
    </p:spTree>
    <p:extLst>
      <p:ext uri="{BB962C8B-B14F-4D97-AF65-F5344CB8AC3E}">
        <p14:creationId xmlns:p14="http://schemas.microsoft.com/office/powerpoint/2010/main" val="34085692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3C3C9CE-8FD7-4ED9-9B52-A156E44E6E9C}"/>
              </a:ext>
            </a:extLst>
          </p:cNvPr>
          <p:cNvSpPr>
            <a:spLocks noGrp="1"/>
          </p:cNvSpPr>
          <p:nvPr>
            <p:ph type="pic" sz="quarter" idx="10"/>
          </p:nvPr>
        </p:nvSpPr>
        <p:spPr>
          <a:xfrm>
            <a:off x="4219887" y="897147"/>
            <a:ext cx="7972115" cy="5581291"/>
          </a:xfrm>
          <a:custGeom>
            <a:avLst/>
            <a:gdLst>
              <a:gd name="connsiteX0" fmla="*/ 779685 w 7972115"/>
              <a:gd name="connsiteY0" fmla="*/ 5992043 h 6858000"/>
              <a:gd name="connsiteX1" fmla="*/ 780662 w 7972115"/>
              <a:gd name="connsiteY1" fmla="*/ 6001113 h 6858000"/>
              <a:gd name="connsiteX2" fmla="*/ 780499 w 7972115"/>
              <a:gd name="connsiteY2" fmla="*/ 6000100 h 6858000"/>
              <a:gd name="connsiteX3" fmla="*/ 779685 w 7972115"/>
              <a:gd name="connsiteY3" fmla="*/ 5992043 h 6858000"/>
              <a:gd name="connsiteX4" fmla="*/ 7599532 w 7972115"/>
              <a:gd name="connsiteY4" fmla="*/ 5496652 h 6858000"/>
              <a:gd name="connsiteX5" fmla="*/ 7606915 w 7972115"/>
              <a:gd name="connsiteY5" fmla="*/ 5497466 h 6858000"/>
              <a:gd name="connsiteX6" fmla="*/ 7589379 w 7972115"/>
              <a:gd name="connsiteY6" fmla="*/ 5566877 h 6858000"/>
              <a:gd name="connsiteX7" fmla="*/ 7592441 w 7972115"/>
              <a:gd name="connsiteY7" fmla="*/ 5541957 h 6858000"/>
              <a:gd name="connsiteX8" fmla="*/ 4418675 w 7972115"/>
              <a:gd name="connsiteY8" fmla="*/ 0 h 6858000"/>
              <a:gd name="connsiteX9" fmla="*/ 4554877 w 7972115"/>
              <a:gd name="connsiteY9" fmla="*/ 0 h 6858000"/>
              <a:gd name="connsiteX10" fmla="*/ 4566875 w 7972115"/>
              <a:gd name="connsiteY10" fmla="*/ 37263 h 6858000"/>
              <a:gd name="connsiteX11" fmla="*/ 4627533 w 7972115"/>
              <a:gd name="connsiteY11" fmla="*/ 166121 h 6858000"/>
              <a:gd name="connsiteX12" fmla="*/ 4683816 w 7972115"/>
              <a:gd name="connsiteY12" fmla="*/ 144645 h 6858000"/>
              <a:gd name="connsiteX13" fmla="*/ 4826784 w 7972115"/>
              <a:gd name="connsiteY13" fmla="*/ 0 h 6858000"/>
              <a:gd name="connsiteX14" fmla="*/ 7972115 w 7972115"/>
              <a:gd name="connsiteY14" fmla="*/ 0 h 6858000"/>
              <a:gd name="connsiteX15" fmla="*/ 7972115 w 7972115"/>
              <a:gd name="connsiteY15" fmla="*/ 4717280 h 6858000"/>
              <a:gd name="connsiteX16" fmla="*/ 7937640 w 7972115"/>
              <a:gd name="connsiteY16" fmla="*/ 4738969 h 6858000"/>
              <a:gd name="connsiteX17" fmla="*/ 7882835 w 7972115"/>
              <a:gd name="connsiteY17" fmla="*/ 4766503 h 6858000"/>
              <a:gd name="connsiteX18" fmla="*/ 7843936 w 7972115"/>
              <a:gd name="connsiteY18" fmla="*/ 4684410 h 6858000"/>
              <a:gd name="connsiteX19" fmla="*/ 7760569 w 7972115"/>
              <a:gd name="connsiteY19" fmla="*/ 4610475 h 6858000"/>
              <a:gd name="connsiteX20" fmla="*/ 7638220 w 7972115"/>
              <a:gd name="connsiteY20" fmla="*/ 5168277 h 6858000"/>
              <a:gd name="connsiteX21" fmla="*/ 7632650 w 7972115"/>
              <a:gd name="connsiteY21" fmla="*/ 5258524 h 6858000"/>
              <a:gd name="connsiteX22" fmla="*/ 7609174 w 7972115"/>
              <a:gd name="connsiteY22" fmla="*/ 5435056 h 6858000"/>
              <a:gd name="connsiteX23" fmla="*/ 7599532 w 7972115"/>
              <a:gd name="connsiteY23" fmla="*/ 5496652 h 6858000"/>
              <a:gd name="connsiteX24" fmla="*/ 7563239 w 7972115"/>
              <a:gd name="connsiteY24" fmla="*/ 5492661 h 6858000"/>
              <a:gd name="connsiteX25" fmla="*/ 7529792 w 7972115"/>
              <a:gd name="connsiteY25" fmla="*/ 5500457 h 6858000"/>
              <a:gd name="connsiteX26" fmla="*/ 7486000 w 7972115"/>
              <a:gd name="connsiteY26" fmla="*/ 5675790 h 6858000"/>
              <a:gd name="connsiteX27" fmla="*/ 7377573 w 7972115"/>
              <a:gd name="connsiteY27" fmla="*/ 6007970 h 6858000"/>
              <a:gd name="connsiteX28" fmla="*/ 7396306 w 7972115"/>
              <a:gd name="connsiteY28" fmla="*/ 6238754 h 6858000"/>
              <a:gd name="connsiteX29" fmla="*/ 7420607 w 7972115"/>
              <a:gd name="connsiteY29" fmla="*/ 6379290 h 6858000"/>
              <a:gd name="connsiteX30" fmla="*/ 7412787 w 7972115"/>
              <a:gd name="connsiteY30" fmla="*/ 6390072 h 6858000"/>
              <a:gd name="connsiteX31" fmla="*/ 7364327 w 7972115"/>
              <a:gd name="connsiteY31" fmla="*/ 6400767 h 6858000"/>
              <a:gd name="connsiteX32" fmla="*/ 7058618 w 7972115"/>
              <a:gd name="connsiteY32" fmla="*/ 6367612 h 6858000"/>
              <a:gd name="connsiteX33" fmla="*/ 6711902 w 7972115"/>
              <a:gd name="connsiteY33" fmla="*/ 6464665 h 6858000"/>
              <a:gd name="connsiteX34" fmla="*/ 6625752 w 7972115"/>
              <a:gd name="connsiteY34" fmla="*/ 6435854 h 6858000"/>
              <a:gd name="connsiteX35" fmla="*/ 6518757 w 7972115"/>
              <a:gd name="connsiteY35" fmla="*/ 6388558 h 6858000"/>
              <a:gd name="connsiteX36" fmla="*/ 6406870 w 7972115"/>
              <a:gd name="connsiteY36" fmla="*/ 6598687 h 6858000"/>
              <a:gd name="connsiteX37" fmla="*/ 6391597 w 7972115"/>
              <a:gd name="connsiteY37" fmla="*/ 6489955 h 6858000"/>
              <a:gd name="connsiteX38" fmla="*/ 6331856 w 7972115"/>
              <a:gd name="connsiteY38" fmla="*/ 6389379 h 6858000"/>
              <a:gd name="connsiteX39" fmla="*/ 6240136 w 7972115"/>
              <a:gd name="connsiteY39" fmla="*/ 6450816 h 6858000"/>
              <a:gd name="connsiteX40" fmla="*/ 6030283 w 7972115"/>
              <a:gd name="connsiteY40" fmla="*/ 6645452 h 6858000"/>
              <a:gd name="connsiteX41" fmla="*/ 5823217 w 7972115"/>
              <a:gd name="connsiteY41" fmla="*/ 6794967 h 6858000"/>
              <a:gd name="connsiteX42" fmla="*/ 5756708 w 7972115"/>
              <a:gd name="connsiteY42" fmla="*/ 6858000 h 6858000"/>
              <a:gd name="connsiteX43" fmla="*/ 0 w 7972115"/>
              <a:gd name="connsiteY43" fmla="*/ 6858000 h 6858000"/>
              <a:gd name="connsiteX44" fmla="*/ 88147 w 7972115"/>
              <a:gd name="connsiteY44" fmla="*/ 6824064 h 6858000"/>
              <a:gd name="connsiteX45" fmla="*/ 355156 w 7972115"/>
              <a:gd name="connsiteY45" fmla="*/ 6704874 h 6858000"/>
              <a:gd name="connsiteX46" fmla="*/ 574037 w 7972115"/>
              <a:gd name="connsiteY46" fmla="*/ 6542041 h 6858000"/>
              <a:gd name="connsiteX47" fmla="*/ 744989 w 7972115"/>
              <a:gd name="connsiteY47" fmla="*/ 6265311 h 6858000"/>
              <a:gd name="connsiteX48" fmla="*/ 795026 w 7972115"/>
              <a:gd name="connsiteY48" fmla="*/ 6166907 h 6858000"/>
              <a:gd name="connsiteX49" fmla="*/ 781203 w 7972115"/>
              <a:gd name="connsiteY49" fmla="*/ 6006127 h 6858000"/>
              <a:gd name="connsiteX50" fmla="*/ 780662 w 7972115"/>
              <a:gd name="connsiteY50" fmla="*/ 6001113 h 6858000"/>
              <a:gd name="connsiteX51" fmla="*/ 782697 w 7972115"/>
              <a:gd name="connsiteY51" fmla="*/ 6013751 h 6858000"/>
              <a:gd name="connsiteX52" fmla="*/ 788106 w 7972115"/>
              <a:gd name="connsiteY52" fmla="*/ 5922803 h 6858000"/>
              <a:gd name="connsiteX53" fmla="*/ 781863 w 7972115"/>
              <a:gd name="connsiteY53" fmla="*/ 5845875 h 6858000"/>
              <a:gd name="connsiteX54" fmla="*/ 789160 w 7972115"/>
              <a:gd name="connsiteY54" fmla="*/ 5816652 h 6858000"/>
              <a:gd name="connsiteX55" fmla="*/ 792438 w 7972115"/>
              <a:gd name="connsiteY55" fmla="*/ 5803531 h 6858000"/>
              <a:gd name="connsiteX56" fmla="*/ 826330 w 7972115"/>
              <a:gd name="connsiteY56" fmla="*/ 5837719 h 6858000"/>
              <a:gd name="connsiteX57" fmla="*/ 832455 w 7972115"/>
              <a:gd name="connsiteY57" fmla="*/ 5851331 h 6858000"/>
              <a:gd name="connsiteX58" fmla="*/ 841896 w 7972115"/>
              <a:gd name="connsiteY58" fmla="*/ 5999860 h 6858000"/>
              <a:gd name="connsiteX59" fmla="*/ 883286 w 7972115"/>
              <a:gd name="connsiteY59" fmla="*/ 5983418 h 6858000"/>
              <a:gd name="connsiteX60" fmla="*/ 858962 w 7972115"/>
              <a:gd name="connsiteY60" fmla="*/ 5910235 h 6858000"/>
              <a:gd name="connsiteX61" fmla="*/ 832455 w 7972115"/>
              <a:gd name="connsiteY61" fmla="*/ 5851331 h 6858000"/>
              <a:gd name="connsiteX62" fmla="*/ 831927 w 7972115"/>
              <a:gd name="connsiteY62" fmla="*/ 5843007 h 6858000"/>
              <a:gd name="connsiteX63" fmla="*/ 816625 w 7972115"/>
              <a:gd name="connsiteY63" fmla="*/ 5638738 h 6858000"/>
              <a:gd name="connsiteX64" fmla="*/ 831223 w 7972115"/>
              <a:gd name="connsiteY64" fmla="*/ 5580294 h 6858000"/>
              <a:gd name="connsiteX65" fmla="*/ 796459 w 7972115"/>
              <a:gd name="connsiteY65" fmla="*/ 5787430 h 6858000"/>
              <a:gd name="connsiteX66" fmla="*/ 792438 w 7972115"/>
              <a:gd name="connsiteY66" fmla="*/ 5803531 h 6858000"/>
              <a:gd name="connsiteX67" fmla="*/ 765013 w 7972115"/>
              <a:gd name="connsiteY67" fmla="*/ 5775867 h 6858000"/>
              <a:gd name="connsiteX68" fmla="*/ 713092 w 7972115"/>
              <a:gd name="connsiteY68" fmla="*/ 5713495 h 6858000"/>
              <a:gd name="connsiteX69" fmla="*/ 742288 w 7972115"/>
              <a:gd name="connsiteY69" fmla="*/ 5596607 h 6858000"/>
              <a:gd name="connsiteX70" fmla="*/ 777050 w 7972115"/>
              <a:gd name="connsiteY70" fmla="*/ 5389470 h 6858000"/>
              <a:gd name="connsiteX71" fmla="*/ 833333 w 7972115"/>
              <a:gd name="connsiteY71" fmla="*/ 5367994 h 6858000"/>
              <a:gd name="connsiteX72" fmla="*/ 888263 w 7972115"/>
              <a:gd name="connsiteY72" fmla="*/ 5012165 h 6858000"/>
              <a:gd name="connsiteX73" fmla="*/ 922350 w 7972115"/>
              <a:gd name="connsiteY73" fmla="*/ 4637852 h 6858000"/>
              <a:gd name="connsiteX74" fmla="*/ 936947 w 7972115"/>
              <a:gd name="connsiteY74" fmla="*/ 4579408 h 6858000"/>
              <a:gd name="connsiteX75" fmla="*/ 942516 w 7972115"/>
              <a:gd name="connsiteY75" fmla="*/ 4489159 h 6858000"/>
              <a:gd name="connsiteX76" fmla="*/ 948761 w 7972115"/>
              <a:gd name="connsiteY76" fmla="*/ 4566088 h 6858000"/>
              <a:gd name="connsiteX77" fmla="*/ 934163 w 7972115"/>
              <a:gd name="connsiteY77" fmla="*/ 4624532 h 6858000"/>
              <a:gd name="connsiteX78" fmla="*/ 940407 w 7972115"/>
              <a:gd name="connsiteY78" fmla="*/ 4701460 h 6858000"/>
              <a:gd name="connsiteX79" fmla="*/ 1028668 w 7972115"/>
              <a:gd name="connsiteY79" fmla="*/ 4517971 h 6858000"/>
              <a:gd name="connsiteX80" fmla="*/ 1179455 w 7972115"/>
              <a:gd name="connsiteY80" fmla="*/ 4389935 h 6858000"/>
              <a:gd name="connsiteX81" fmla="*/ 1253793 w 7972115"/>
              <a:gd name="connsiteY81" fmla="*/ 4432066 h 6858000"/>
              <a:gd name="connsiteX82" fmla="*/ 1330240 w 7972115"/>
              <a:gd name="connsiteY82" fmla="*/ 4261898 h 6858000"/>
              <a:gd name="connsiteX83" fmla="*/ 1422637 w 7972115"/>
              <a:gd name="connsiteY83" fmla="*/ 4367637 h 6858000"/>
              <a:gd name="connsiteX84" fmla="*/ 1460860 w 7972115"/>
              <a:gd name="connsiteY84" fmla="*/ 4282554 h 6858000"/>
              <a:gd name="connsiteX85" fmla="*/ 1469213 w 7972115"/>
              <a:gd name="connsiteY85" fmla="*/ 4147181 h 6858000"/>
              <a:gd name="connsiteX86" fmla="*/ 1731886 w 7972115"/>
              <a:gd name="connsiteY86" fmla="*/ 3809016 h 6858000"/>
              <a:gd name="connsiteX87" fmla="*/ 1811119 w 7972115"/>
              <a:gd name="connsiteY87" fmla="*/ 3593722 h 6858000"/>
              <a:gd name="connsiteX88" fmla="*/ 1834070 w 7972115"/>
              <a:gd name="connsiteY88" fmla="*/ 3399906 h 6858000"/>
              <a:gd name="connsiteX89" fmla="*/ 2285752 w 7972115"/>
              <a:gd name="connsiteY89" fmla="*/ 2848620 h 6858000"/>
              <a:gd name="connsiteX90" fmla="*/ 2359414 w 7972115"/>
              <a:gd name="connsiteY90" fmla="*/ 2723575 h 6858000"/>
              <a:gd name="connsiteX91" fmla="*/ 2492143 w 7972115"/>
              <a:gd name="connsiteY91" fmla="*/ 2531930 h 6858000"/>
              <a:gd name="connsiteX92" fmla="*/ 2572051 w 7972115"/>
              <a:gd name="connsiteY92" fmla="*/ 2483814 h 6858000"/>
              <a:gd name="connsiteX93" fmla="*/ 2673476 w 7972115"/>
              <a:gd name="connsiteY93" fmla="*/ 2621358 h 6858000"/>
              <a:gd name="connsiteX94" fmla="*/ 2723513 w 7972115"/>
              <a:gd name="connsiteY94" fmla="*/ 2522954 h 6858000"/>
              <a:gd name="connsiteX95" fmla="*/ 2731867 w 7972115"/>
              <a:gd name="connsiteY95" fmla="*/ 2387581 h 6858000"/>
              <a:gd name="connsiteX96" fmla="*/ 2707564 w 7972115"/>
              <a:gd name="connsiteY96" fmla="*/ 2247046 h 6858000"/>
              <a:gd name="connsiteX97" fmla="*/ 2704104 w 7972115"/>
              <a:gd name="connsiteY97" fmla="*/ 2124993 h 6858000"/>
              <a:gd name="connsiteX98" fmla="*/ 2828479 w 7972115"/>
              <a:gd name="connsiteY98" fmla="*/ 2068720 h 6858000"/>
              <a:gd name="connsiteX99" fmla="*/ 3014706 w 7972115"/>
              <a:gd name="connsiteY99" fmla="*/ 1900724 h 6858000"/>
              <a:gd name="connsiteX100" fmla="*/ 3091828 w 7972115"/>
              <a:gd name="connsiteY100" fmla="*/ 1897730 h 6858000"/>
              <a:gd name="connsiteX101" fmla="*/ 3183549 w 7972115"/>
              <a:gd name="connsiteY101" fmla="*/ 1836295 h 6858000"/>
              <a:gd name="connsiteX102" fmla="*/ 3263457 w 7972115"/>
              <a:gd name="connsiteY102" fmla="*/ 1788178 h 6858000"/>
              <a:gd name="connsiteX103" fmla="*/ 3656749 w 7972115"/>
              <a:gd name="connsiteY103" fmla="*/ 1470669 h 6858000"/>
              <a:gd name="connsiteX104" fmla="*/ 3746360 w 7972115"/>
              <a:gd name="connsiteY104" fmla="*/ 1621531 h 6858000"/>
              <a:gd name="connsiteX105" fmla="*/ 3867276 w 7972115"/>
              <a:gd name="connsiteY105" fmla="*/ 1443207 h 6858000"/>
              <a:gd name="connsiteX106" fmla="*/ 3872846 w 7972115"/>
              <a:gd name="connsiteY106" fmla="*/ 1352960 h 6858000"/>
              <a:gd name="connsiteX107" fmla="*/ 4239052 w 7972115"/>
              <a:gd name="connsiteY107" fmla="*/ 940037 h 6858000"/>
              <a:gd name="connsiteX108" fmla="*/ 4300901 w 7972115"/>
              <a:gd name="connsiteY108" fmla="*/ 828312 h 6858000"/>
              <a:gd name="connsiteX109" fmla="*/ 4381567 w 7972115"/>
              <a:gd name="connsiteY109" fmla="*/ 233543 h 6858000"/>
              <a:gd name="connsiteX110" fmla="*/ 4401733 w 7972115"/>
              <a:gd name="connsiteY110" fmla="*/ 848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7972115" h="6858000">
                <a:moveTo>
                  <a:pt x="779685" y="5992043"/>
                </a:moveTo>
                <a:lnTo>
                  <a:pt x="780662" y="6001113"/>
                </a:lnTo>
                <a:lnTo>
                  <a:pt x="780499" y="6000100"/>
                </a:lnTo>
                <a:cubicBezTo>
                  <a:pt x="779945" y="5995563"/>
                  <a:pt x="779620" y="5991958"/>
                  <a:pt x="779685" y="5992043"/>
                </a:cubicBezTo>
                <a:close/>
                <a:moveTo>
                  <a:pt x="7599532" y="5496652"/>
                </a:moveTo>
                <a:lnTo>
                  <a:pt x="7606915" y="5497466"/>
                </a:lnTo>
                <a:cubicBezTo>
                  <a:pt x="7596866" y="5537696"/>
                  <a:pt x="7591406" y="5560147"/>
                  <a:pt x="7589379" y="5566877"/>
                </a:cubicBezTo>
                <a:cubicBezTo>
                  <a:pt x="7587351" y="5573607"/>
                  <a:pt x="7588757" y="5564613"/>
                  <a:pt x="7592441" y="5541957"/>
                </a:cubicBezTo>
                <a:close/>
                <a:moveTo>
                  <a:pt x="4418675" y="0"/>
                </a:moveTo>
                <a:lnTo>
                  <a:pt x="4554877" y="0"/>
                </a:lnTo>
                <a:lnTo>
                  <a:pt x="4566875" y="37263"/>
                </a:lnTo>
                <a:cubicBezTo>
                  <a:pt x="4581617" y="80843"/>
                  <a:pt x="4599097" y="124108"/>
                  <a:pt x="4627533" y="166121"/>
                </a:cubicBezTo>
                <a:cubicBezTo>
                  <a:pt x="4643306" y="189426"/>
                  <a:pt x="4670225" y="157643"/>
                  <a:pt x="4683816" y="144645"/>
                </a:cubicBezTo>
                <a:lnTo>
                  <a:pt x="4826784" y="0"/>
                </a:lnTo>
                <a:lnTo>
                  <a:pt x="7972115" y="0"/>
                </a:lnTo>
                <a:lnTo>
                  <a:pt x="7972115" y="4717280"/>
                </a:lnTo>
                <a:lnTo>
                  <a:pt x="7937640" y="4738969"/>
                </a:lnTo>
                <a:cubicBezTo>
                  <a:pt x="7921509" y="4748034"/>
                  <a:pt x="7903329" y="4757231"/>
                  <a:pt x="7882835" y="4766503"/>
                </a:cubicBezTo>
                <a:cubicBezTo>
                  <a:pt x="7862302" y="4775792"/>
                  <a:pt x="7851608" y="4711439"/>
                  <a:pt x="7843936" y="4684410"/>
                </a:cubicBezTo>
                <a:cubicBezTo>
                  <a:pt x="7789347" y="4492120"/>
                  <a:pt x="7841837" y="4450647"/>
                  <a:pt x="7760569" y="4610475"/>
                </a:cubicBezTo>
                <a:lnTo>
                  <a:pt x="7638220" y="5168277"/>
                </a:lnTo>
                <a:cubicBezTo>
                  <a:pt x="7632639" y="5196544"/>
                  <a:pt x="7636123" y="5229189"/>
                  <a:pt x="7632650" y="5258524"/>
                </a:cubicBezTo>
                <a:cubicBezTo>
                  <a:pt x="7624471" y="5327601"/>
                  <a:pt x="7616261" y="5387131"/>
                  <a:pt x="7609174" y="5435056"/>
                </a:cubicBezTo>
                <a:lnTo>
                  <a:pt x="7599532" y="5496652"/>
                </a:lnTo>
                <a:lnTo>
                  <a:pt x="7563239" y="5492661"/>
                </a:lnTo>
                <a:cubicBezTo>
                  <a:pt x="7548680" y="5491059"/>
                  <a:pt x="7535827" y="5491558"/>
                  <a:pt x="7529792" y="5500457"/>
                </a:cubicBezTo>
                <a:cubicBezTo>
                  <a:pt x="7498039" y="5547289"/>
                  <a:pt x="7503092" y="5618798"/>
                  <a:pt x="7486000" y="5675790"/>
                </a:cubicBezTo>
                <a:cubicBezTo>
                  <a:pt x="7452340" y="5788018"/>
                  <a:pt x="7413716" y="5897244"/>
                  <a:pt x="7377573" y="6007970"/>
                </a:cubicBezTo>
                <a:cubicBezTo>
                  <a:pt x="7383817" y="6084899"/>
                  <a:pt x="7387286" y="6160937"/>
                  <a:pt x="7396306" y="6238754"/>
                </a:cubicBezTo>
                <a:cubicBezTo>
                  <a:pt x="7401645" y="6284820"/>
                  <a:pt x="7428597" y="6338819"/>
                  <a:pt x="7420607" y="6379290"/>
                </a:cubicBezTo>
                <a:cubicBezTo>
                  <a:pt x="7419622" y="6384289"/>
                  <a:pt x="7416784" y="6387682"/>
                  <a:pt x="7412787" y="6390072"/>
                </a:cubicBezTo>
                <a:cubicBezTo>
                  <a:pt x="7400801" y="6397246"/>
                  <a:pt x="7378397" y="6395399"/>
                  <a:pt x="7364327" y="6400767"/>
                </a:cubicBezTo>
                <a:cubicBezTo>
                  <a:pt x="7288983" y="6388852"/>
                  <a:pt x="7136763" y="6356190"/>
                  <a:pt x="7058618" y="6367612"/>
                </a:cubicBezTo>
                <a:cubicBezTo>
                  <a:pt x="6945072" y="6384210"/>
                  <a:pt x="6815636" y="6430905"/>
                  <a:pt x="6711902" y="6464665"/>
                </a:cubicBezTo>
                <a:cubicBezTo>
                  <a:pt x="6683185" y="6455062"/>
                  <a:pt x="6652794" y="6455136"/>
                  <a:pt x="6625752" y="6435854"/>
                </a:cubicBezTo>
                <a:cubicBezTo>
                  <a:pt x="6518407" y="6359318"/>
                  <a:pt x="6633527" y="6344764"/>
                  <a:pt x="6518757" y="6388558"/>
                </a:cubicBezTo>
                <a:cubicBezTo>
                  <a:pt x="6481462" y="6458602"/>
                  <a:pt x="6439736" y="6525529"/>
                  <a:pt x="6406870" y="6598687"/>
                </a:cubicBezTo>
                <a:cubicBezTo>
                  <a:pt x="6351741" y="6721405"/>
                  <a:pt x="6346477" y="6908879"/>
                  <a:pt x="6391597" y="6489955"/>
                </a:cubicBezTo>
                <a:cubicBezTo>
                  <a:pt x="6371683" y="6456430"/>
                  <a:pt x="6367117" y="6398491"/>
                  <a:pt x="6331856" y="6389379"/>
                </a:cubicBezTo>
                <a:cubicBezTo>
                  <a:pt x="6283896" y="6376987"/>
                  <a:pt x="6267815" y="6427312"/>
                  <a:pt x="6240136" y="6450816"/>
                </a:cubicBezTo>
                <a:cubicBezTo>
                  <a:pt x="6167186" y="6512761"/>
                  <a:pt x="6100234" y="6580574"/>
                  <a:pt x="6030283" y="6645452"/>
                </a:cubicBezTo>
                <a:cubicBezTo>
                  <a:pt x="5913848" y="6689884"/>
                  <a:pt x="5969630" y="6661870"/>
                  <a:pt x="5823217" y="6794967"/>
                </a:cubicBezTo>
                <a:lnTo>
                  <a:pt x="5756708" y="6858000"/>
                </a:lnTo>
                <a:lnTo>
                  <a:pt x="0" y="6858000"/>
                </a:lnTo>
                <a:lnTo>
                  <a:pt x="88147" y="6824064"/>
                </a:lnTo>
                <a:cubicBezTo>
                  <a:pt x="175530" y="6792140"/>
                  <a:pt x="247746" y="6768126"/>
                  <a:pt x="355156" y="6704874"/>
                </a:cubicBezTo>
                <a:cubicBezTo>
                  <a:pt x="434810" y="6657969"/>
                  <a:pt x="501076" y="6596319"/>
                  <a:pt x="574037" y="6542041"/>
                </a:cubicBezTo>
                <a:cubicBezTo>
                  <a:pt x="636095" y="6373414"/>
                  <a:pt x="566963" y="6542874"/>
                  <a:pt x="744989" y="6265311"/>
                </a:cubicBezTo>
                <a:cubicBezTo>
                  <a:pt x="764618" y="6234708"/>
                  <a:pt x="778348" y="6199709"/>
                  <a:pt x="795026" y="6166907"/>
                </a:cubicBezTo>
                <a:cubicBezTo>
                  <a:pt x="787388" y="6072813"/>
                  <a:pt x="783202" y="6026574"/>
                  <a:pt x="781203" y="6006127"/>
                </a:cubicBezTo>
                <a:lnTo>
                  <a:pt x="780662" y="6001113"/>
                </a:lnTo>
                <a:lnTo>
                  <a:pt x="782697" y="6013751"/>
                </a:lnTo>
                <a:cubicBezTo>
                  <a:pt x="785269" y="6024685"/>
                  <a:pt x="788495" y="6019188"/>
                  <a:pt x="788106" y="5922803"/>
                </a:cubicBezTo>
                <a:cubicBezTo>
                  <a:pt x="788005" y="5897881"/>
                  <a:pt x="780365" y="5870128"/>
                  <a:pt x="781863" y="5845875"/>
                </a:cubicBezTo>
                <a:cubicBezTo>
                  <a:pt x="782518" y="5835238"/>
                  <a:pt x="785839" y="5825945"/>
                  <a:pt x="789160" y="5816652"/>
                </a:cubicBezTo>
                <a:lnTo>
                  <a:pt x="792438" y="5803531"/>
                </a:lnTo>
                <a:lnTo>
                  <a:pt x="826330" y="5837719"/>
                </a:lnTo>
                <a:lnTo>
                  <a:pt x="832455" y="5851331"/>
                </a:lnTo>
                <a:lnTo>
                  <a:pt x="841896" y="5999860"/>
                </a:lnTo>
                <a:cubicBezTo>
                  <a:pt x="857616" y="6266607"/>
                  <a:pt x="851369" y="6252950"/>
                  <a:pt x="883286" y="5983418"/>
                </a:cubicBezTo>
                <a:cubicBezTo>
                  <a:pt x="873793" y="5959135"/>
                  <a:pt x="867070" y="5934630"/>
                  <a:pt x="858962" y="5910235"/>
                </a:cubicBezTo>
                <a:lnTo>
                  <a:pt x="832455" y="5851331"/>
                </a:lnTo>
                <a:lnTo>
                  <a:pt x="831927" y="5843007"/>
                </a:lnTo>
                <a:cubicBezTo>
                  <a:pt x="827807" y="5782857"/>
                  <a:pt x="822799" y="5714806"/>
                  <a:pt x="816625" y="5638738"/>
                </a:cubicBezTo>
                <a:cubicBezTo>
                  <a:pt x="821492" y="5619257"/>
                  <a:pt x="837975" y="5561947"/>
                  <a:pt x="831223" y="5580294"/>
                </a:cubicBezTo>
                <a:cubicBezTo>
                  <a:pt x="740457" y="5826925"/>
                  <a:pt x="807300" y="5611712"/>
                  <a:pt x="796459" y="5787430"/>
                </a:cubicBezTo>
                <a:lnTo>
                  <a:pt x="792438" y="5803531"/>
                </a:lnTo>
                <a:lnTo>
                  <a:pt x="765013" y="5775867"/>
                </a:lnTo>
                <a:cubicBezTo>
                  <a:pt x="742277" y="5756222"/>
                  <a:pt x="721107" y="5736489"/>
                  <a:pt x="713092" y="5713495"/>
                </a:cubicBezTo>
                <a:cubicBezTo>
                  <a:pt x="696424" y="5665677"/>
                  <a:pt x="732555" y="5635569"/>
                  <a:pt x="742288" y="5596607"/>
                </a:cubicBezTo>
                <a:cubicBezTo>
                  <a:pt x="778363" y="5452167"/>
                  <a:pt x="768857" y="5522262"/>
                  <a:pt x="777050" y="5389470"/>
                </a:cubicBezTo>
                <a:cubicBezTo>
                  <a:pt x="795811" y="5382311"/>
                  <a:pt x="820880" y="5382035"/>
                  <a:pt x="833333" y="5367994"/>
                </a:cubicBezTo>
                <a:cubicBezTo>
                  <a:pt x="900439" y="5292328"/>
                  <a:pt x="881654" y="5096080"/>
                  <a:pt x="888263" y="5012165"/>
                </a:cubicBezTo>
                <a:cubicBezTo>
                  <a:pt x="898140" y="4886713"/>
                  <a:pt x="893441" y="4753599"/>
                  <a:pt x="922350" y="4637852"/>
                </a:cubicBezTo>
                <a:cubicBezTo>
                  <a:pt x="927216" y="4618372"/>
                  <a:pt x="934156" y="4599989"/>
                  <a:pt x="936947" y="4579408"/>
                </a:cubicBezTo>
                <a:cubicBezTo>
                  <a:pt x="940895" y="4550303"/>
                  <a:pt x="924906" y="4509016"/>
                  <a:pt x="942516" y="4489159"/>
                </a:cubicBezTo>
                <a:cubicBezTo>
                  <a:pt x="956713" y="4473151"/>
                  <a:pt x="950257" y="4541835"/>
                  <a:pt x="948761" y="4566088"/>
                </a:cubicBezTo>
                <a:cubicBezTo>
                  <a:pt x="947448" y="4587360"/>
                  <a:pt x="935476" y="4603261"/>
                  <a:pt x="934163" y="4624532"/>
                </a:cubicBezTo>
                <a:cubicBezTo>
                  <a:pt x="932666" y="4648785"/>
                  <a:pt x="926210" y="4717469"/>
                  <a:pt x="940407" y="4701460"/>
                </a:cubicBezTo>
                <a:cubicBezTo>
                  <a:pt x="984433" y="4651819"/>
                  <a:pt x="999248" y="4579135"/>
                  <a:pt x="1028668" y="4517971"/>
                </a:cubicBezTo>
                <a:cubicBezTo>
                  <a:pt x="1078930" y="4475292"/>
                  <a:pt x="1113926" y="4414939"/>
                  <a:pt x="1179455" y="4389935"/>
                </a:cubicBezTo>
                <a:cubicBezTo>
                  <a:pt x="1198214" y="4382775"/>
                  <a:pt x="1239403" y="4444285"/>
                  <a:pt x="1253793" y="4432066"/>
                </a:cubicBezTo>
                <a:cubicBezTo>
                  <a:pt x="1300200" y="4392661"/>
                  <a:pt x="1304757" y="4318621"/>
                  <a:pt x="1330240" y="4261898"/>
                </a:cubicBezTo>
                <a:cubicBezTo>
                  <a:pt x="1361040" y="4297145"/>
                  <a:pt x="1383391" y="4361432"/>
                  <a:pt x="1422637" y="4367637"/>
                </a:cubicBezTo>
                <a:cubicBezTo>
                  <a:pt x="1461883" y="4373844"/>
                  <a:pt x="1454498" y="4314782"/>
                  <a:pt x="1460860" y="4282554"/>
                </a:cubicBezTo>
                <a:cubicBezTo>
                  <a:pt x="1475124" y="4210298"/>
                  <a:pt x="1429483" y="4204015"/>
                  <a:pt x="1469213" y="4147181"/>
                </a:cubicBezTo>
                <a:cubicBezTo>
                  <a:pt x="1551214" y="4029886"/>
                  <a:pt x="1644329" y="3921738"/>
                  <a:pt x="1731886" y="3809016"/>
                </a:cubicBezTo>
                <a:cubicBezTo>
                  <a:pt x="1778082" y="3718167"/>
                  <a:pt x="1794590" y="3704767"/>
                  <a:pt x="1811119" y="3593722"/>
                </a:cubicBezTo>
                <a:cubicBezTo>
                  <a:pt x="1854567" y="3301824"/>
                  <a:pt x="1793225" y="3563436"/>
                  <a:pt x="1834070" y="3399906"/>
                </a:cubicBezTo>
                <a:cubicBezTo>
                  <a:pt x="2108255" y="3295281"/>
                  <a:pt x="1901611" y="3384913"/>
                  <a:pt x="2285752" y="2848620"/>
                </a:cubicBezTo>
                <a:cubicBezTo>
                  <a:pt x="2313702" y="2809598"/>
                  <a:pt x="2333122" y="2763921"/>
                  <a:pt x="2359414" y="2723575"/>
                </a:cubicBezTo>
                <a:cubicBezTo>
                  <a:pt x="2401936" y="2658328"/>
                  <a:pt x="2447901" y="2595813"/>
                  <a:pt x="2492143" y="2531930"/>
                </a:cubicBezTo>
                <a:cubicBezTo>
                  <a:pt x="2518780" y="2515892"/>
                  <a:pt x="2531582" y="2463857"/>
                  <a:pt x="2572051" y="2483814"/>
                </a:cubicBezTo>
                <a:cubicBezTo>
                  <a:pt x="2622249" y="2508570"/>
                  <a:pt x="2656133" y="2655462"/>
                  <a:pt x="2673476" y="2621358"/>
                </a:cubicBezTo>
                <a:lnTo>
                  <a:pt x="2723513" y="2522954"/>
                </a:lnTo>
                <a:cubicBezTo>
                  <a:pt x="2726296" y="2477829"/>
                  <a:pt x="2734602" y="2434899"/>
                  <a:pt x="2731867" y="2387581"/>
                </a:cubicBezTo>
                <a:cubicBezTo>
                  <a:pt x="2729255" y="2342416"/>
                  <a:pt x="2712419" y="2292961"/>
                  <a:pt x="2707564" y="2247046"/>
                </a:cubicBezTo>
                <a:cubicBezTo>
                  <a:pt x="2703143" y="2205234"/>
                  <a:pt x="2705257" y="2165677"/>
                  <a:pt x="2704104" y="2124993"/>
                </a:cubicBezTo>
                <a:cubicBezTo>
                  <a:pt x="2739679" y="2111419"/>
                  <a:pt x="2801869" y="2089940"/>
                  <a:pt x="2828479" y="2068720"/>
                </a:cubicBezTo>
                <a:cubicBezTo>
                  <a:pt x="2894178" y="2016333"/>
                  <a:pt x="2952631" y="1956722"/>
                  <a:pt x="3014706" y="1900724"/>
                </a:cubicBezTo>
                <a:cubicBezTo>
                  <a:pt x="3040413" y="1899726"/>
                  <a:pt x="3070438" y="1905892"/>
                  <a:pt x="3091828" y="1897730"/>
                </a:cubicBezTo>
                <a:cubicBezTo>
                  <a:pt x="3127913" y="1883961"/>
                  <a:pt x="3152423" y="1856162"/>
                  <a:pt x="3183549" y="1836295"/>
                </a:cubicBezTo>
                <a:cubicBezTo>
                  <a:pt x="3209640" y="1819640"/>
                  <a:pt x="3236820" y="1804217"/>
                  <a:pt x="3263457" y="1788178"/>
                </a:cubicBezTo>
                <a:cubicBezTo>
                  <a:pt x="3578846" y="1989034"/>
                  <a:pt x="3262843" y="1816680"/>
                  <a:pt x="3656749" y="1470669"/>
                </a:cubicBezTo>
                <a:cubicBezTo>
                  <a:pt x="3744081" y="1393956"/>
                  <a:pt x="3643871" y="1686952"/>
                  <a:pt x="3746360" y="1621531"/>
                </a:cubicBezTo>
                <a:cubicBezTo>
                  <a:pt x="3807977" y="1582200"/>
                  <a:pt x="3826971" y="1502649"/>
                  <a:pt x="3867276" y="1443207"/>
                </a:cubicBezTo>
                <a:cubicBezTo>
                  <a:pt x="3869133" y="1413125"/>
                  <a:pt x="3860902" y="1377302"/>
                  <a:pt x="3872846" y="1352960"/>
                </a:cubicBezTo>
                <a:cubicBezTo>
                  <a:pt x="3961059" y="1173153"/>
                  <a:pt x="4095420" y="1076165"/>
                  <a:pt x="4239052" y="940037"/>
                </a:cubicBezTo>
                <a:cubicBezTo>
                  <a:pt x="4259669" y="902796"/>
                  <a:pt x="4291904" y="872913"/>
                  <a:pt x="4300901" y="828312"/>
                </a:cubicBezTo>
                <a:cubicBezTo>
                  <a:pt x="4339661" y="636168"/>
                  <a:pt x="4354678" y="431799"/>
                  <a:pt x="4381567" y="233543"/>
                </a:cubicBezTo>
                <a:cubicBezTo>
                  <a:pt x="4388289" y="183979"/>
                  <a:pt x="4390791" y="132202"/>
                  <a:pt x="4401733" y="84851"/>
                </a:cubicBezTo>
                <a:close/>
              </a:path>
            </a:pathLst>
          </a:custGeom>
        </p:spPr>
        <p:txBody>
          <a:bodyPr wrap="square">
            <a:noAutofit/>
          </a:bodyPr>
          <a:lstStyle/>
          <a:p>
            <a:endParaRPr lang="fr-CA"/>
          </a:p>
        </p:txBody>
      </p:sp>
    </p:spTree>
    <p:extLst>
      <p:ext uri="{BB962C8B-B14F-4D97-AF65-F5344CB8AC3E}">
        <p14:creationId xmlns:p14="http://schemas.microsoft.com/office/powerpoint/2010/main" val="39530698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AEB1C33-D026-4BE9-B4C0-B844D422A486}"/>
              </a:ext>
            </a:extLst>
          </p:cNvPr>
          <p:cNvSpPr>
            <a:spLocks noGrp="1"/>
          </p:cNvSpPr>
          <p:nvPr>
            <p:ph type="pic" sz="quarter" idx="12"/>
          </p:nvPr>
        </p:nvSpPr>
        <p:spPr>
          <a:xfrm>
            <a:off x="-940279" y="0"/>
            <a:ext cx="7819582" cy="6461185"/>
          </a:xfrm>
          <a:custGeom>
            <a:avLst/>
            <a:gdLst>
              <a:gd name="connsiteX0" fmla="*/ 6273772 w 6688799"/>
              <a:gd name="connsiteY0" fmla="*/ 3870960 h 6858000"/>
              <a:gd name="connsiteX1" fmla="*/ 6240833 w 6688799"/>
              <a:gd name="connsiteY1" fmla="*/ 3934527 h 6858000"/>
              <a:gd name="connsiteX2" fmla="*/ 6234767 w 6688799"/>
              <a:gd name="connsiteY2" fmla="*/ 3930236 h 6858000"/>
              <a:gd name="connsiteX3" fmla="*/ 6259526 w 6688799"/>
              <a:gd name="connsiteY3" fmla="*/ 3891636 h 6858000"/>
              <a:gd name="connsiteX4" fmla="*/ 6273772 w 6688799"/>
              <a:gd name="connsiteY4" fmla="*/ 3870960 h 6858000"/>
              <a:gd name="connsiteX5" fmla="*/ 764146 w 6688799"/>
              <a:gd name="connsiteY5" fmla="*/ 0 h 6858000"/>
              <a:gd name="connsiteX6" fmla="*/ 5293677 w 6688799"/>
              <a:gd name="connsiteY6" fmla="*/ 0 h 6858000"/>
              <a:gd name="connsiteX7" fmla="*/ 5308232 w 6688799"/>
              <a:gd name="connsiteY7" fmla="*/ 13533 h 6858000"/>
              <a:gd name="connsiteX8" fmla="*/ 5377146 w 6688799"/>
              <a:gd name="connsiteY8" fmla="*/ 35503 h 6858000"/>
              <a:gd name="connsiteX9" fmla="*/ 5434512 w 6688799"/>
              <a:gd name="connsiteY9" fmla="*/ 22150 h 6858000"/>
              <a:gd name="connsiteX10" fmla="*/ 5488333 w 6688799"/>
              <a:gd name="connsiteY10" fmla="*/ 0 h 6858000"/>
              <a:gd name="connsiteX11" fmla="*/ 5548002 w 6688799"/>
              <a:gd name="connsiteY11" fmla="*/ 0 h 6858000"/>
              <a:gd name="connsiteX12" fmla="*/ 5542187 w 6688799"/>
              <a:gd name="connsiteY12" fmla="*/ 20244 h 6858000"/>
              <a:gd name="connsiteX13" fmla="*/ 5516450 w 6688799"/>
              <a:gd name="connsiteY13" fmla="*/ 302560 h 6858000"/>
              <a:gd name="connsiteX14" fmla="*/ 5572172 w 6688799"/>
              <a:gd name="connsiteY14" fmla="*/ 355971 h 6858000"/>
              <a:gd name="connsiteX15" fmla="*/ 5600032 w 6688799"/>
              <a:gd name="connsiteY15" fmla="*/ 1192748 h 6858000"/>
              <a:gd name="connsiteX16" fmla="*/ 5683615 w 6688799"/>
              <a:gd name="connsiteY16" fmla="*/ 1210552 h 6858000"/>
              <a:gd name="connsiteX17" fmla="*/ 5739338 w 6688799"/>
              <a:gd name="connsiteY17" fmla="*/ 1459804 h 6858000"/>
              <a:gd name="connsiteX18" fmla="*/ 5767198 w 6688799"/>
              <a:gd name="connsiteY18" fmla="*/ 1780272 h 6858000"/>
              <a:gd name="connsiteX19" fmla="*/ 5822918 w 6688799"/>
              <a:gd name="connsiteY19" fmla="*/ 2029525 h 6858000"/>
              <a:gd name="connsiteX20" fmla="*/ 5850781 w 6688799"/>
              <a:gd name="connsiteY20" fmla="*/ 2314385 h 6858000"/>
              <a:gd name="connsiteX21" fmla="*/ 5878641 w 6688799"/>
              <a:gd name="connsiteY21" fmla="*/ 2421208 h 6858000"/>
              <a:gd name="connsiteX22" fmla="*/ 5990085 w 6688799"/>
              <a:gd name="connsiteY22" fmla="*/ 2385600 h 6858000"/>
              <a:gd name="connsiteX23" fmla="*/ 6073667 w 6688799"/>
              <a:gd name="connsiteY23" fmla="*/ 2314385 h 6858000"/>
              <a:gd name="connsiteX24" fmla="*/ 6017945 w 6688799"/>
              <a:gd name="connsiteY24" fmla="*/ 2545834 h 6858000"/>
              <a:gd name="connsiteX25" fmla="*/ 6129389 w 6688799"/>
              <a:gd name="connsiteY25" fmla="*/ 2581442 h 6858000"/>
              <a:gd name="connsiteX26" fmla="*/ 6212971 w 6688799"/>
              <a:gd name="connsiteY26" fmla="*/ 2617049 h 6858000"/>
              <a:gd name="connsiteX27" fmla="*/ 6407996 w 6688799"/>
              <a:gd name="connsiteY27" fmla="*/ 2919713 h 6858000"/>
              <a:gd name="connsiteX28" fmla="*/ 6658745 w 6688799"/>
              <a:gd name="connsiteY28" fmla="*/ 3097751 h 6858000"/>
              <a:gd name="connsiteX29" fmla="*/ 6687908 w 6688799"/>
              <a:gd name="connsiteY29" fmla="*/ 3137907 h 6858000"/>
              <a:gd name="connsiteX30" fmla="*/ 6686605 w 6688799"/>
              <a:gd name="connsiteY30" fmla="*/ 3151162 h 6858000"/>
              <a:gd name="connsiteX31" fmla="*/ 6575162 w 6688799"/>
              <a:gd name="connsiteY31" fmla="*/ 3240181 h 6858000"/>
              <a:gd name="connsiteX32" fmla="*/ 6407996 w 6688799"/>
              <a:gd name="connsiteY32" fmla="*/ 3400415 h 6858000"/>
              <a:gd name="connsiteX33" fmla="*/ 6268693 w 6688799"/>
              <a:gd name="connsiteY33" fmla="*/ 3720882 h 6858000"/>
              <a:gd name="connsiteX34" fmla="*/ 6185110 w 6688799"/>
              <a:gd name="connsiteY34" fmla="*/ 3881116 h 6858000"/>
              <a:gd name="connsiteX35" fmla="*/ 6204964 w 6688799"/>
              <a:gd name="connsiteY35" fmla="*/ 3909142 h 6858000"/>
              <a:gd name="connsiteX36" fmla="*/ 6234767 w 6688799"/>
              <a:gd name="connsiteY36" fmla="*/ 3930236 h 6858000"/>
              <a:gd name="connsiteX37" fmla="*/ 6201107 w 6688799"/>
              <a:gd name="connsiteY37" fmla="*/ 3982718 h 6858000"/>
              <a:gd name="connsiteX38" fmla="*/ 6101527 w 6688799"/>
              <a:gd name="connsiteY38" fmla="*/ 4130369 h 6858000"/>
              <a:gd name="connsiteX39" fmla="*/ 6045807 w 6688799"/>
              <a:gd name="connsiteY39" fmla="*/ 4201584 h 6858000"/>
              <a:gd name="connsiteX40" fmla="*/ 5767198 w 6688799"/>
              <a:gd name="connsiteY40" fmla="*/ 4700090 h 6858000"/>
              <a:gd name="connsiteX41" fmla="*/ 5878641 w 6688799"/>
              <a:gd name="connsiteY41" fmla="*/ 4700090 h 6858000"/>
              <a:gd name="connsiteX42" fmla="*/ 5962224 w 6688799"/>
              <a:gd name="connsiteY42" fmla="*/ 4664482 h 6858000"/>
              <a:gd name="connsiteX43" fmla="*/ 6073667 w 6688799"/>
              <a:gd name="connsiteY43" fmla="*/ 4967146 h 6858000"/>
              <a:gd name="connsiteX44" fmla="*/ 5906501 w 6688799"/>
              <a:gd name="connsiteY44" fmla="*/ 5234202 h 6858000"/>
              <a:gd name="connsiteX45" fmla="*/ 5878641 w 6688799"/>
              <a:gd name="connsiteY45" fmla="*/ 5323221 h 6858000"/>
              <a:gd name="connsiteX46" fmla="*/ 5795059 w 6688799"/>
              <a:gd name="connsiteY46" fmla="*/ 5341025 h 6858000"/>
              <a:gd name="connsiteX47" fmla="*/ 5572172 w 6688799"/>
              <a:gd name="connsiteY47" fmla="*/ 5412240 h 6858000"/>
              <a:gd name="connsiteX48" fmla="*/ 5544311 w 6688799"/>
              <a:gd name="connsiteY48" fmla="*/ 5501259 h 6858000"/>
              <a:gd name="connsiteX49" fmla="*/ 5655755 w 6688799"/>
              <a:gd name="connsiteY49" fmla="*/ 5536866 h 6858000"/>
              <a:gd name="connsiteX50" fmla="*/ 5767198 w 6688799"/>
              <a:gd name="connsiteY50" fmla="*/ 5625885 h 6858000"/>
              <a:gd name="connsiteX51" fmla="*/ 5683615 w 6688799"/>
              <a:gd name="connsiteY51" fmla="*/ 5786119 h 6858000"/>
              <a:gd name="connsiteX52" fmla="*/ 5600032 w 6688799"/>
              <a:gd name="connsiteY52" fmla="*/ 5821727 h 6858000"/>
              <a:gd name="connsiteX53" fmla="*/ 5516450 w 6688799"/>
              <a:gd name="connsiteY53" fmla="*/ 6409251 h 6858000"/>
              <a:gd name="connsiteX54" fmla="*/ 5600032 w 6688799"/>
              <a:gd name="connsiteY54" fmla="*/ 6373644 h 6858000"/>
              <a:gd name="connsiteX55" fmla="*/ 5544311 w 6688799"/>
              <a:gd name="connsiteY55" fmla="*/ 6569485 h 6858000"/>
              <a:gd name="connsiteX56" fmla="*/ 5532781 w 6688799"/>
              <a:gd name="connsiteY56" fmla="*/ 6765420 h 6858000"/>
              <a:gd name="connsiteX57" fmla="*/ 5525057 w 6688799"/>
              <a:gd name="connsiteY57" fmla="*/ 6858000 h 6858000"/>
              <a:gd name="connsiteX58" fmla="*/ 625487 w 6688799"/>
              <a:gd name="connsiteY58" fmla="*/ 6858000 h 6858000"/>
              <a:gd name="connsiteX59" fmla="*/ 724384 w 6688799"/>
              <a:gd name="connsiteY59" fmla="*/ 6676308 h 6858000"/>
              <a:gd name="connsiteX60" fmla="*/ 752243 w 6688799"/>
              <a:gd name="connsiteY60" fmla="*/ 6605093 h 6858000"/>
              <a:gd name="connsiteX61" fmla="*/ 724384 w 6688799"/>
              <a:gd name="connsiteY61" fmla="*/ 6551681 h 6858000"/>
              <a:gd name="connsiteX62" fmla="*/ 529358 w 6688799"/>
              <a:gd name="connsiteY62" fmla="*/ 6622896 h 6858000"/>
              <a:gd name="connsiteX63" fmla="*/ 501497 w 6688799"/>
              <a:gd name="connsiteY63" fmla="*/ 5999765 h 6858000"/>
              <a:gd name="connsiteX64" fmla="*/ 473636 w 6688799"/>
              <a:gd name="connsiteY64" fmla="*/ 5946353 h 6858000"/>
              <a:gd name="connsiteX65" fmla="*/ 222889 w 6688799"/>
              <a:gd name="connsiteY65" fmla="*/ 6070980 h 6858000"/>
              <a:gd name="connsiteX66" fmla="*/ 27863 w 6688799"/>
              <a:gd name="connsiteY66" fmla="*/ 6284625 h 6858000"/>
              <a:gd name="connsiteX67" fmla="*/ 0 w 6688799"/>
              <a:gd name="connsiteY67" fmla="*/ 6338036 h 6858000"/>
              <a:gd name="connsiteX68" fmla="*/ 27863 w 6688799"/>
              <a:gd name="connsiteY68" fmla="*/ 6266821 h 6858000"/>
              <a:gd name="connsiteX69" fmla="*/ 250749 w 6688799"/>
              <a:gd name="connsiteY69" fmla="*/ 5857334 h 6858000"/>
              <a:gd name="connsiteX70" fmla="*/ 334332 w 6688799"/>
              <a:gd name="connsiteY70" fmla="*/ 5732708 h 6858000"/>
              <a:gd name="connsiteX71" fmla="*/ 668661 w 6688799"/>
              <a:gd name="connsiteY71" fmla="*/ 5234202 h 6858000"/>
              <a:gd name="connsiteX72" fmla="*/ 696524 w 6688799"/>
              <a:gd name="connsiteY72" fmla="*/ 5109576 h 6858000"/>
              <a:gd name="connsiteX73" fmla="*/ 696524 w 6688799"/>
              <a:gd name="connsiteY73" fmla="*/ 4557659 h 6858000"/>
              <a:gd name="connsiteX74" fmla="*/ 752243 w 6688799"/>
              <a:gd name="connsiteY74" fmla="*/ 4486444 h 6858000"/>
              <a:gd name="connsiteX75" fmla="*/ 780105 w 6688799"/>
              <a:gd name="connsiteY75" fmla="*/ 4272799 h 6858000"/>
              <a:gd name="connsiteX76" fmla="*/ 612941 w 6688799"/>
              <a:gd name="connsiteY76" fmla="*/ 4326210 h 6858000"/>
              <a:gd name="connsiteX77" fmla="*/ 529358 w 6688799"/>
              <a:gd name="connsiteY77" fmla="*/ 3827705 h 6858000"/>
              <a:gd name="connsiteX78" fmla="*/ 501497 w 6688799"/>
              <a:gd name="connsiteY78" fmla="*/ 3738686 h 6858000"/>
              <a:gd name="connsiteX79" fmla="*/ 473636 w 6688799"/>
              <a:gd name="connsiteY79" fmla="*/ 3631864 h 6858000"/>
              <a:gd name="connsiteX80" fmla="*/ 417915 w 6688799"/>
              <a:gd name="connsiteY80" fmla="*/ 3578452 h 6858000"/>
              <a:gd name="connsiteX81" fmla="*/ 390053 w 6688799"/>
              <a:gd name="connsiteY81" fmla="*/ 3329200 h 6858000"/>
              <a:gd name="connsiteX82" fmla="*/ 334332 w 6688799"/>
              <a:gd name="connsiteY82" fmla="*/ 3204573 h 6858000"/>
              <a:gd name="connsiteX83" fmla="*/ 417915 w 6688799"/>
              <a:gd name="connsiteY83" fmla="*/ 3115554 h 6858000"/>
              <a:gd name="connsiteX84" fmla="*/ 529358 w 6688799"/>
              <a:gd name="connsiteY84" fmla="*/ 3026536 h 6858000"/>
              <a:gd name="connsiteX85" fmla="*/ 612941 w 6688799"/>
              <a:gd name="connsiteY85" fmla="*/ 2919713 h 6858000"/>
              <a:gd name="connsiteX86" fmla="*/ 640801 w 6688799"/>
              <a:gd name="connsiteY86" fmla="*/ 2812890 h 6858000"/>
              <a:gd name="connsiteX87" fmla="*/ 473636 w 6688799"/>
              <a:gd name="connsiteY87" fmla="*/ 2848498 h 6858000"/>
              <a:gd name="connsiteX88" fmla="*/ 445774 w 6688799"/>
              <a:gd name="connsiteY88" fmla="*/ 2759479 h 6858000"/>
              <a:gd name="connsiteX89" fmla="*/ 473636 w 6688799"/>
              <a:gd name="connsiteY89" fmla="*/ 2528030 h 6858000"/>
              <a:gd name="connsiteX90" fmla="*/ 501497 w 6688799"/>
              <a:gd name="connsiteY90" fmla="*/ 2385600 h 6858000"/>
              <a:gd name="connsiteX91" fmla="*/ 529358 w 6688799"/>
              <a:gd name="connsiteY91" fmla="*/ 1673450 h 6858000"/>
              <a:gd name="connsiteX92" fmla="*/ 640801 w 6688799"/>
              <a:gd name="connsiteY92" fmla="*/ 1513216 h 6858000"/>
              <a:gd name="connsiteX93" fmla="*/ 724384 w 6688799"/>
              <a:gd name="connsiteY93" fmla="*/ 1299570 h 6858000"/>
              <a:gd name="connsiteX94" fmla="*/ 752243 w 6688799"/>
              <a:gd name="connsiteY94" fmla="*/ 872280 h 6858000"/>
              <a:gd name="connsiteX95" fmla="*/ 835828 w 6688799"/>
              <a:gd name="connsiteY95" fmla="*/ 765457 h 6858000"/>
              <a:gd name="connsiteX96" fmla="*/ 863687 w 6688799"/>
              <a:gd name="connsiteY96" fmla="*/ 676439 h 6858000"/>
              <a:gd name="connsiteX97" fmla="*/ 724384 w 6688799"/>
              <a:gd name="connsiteY97" fmla="*/ 694242 h 6858000"/>
              <a:gd name="connsiteX98" fmla="*/ 780105 w 6688799"/>
              <a:gd name="connsiteY98" fmla="*/ 516205 h 6858000"/>
              <a:gd name="connsiteX99" fmla="*/ 696524 w 6688799"/>
              <a:gd name="connsiteY99" fmla="*/ 498401 h 6858000"/>
              <a:gd name="connsiteX100" fmla="*/ 668661 w 6688799"/>
              <a:gd name="connsiteY100" fmla="*/ 302560 h 6858000"/>
              <a:gd name="connsiteX101" fmla="*/ 724384 w 6688799"/>
              <a:gd name="connsiteY101" fmla="*/ 106718 h 6858000"/>
              <a:gd name="connsiteX102" fmla="*/ 668661 w 6688799"/>
              <a:gd name="connsiteY102" fmla="*/ 160129 h 6858000"/>
              <a:gd name="connsiteX103" fmla="*/ 640801 w 6688799"/>
              <a:gd name="connsiteY103" fmla="*/ 213541 h 6858000"/>
              <a:gd name="connsiteX104" fmla="*/ 585079 w 6688799"/>
              <a:gd name="connsiteY104" fmla="*/ 266952 h 6858000"/>
              <a:gd name="connsiteX105" fmla="*/ 640801 w 6688799"/>
              <a:gd name="connsiteY105" fmla="*/ 195737 h 6858000"/>
              <a:gd name="connsiteX106" fmla="*/ 668661 w 6688799"/>
              <a:gd name="connsiteY106" fmla="*/ 142326 h 6858000"/>
              <a:gd name="connsiteX107" fmla="*/ 716098 w 6688799"/>
              <a:gd name="connsiteY107" fmla="*/ 6452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688799" h="6858000">
                <a:moveTo>
                  <a:pt x="6273772" y="3870960"/>
                </a:moveTo>
                <a:cubicBezTo>
                  <a:pt x="6270824" y="3877340"/>
                  <a:pt x="6260010" y="3897760"/>
                  <a:pt x="6240833" y="3934527"/>
                </a:cubicBezTo>
                <a:lnTo>
                  <a:pt x="6234767" y="3930236"/>
                </a:lnTo>
                <a:lnTo>
                  <a:pt x="6259526" y="3891636"/>
                </a:lnTo>
                <a:cubicBezTo>
                  <a:pt x="6271805" y="3872241"/>
                  <a:pt x="6276721" y="3864580"/>
                  <a:pt x="6273772" y="3870960"/>
                </a:cubicBezTo>
                <a:close/>
                <a:moveTo>
                  <a:pt x="764146" y="0"/>
                </a:moveTo>
                <a:lnTo>
                  <a:pt x="5293677" y="0"/>
                </a:lnTo>
                <a:lnTo>
                  <a:pt x="5308232" y="13533"/>
                </a:lnTo>
                <a:cubicBezTo>
                  <a:pt x="5325998" y="26239"/>
                  <a:pt x="5352032" y="35503"/>
                  <a:pt x="5377146" y="35503"/>
                </a:cubicBezTo>
                <a:cubicBezTo>
                  <a:pt x="5397913" y="35503"/>
                  <a:pt x="5416486" y="29568"/>
                  <a:pt x="5434512" y="22150"/>
                </a:cubicBezTo>
                <a:lnTo>
                  <a:pt x="5488333" y="0"/>
                </a:lnTo>
                <a:lnTo>
                  <a:pt x="5548002" y="0"/>
                </a:lnTo>
                <a:lnTo>
                  <a:pt x="5542187" y="20244"/>
                </a:lnTo>
                <a:cubicBezTo>
                  <a:pt x="5525733" y="83685"/>
                  <a:pt x="5508087" y="179649"/>
                  <a:pt x="5516450" y="302560"/>
                </a:cubicBezTo>
                <a:cubicBezTo>
                  <a:pt x="5517906" y="323937"/>
                  <a:pt x="5553598" y="338167"/>
                  <a:pt x="5572172" y="355971"/>
                </a:cubicBezTo>
                <a:cubicBezTo>
                  <a:pt x="5581460" y="634896"/>
                  <a:pt x="5563775" y="914723"/>
                  <a:pt x="5600032" y="1192748"/>
                </a:cubicBezTo>
                <a:cubicBezTo>
                  <a:pt x="5602472" y="1211450"/>
                  <a:pt x="5655755" y="1204617"/>
                  <a:pt x="5683615" y="1210552"/>
                </a:cubicBezTo>
                <a:cubicBezTo>
                  <a:pt x="5808211" y="1237092"/>
                  <a:pt x="5720763" y="1376720"/>
                  <a:pt x="5739338" y="1459804"/>
                </a:cubicBezTo>
                <a:cubicBezTo>
                  <a:pt x="5748623" y="1566627"/>
                  <a:pt x="5755679" y="1673538"/>
                  <a:pt x="5767198" y="1780272"/>
                </a:cubicBezTo>
                <a:cubicBezTo>
                  <a:pt x="5788429" y="1976997"/>
                  <a:pt x="5765280" y="1919026"/>
                  <a:pt x="5822918" y="2029525"/>
                </a:cubicBezTo>
                <a:cubicBezTo>
                  <a:pt x="5832206" y="2124478"/>
                  <a:pt x="5837302" y="2219637"/>
                  <a:pt x="5850781" y="2314385"/>
                </a:cubicBezTo>
                <a:cubicBezTo>
                  <a:pt x="5855894" y="2350336"/>
                  <a:pt x="5834532" y="2398657"/>
                  <a:pt x="5878641" y="2421208"/>
                </a:cubicBezTo>
                <a:cubicBezTo>
                  <a:pt x="5911072" y="2437787"/>
                  <a:pt x="5952937" y="2397469"/>
                  <a:pt x="5990085" y="2385600"/>
                </a:cubicBezTo>
                <a:cubicBezTo>
                  <a:pt x="6234320" y="2042240"/>
                  <a:pt x="6113852" y="2185993"/>
                  <a:pt x="6073667" y="2314385"/>
                </a:cubicBezTo>
                <a:cubicBezTo>
                  <a:pt x="6049711" y="2390926"/>
                  <a:pt x="6036519" y="2468684"/>
                  <a:pt x="6017945" y="2545834"/>
                </a:cubicBezTo>
                <a:cubicBezTo>
                  <a:pt x="6074760" y="2654751"/>
                  <a:pt x="5998279" y="2567478"/>
                  <a:pt x="6129389" y="2581442"/>
                </a:cubicBezTo>
                <a:cubicBezTo>
                  <a:pt x="6162419" y="2584959"/>
                  <a:pt x="6185110" y="2605180"/>
                  <a:pt x="6212971" y="2617049"/>
                </a:cubicBezTo>
                <a:cubicBezTo>
                  <a:pt x="6268186" y="2711137"/>
                  <a:pt x="6334049" y="2831955"/>
                  <a:pt x="6407996" y="2919713"/>
                </a:cubicBezTo>
                <a:cubicBezTo>
                  <a:pt x="6458888" y="2980109"/>
                  <a:pt x="6594463" y="3056673"/>
                  <a:pt x="6658745" y="3097751"/>
                </a:cubicBezTo>
                <a:cubicBezTo>
                  <a:pt x="6665711" y="3111103"/>
                  <a:pt x="6683701" y="3124586"/>
                  <a:pt x="6687908" y="3137907"/>
                </a:cubicBezTo>
                <a:cubicBezTo>
                  <a:pt x="6689313" y="3142347"/>
                  <a:pt x="6689184" y="3146769"/>
                  <a:pt x="6686605" y="3151162"/>
                </a:cubicBezTo>
                <a:cubicBezTo>
                  <a:pt x="6665726" y="3186742"/>
                  <a:pt x="6609726" y="3209259"/>
                  <a:pt x="6575162" y="3240181"/>
                </a:cubicBezTo>
                <a:cubicBezTo>
                  <a:pt x="6516773" y="3292416"/>
                  <a:pt x="6463719" y="3347003"/>
                  <a:pt x="6407996" y="3400415"/>
                </a:cubicBezTo>
                <a:cubicBezTo>
                  <a:pt x="6361564" y="3507237"/>
                  <a:pt x="6317981" y="3614583"/>
                  <a:pt x="6268693" y="3720882"/>
                </a:cubicBezTo>
                <a:cubicBezTo>
                  <a:pt x="6243663" y="3774862"/>
                  <a:pt x="6192428" y="3825010"/>
                  <a:pt x="6185110" y="3881116"/>
                </a:cubicBezTo>
                <a:cubicBezTo>
                  <a:pt x="6183721" y="3891778"/>
                  <a:pt x="6193006" y="3900680"/>
                  <a:pt x="6204964" y="3909142"/>
                </a:cubicBezTo>
                <a:lnTo>
                  <a:pt x="6234767" y="3930236"/>
                </a:lnTo>
                <a:lnTo>
                  <a:pt x="6201107" y="3982718"/>
                </a:lnTo>
                <a:cubicBezTo>
                  <a:pt x="6174608" y="4023276"/>
                  <a:pt x="6141247" y="4073261"/>
                  <a:pt x="6101527" y="4130369"/>
                </a:cubicBezTo>
                <a:cubicBezTo>
                  <a:pt x="6084660" y="4154621"/>
                  <a:pt x="6060390" y="4176733"/>
                  <a:pt x="6045807" y="4201584"/>
                </a:cubicBezTo>
                <a:lnTo>
                  <a:pt x="5767198" y="4700090"/>
                </a:lnTo>
                <a:cubicBezTo>
                  <a:pt x="5721946" y="4873590"/>
                  <a:pt x="5710192" y="4807733"/>
                  <a:pt x="5878641" y="4700090"/>
                </a:cubicBezTo>
                <a:cubicBezTo>
                  <a:pt x="5902318" y="4684959"/>
                  <a:pt x="5953024" y="4643908"/>
                  <a:pt x="5962224" y="4664482"/>
                </a:cubicBezTo>
                <a:cubicBezTo>
                  <a:pt x="6109125" y="4993039"/>
                  <a:pt x="5825723" y="4914332"/>
                  <a:pt x="6073667" y="4967146"/>
                </a:cubicBezTo>
                <a:cubicBezTo>
                  <a:pt x="5975029" y="5093212"/>
                  <a:pt x="5975356" y="5080201"/>
                  <a:pt x="5906501" y="5234202"/>
                </a:cubicBezTo>
                <a:cubicBezTo>
                  <a:pt x="5893494" y="5263298"/>
                  <a:pt x="5904909" y="5298042"/>
                  <a:pt x="5878641" y="5323221"/>
                </a:cubicBezTo>
                <a:cubicBezTo>
                  <a:pt x="5862349" y="5338836"/>
                  <a:pt x="5822918" y="5335091"/>
                  <a:pt x="5795059" y="5341025"/>
                </a:cubicBezTo>
                <a:cubicBezTo>
                  <a:pt x="5716256" y="5357811"/>
                  <a:pt x="5630907" y="5374706"/>
                  <a:pt x="5572172" y="5412240"/>
                </a:cubicBezTo>
                <a:cubicBezTo>
                  <a:pt x="5538688" y="5433638"/>
                  <a:pt x="5553598" y="5471586"/>
                  <a:pt x="5544311" y="5501259"/>
                </a:cubicBezTo>
                <a:cubicBezTo>
                  <a:pt x="5581460" y="5513128"/>
                  <a:pt x="5629166" y="5516477"/>
                  <a:pt x="5655755" y="5536866"/>
                </a:cubicBezTo>
                <a:cubicBezTo>
                  <a:pt x="5803762" y="5650363"/>
                  <a:pt x="5560603" y="5581879"/>
                  <a:pt x="5767198" y="5625885"/>
                </a:cubicBezTo>
                <a:cubicBezTo>
                  <a:pt x="5767198" y="5625885"/>
                  <a:pt x="5725803" y="5736693"/>
                  <a:pt x="5683615" y="5786119"/>
                </a:cubicBezTo>
                <a:cubicBezTo>
                  <a:pt x="5667582" y="5804904"/>
                  <a:pt x="5627893" y="5809858"/>
                  <a:pt x="5600032" y="5821727"/>
                </a:cubicBezTo>
                <a:cubicBezTo>
                  <a:pt x="5557587" y="6011592"/>
                  <a:pt x="5504690" y="6228898"/>
                  <a:pt x="5516450" y="6409251"/>
                </a:cubicBezTo>
                <a:cubicBezTo>
                  <a:pt x="5517845" y="6430630"/>
                  <a:pt x="5585057" y="6354505"/>
                  <a:pt x="5600032" y="6373644"/>
                </a:cubicBezTo>
                <a:cubicBezTo>
                  <a:pt x="5605125" y="6380152"/>
                  <a:pt x="5549100" y="6554181"/>
                  <a:pt x="5544311" y="6569485"/>
                </a:cubicBezTo>
                <a:cubicBezTo>
                  <a:pt x="5539668" y="6634765"/>
                  <a:pt x="5536624" y="6700108"/>
                  <a:pt x="5532781" y="6765420"/>
                </a:cubicBezTo>
                <a:lnTo>
                  <a:pt x="5525057" y="6858000"/>
                </a:lnTo>
                <a:lnTo>
                  <a:pt x="625487" y="6858000"/>
                </a:lnTo>
                <a:lnTo>
                  <a:pt x="724384" y="6676308"/>
                </a:lnTo>
                <a:cubicBezTo>
                  <a:pt x="736492" y="6653095"/>
                  <a:pt x="752243" y="6629561"/>
                  <a:pt x="752243" y="6605093"/>
                </a:cubicBezTo>
                <a:cubicBezTo>
                  <a:pt x="752243" y="6586326"/>
                  <a:pt x="753525" y="6549353"/>
                  <a:pt x="724384" y="6551681"/>
                </a:cubicBezTo>
                <a:cubicBezTo>
                  <a:pt x="650089" y="6557616"/>
                  <a:pt x="594366" y="6599158"/>
                  <a:pt x="529358" y="6622896"/>
                </a:cubicBezTo>
                <a:cubicBezTo>
                  <a:pt x="520070" y="6415186"/>
                  <a:pt x="518587" y="6207272"/>
                  <a:pt x="501497" y="5999765"/>
                </a:cubicBezTo>
                <a:cubicBezTo>
                  <a:pt x="499953" y="5981023"/>
                  <a:pt x="500903" y="5939383"/>
                  <a:pt x="473636" y="5946353"/>
                </a:cubicBezTo>
                <a:cubicBezTo>
                  <a:pt x="375322" y="5971483"/>
                  <a:pt x="306471" y="6029438"/>
                  <a:pt x="222889" y="6070980"/>
                </a:cubicBezTo>
                <a:cubicBezTo>
                  <a:pt x="157879" y="6142195"/>
                  <a:pt x="88577" y="6211878"/>
                  <a:pt x="27863" y="6284625"/>
                </a:cubicBezTo>
                <a:cubicBezTo>
                  <a:pt x="14042" y="6301184"/>
                  <a:pt x="0" y="6356803"/>
                  <a:pt x="0" y="6338036"/>
                </a:cubicBezTo>
                <a:cubicBezTo>
                  <a:pt x="0" y="6313567"/>
                  <a:pt x="18576" y="6290559"/>
                  <a:pt x="27863" y="6266821"/>
                </a:cubicBezTo>
                <a:cubicBezTo>
                  <a:pt x="82712" y="6126619"/>
                  <a:pt x="176454" y="5993830"/>
                  <a:pt x="250749" y="5857334"/>
                </a:cubicBezTo>
                <a:cubicBezTo>
                  <a:pt x="273983" y="5814647"/>
                  <a:pt x="306471" y="5774250"/>
                  <a:pt x="334332" y="5732708"/>
                </a:cubicBezTo>
                <a:cubicBezTo>
                  <a:pt x="445774" y="5566539"/>
                  <a:pt x="570157" y="5403675"/>
                  <a:pt x="668661" y="5234202"/>
                </a:cubicBezTo>
                <a:cubicBezTo>
                  <a:pt x="691526" y="5194864"/>
                  <a:pt x="687236" y="5151118"/>
                  <a:pt x="696524" y="5109576"/>
                </a:cubicBezTo>
                <a:cubicBezTo>
                  <a:pt x="679385" y="4912428"/>
                  <a:pt x="643210" y="4750714"/>
                  <a:pt x="696524" y="4557659"/>
                </a:cubicBezTo>
                <a:cubicBezTo>
                  <a:pt x="703740" y="4531522"/>
                  <a:pt x="733671" y="4510182"/>
                  <a:pt x="752243" y="4486444"/>
                </a:cubicBezTo>
                <a:cubicBezTo>
                  <a:pt x="761532" y="4415229"/>
                  <a:pt x="800109" y="4343109"/>
                  <a:pt x="780105" y="4272799"/>
                </a:cubicBezTo>
                <a:cubicBezTo>
                  <a:pt x="746831" y="4155850"/>
                  <a:pt x="627380" y="4441549"/>
                  <a:pt x="612941" y="4326210"/>
                </a:cubicBezTo>
                <a:cubicBezTo>
                  <a:pt x="547813" y="3805974"/>
                  <a:pt x="898636" y="3886699"/>
                  <a:pt x="529358" y="3827705"/>
                </a:cubicBezTo>
                <a:cubicBezTo>
                  <a:pt x="520070" y="3798032"/>
                  <a:pt x="509968" y="3768459"/>
                  <a:pt x="501497" y="3738686"/>
                </a:cubicBezTo>
                <a:cubicBezTo>
                  <a:pt x="491391" y="3703169"/>
                  <a:pt x="491498" y="3666109"/>
                  <a:pt x="473636" y="3631864"/>
                </a:cubicBezTo>
                <a:cubicBezTo>
                  <a:pt x="463046" y="3611565"/>
                  <a:pt x="436487" y="3596256"/>
                  <a:pt x="417915" y="3578452"/>
                </a:cubicBezTo>
                <a:cubicBezTo>
                  <a:pt x="408628" y="3495368"/>
                  <a:pt x="404447" y="3411986"/>
                  <a:pt x="390053" y="3329200"/>
                </a:cubicBezTo>
                <a:cubicBezTo>
                  <a:pt x="384223" y="3295667"/>
                  <a:pt x="351943" y="3238333"/>
                  <a:pt x="334332" y="3204573"/>
                </a:cubicBezTo>
                <a:cubicBezTo>
                  <a:pt x="362192" y="3174900"/>
                  <a:pt x="386860" y="3143903"/>
                  <a:pt x="417915" y="3115554"/>
                </a:cubicBezTo>
                <a:cubicBezTo>
                  <a:pt x="452015" y="3084423"/>
                  <a:pt x="497433" y="3058594"/>
                  <a:pt x="529358" y="3026536"/>
                </a:cubicBezTo>
                <a:cubicBezTo>
                  <a:pt x="562804" y="2992949"/>
                  <a:pt x="585079" y="2955320"/>
                  <a:pt x="612941" y="2919713"/>
                </a:cubicBezTo>
                <a:lnTo>
                  <a:pt x="640801" y="2812890"/>
                </a:lnTo>
                <a:cubicBezTo>
                  <a:pt x="650455" y="2775868"/>
                  <a:pt x="527624" y="2863283"/>
                  <a:pt x="473636" y="2848498"/>
                </a:cubicBezTo>
                <a:cubicBezTo>
                  <a:pt x="430110" y="2836577"/>
                  <a:pt x="455062" y="2789152"/>
                  <a:pt x="445774" y="2759479"/>
                </a:cubicBezTo>
                <a:cubicBezTo>
                  <a:pt x="455062" y="2682329"/>
                  <a:pt x="462154" y="2605059"/>
                  <a:pt x="473636" y="2528030"/>
                </a:cubicBezTo>
                <a:cubicBezTo>
                  <a:pt x="480736" y="2480399"/>
                  <a:pt x="496516" y="2433340"/>
                  <a:pt x="501497" y="2385600"/>
                </a:cubicBezTo>
                <a:cubicBezTo>
                  <a:pt x="569946" y="1729483"/>
                  <a:pt x="665089" y="1933654"/>
                  <a:pt x="529358" y="1673450"/>
                </a:cubicBezTo>
                <a:cubicBezTo>
                  <a:pt x="607314" y="1524002"/>
                  <a:pt x="479608" y="1760432"/>
                  <a:pt x="640801" y="1513216"/>
                </a:cubicBezTo>
                <a:cubicBezTo>
                  <a:pt x="702123" y="1419170"/>
                  <a:pt x="698663" y="1398191"/>
                  <a:pt x="724384" y="1299570"/>
                </a:cubicBezTo>
                <a:cubicBezTo>
                  <a:pt x="733671" y="1157140"/>
                  <a:pt x="735765" y="1014444"/>
                  <a:pt x="752243" y="872280"/>
                </a:cubicBezTo>
                <a:cubicBezTo>
                  <a:pt x="760230" y="803397"/>
                  <a:pt x="798551" y="828980"/>
                  <a:pt x="835828" y="765457"/>
                </a:cubicBezTo>
                <a:cubicBezTo>
                  <a:pt x="852454" y="737124"/>
                  <a:pt x="897172" y="697836"/>
                  <a:pt x="863687" y="676439"/>
                </a:cubicBezTo>
                <a:cubicBezTo>
                  <a:pt x="830205" y="655041"/>
                  <a:pt x="770819" y="688308"/>
                  <a:pt x="724384" y="694242"/>
                </a:cubicBezTo>
                <a:cubicBezTo>
                  <a:pt x="742956" y="634896"/>
                  <a:pt x="788680" y="576478"/>
                  <a:pt x="780105" y="516205"/>
                </a:cubicBezTo>
                <a:cubicBezTo>
                  <a:pt x="777447" y="497515"/>
                  <a:pt x="705809" y="516205"/>
                  <a:pt x="696524" y="498401"/>
                </a:cubicBezTo>
                <a:cubicBezTo>
                  <a:pt x="664084" y="436215"/>
                  <a:pt x="677948" y="367840"/>
                  <a:pt x="668661" y="302560"/>
                </a:cubicBezTo>
                <a:cubicBezTo>
                  <a:pt x="687236" y="237279"/>
                  <a:pt x="724384" y="173069"/>
                  <a:pt x="724384" y="106718"/>
                </a:cubicBezTo>
                <a:cubicBezTo>
                  <a:pt x="724384" y="85321"/>
                  <a:pt x="683636" y="140991"/>
                  <a:pt x="668661" y="160129"/>
                </a:cubicBezTo>
                <a:cubicBezTo>
                  <a:pt x="655530" y="176915"/>
                  <a:pt x="653936" y="196755"/>
                  <a:pt x="640801" y="213541"/>
                </a:cubicBezTo>
                <a:cubicBezTo>
                  <a:pt x="625826" y="232679"/>
                  <a:pt x="585079" y="288349"/>
                  <a:pt x="585079" y="266952"/>
                </a:cubicBezTo>
                <a:cubicBezTo>
                  <a:pt x="585079" y="240412"/>
                  <a:pt x="624440" y="220131"/>
                  <a:pt x="640801" y="195737"/>
                </a:cubicBezTo>
                <a:cubicBezTo>
                  <a:pt x="652369" y="178487"/>
                  <a:pt x="659376" y="160129"/>
                  <a:pt x="668661" y="142326"/>
                </a:cubicBezTo>
                <a:cubicBezTo>
                  <a:pt x="682456" y="115881"/>
                  <a:pt x="698543" y="90018"/>
                  <a:pt x="716098" y="64529"/>
                </a:cubicBezTo>
                <a:close/>
              </a:path>
            </a:pathLst>
          </a:custGeom>
        </p:spPr>
        <p:txBody>
          <a:bodyPr wrap="square">
            <a:noAutofit/>
          </a:bodyPr>
          <a:lstStyle/>
          <a:p>
            <a:endParaRPr lang="fr-CA"/>
          </a:p>
        </p:txBody>
      </p:sp>
    </p:spTree>
    <p:extLst>
      <p:ext uri="{BB962C8B-B14F-4D97-AF65-F5344CB8AC3E}">
        <p14:creationId xmlns:p14="http://schemas.microsoft.com/office/powerpoint/2010/main" val="2391340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22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2629D50-946A-4A97-BAAF-DC832961625C}"/>
              </a:ext>
            </a:extLst>
          </p:cNvPr>
          <p:cNvSpPr>
            <a:spLocks noGrp="1"/>
          </p:cNvSpPr>
          <p:nvPr>
            <p:ph type="pic" sz="quarter" idx="10"/>
          </p:nvPr>
        </p:nvSpPr>
        <p:spPr>
          <a:xfrm>
            <a:off x="5282573" y="1035170"/>
            <a:ext cx="6858144" cy="5451894"/>
          </a:xfrm>
          <a:custGeom>
            <a:avLst/>
            <a:gdLst>
              <a:gd name="connsiteX0" fmla="*/ 1053023 w 6858144"/>
              <a:gd name="connsiteY0" fmla="*/ 6286033 h 6476346"/>
              <a:gd name="connsiteX1" fmla="*/ 1053023 w 6858144"/>
              <a:gd name="connsiteY1" fmla="*/ 6476346 h 6476346"/>
              <a:gd name="connsiteX2" fmla="*/ 862710 w 6858144"/>
              <a:gd name="connsiteY2" fmla="*/ 6476346 h 6476346"/>
              <a:gd name="connsiteX3" fmla="*/ 4536095 w 6858144"/>
              <a:gd name="connsiteY3" fmla="*/ 6086834 h 6476346"/>
              <a:gd name="connsiteX4" fmla="*/ 4536095 w 6858144"/>
              <a:gd name="connsiteY4" fmla="*/ 6476346 h 6476346"/>
              <a:gd name="connsiteX5" fmla="*/ 4146583 w 6858144"/>
              <a:gd name="connsiteY5" fmla="*/ 6476346 h 6476346"/>
              <a:gd name="connsiteX6" fmla="*/ 3375070 w 6858144"/>
              <a:gd name="connsiteY6" fmla="*/ 5605922 h 6476346"/>
              <a:gd name="connsiteX7" fmla="*/ 3375070 w 6858144"/>
              <a:gd name="connsiteY7" fmla="*/ 6476346 h 6476346"/>
              <a:gd name="connsiteX8" fmla="*/ 2504646 w 6858144"/>
              <a:gd name="connsiteY8" fmla="*/ 6476346 h 6476346"/>
              <a:gd name="connsiteX9" fmla="*/ 6858144 w 6858144"/>
              <a:gd name="connsiteY9" fmla="*/ 5406722 h 6476346"/>
              <a:gd name="connsiteX10" fmla="*/ 6858144 w 6858144"/>
              <a:gd name="connsiteY10" fmla="*/ 6476346 h 6476346"/>
              <a:gd name="connsiteX11" fmla="*/ 5805121 w 6858144"/>
              <a:gd name="connsiteY11" fmla="*/ 6476346 h 6476346"/>
              <a:gd name="connsiteX12" fmla="*/ 5805121 w 6858144"/>
              <a:gd name="connsiteY12" fmla="*/ 6459744 h 6476346"/>
              <a:gd name="connsiteX13" fmla="*/ 2214046 w 6858144"/>
              <a:gd name="connsiteY13" fmla="*/ 5125010 h 6476346"/>
              <a:gd name="connsiteX14" fmla="*/ 2214047 w 6858144"/>
              <a:gd name="connsiteY14" fmla="*/ 6476346 h 6476346"/>
              <a:gd name="connsiteX15" fmla="*/ 1161026 w 6858144"/>
              <a:gd name="connsiteY15" fmla="*/ 6476346 h 6476346"/>
              <a:gd name="connsiteX16" fmla="*/ 1161026 w 6858144"/>
              <a:gd name="connsiteY16" fmla="*/ 6178030 h 6476346"/>
              <a:gd name="connsiteX17" fmla="*/ 5697119 w 6858144"/>
              <a:gd name="connsiteY17" fmla="*/ 4925810 h 6476346"/>
              <a:gd name="connsiteX18" fmla="*/ 5697119 w 6858144"/>
              <a:gd name="connsiteY18" fmla="*/ 6415008 h 6476346"/>
              <a:gd name="connsiteX19" fmla="*/ 5635781 w 6858144"/>
              <a:gd name="connsiteY19" fmla="*/ 6476346 h 6476346"/>
              <a:gd name="connsiteX20" fmla="*/ 4644097 w 6858144"/>
              <a:gd name="connsiteY20" fmla="*/ 6476346 h 6476346"/>
              <a:gd name="connsiteX21" fmla="*/ 4644097 w 6858144"/>
              <a:gd name="connsiteY21" fmla="*/ 5978832 h 6476346"/>
              <a:gd name="connsiteX22" fmla="*/ 1053025 w 6858144"/>
              <a:gd name="connsiteY22" fmla="*/ 4661116 h 6476346"/>
              <a:gd name="connsiteX23" fmla="*/ 1053025 w 6858144"/>
              <a:gd name="connsiteY23" fmla="*/ 4808000 h 6476346"/>
              <a:gd name="connsiteX24" fmla="*/ 1048112 w 6858144"/>
              <a:gd name="connsiteY24" fmla="*/ 4800600 h 6476346"/>
              <a:gd name="connsiteX25" fmla="*/ 1048112 w 6858144"/>
              <a:gd name="connsiteY25" fmla="*/ 4668515 h 6476346"/>
              <a:gd name="connsiteX26" fmla="*/ 4536095 w 6858144"/>
              <a:gd name="connsiteY26" fmla="*/ 4444898 h 6476346"/>
              <a:gd name="connsiteX27" fmla="*/ 4536095 w 6858144"/>
              <a:gd name="connsiteY27" fmla="*/ 5934096 h 6476346"/>
              <a:gd name="connsiteX28" fmla="*/ 3993845 w 6858144"/>
              <a:gd name="connsiteY28" fmla="*/ 6476346 h 6476346"/>
              <a:gd name="connsiteX29" fmla="*/ 3483073 w 6858144"/>
              <a:gd name="connsiteY29" fmla="*/ 6476346 h 6476346"/>
              <a:gd name="connsiteX30" fmla="*/ 3483072 w 6858144"/>
              <a:gd name="connsiteY30" fmla="*/ 5497920 h 6476346"/>
              <a:gd name="connsiteX31" fmla="*/ 3375070 w 6858144"/>
              <a:gd name="connsiteY31" fmla="*/ 3963985 h 6476346"/>
              <a:gd name="connsiteX32" fmla="*/ 3375070 w 6858144"/>
              <a:gd name="connsiteY32" fmla="*/ 5453184 h 6476346"/>
              <a:gd name="connsiteX33" fmla="*/ 2351909 w 6858144"/>
              <a:gd name="connsiteY33" fmla="*/ 6476346 h 6476346"/>
              <a:gd name="connsiteX34" fmla="*/ 2322049 w 6858144"/>
              <a:gd name="connsiteY34" fmla="*/ 6476346 h 6476346"/>
              <a:gd name="connsiteX35" fmla="*/ 2322048 w 6858144"/>
              <a:gd name="connsiteY35" fmla="*/ 5017008 h 6476346"/>
              <a:gd name="connsiteX36" fmla="*/ 6858144 w 6858144"/>
              <a:gd name="connsiteY36" fmla="*/ 3764785 h 6476346"/>
              <a:gd name="connsiteX37" fmla="*/ 6858144 w 6858144"/>
              <a:gd name="connsiteY37" fmla="*/ 5253984 h 6476346"/>
              <a:gd name="connsiteX38" fmla="*/ 5805122 w 6858144"/>
              <a:gd name="connsiteY38" fmla="*/ 6307006 h 6476346"/>
              <a:gd name="connsiteX39" fmla="*/ 5805121 w 6858144"/>
              <a:gd name="connsiteY39" fmla="*/ 4817808 h 6476346"/>
              <a:gd name="connsiteX40" fmla="*/ 2214046 w 6858144"/>
              <a:gd name="connsiteY40" fmla="*/ 3483073 h 6476346"/>
              <a:gd name="connsiteX41" fmla="*/ 2214046 w 6858144"/>
              <a:gd name="connsiteY41" fmla="*/ 4972272 h 6476346"/>
              <a:gd name="connsiteX42" fmla="*/ 1831264 w 6858144"/>
              <a:gd name="connsiteY42" fmla="*/ 5355054 h 6476346"/>
              <a:gd name="connsiteX43" fmla="*/ 1583058 w 6858144"/>
              <a:gd name="connsiteY43" fmla="*/ 5355054 h 6476346"/>
              <a:gd name="connsiteX44" fmla="*/ 1161026 w 6858144"/>
              <a:gd name="connsiteY44" fmla="*/ 4933021 h 6476346"/>
              <a:gd name="connsiteX45" fmla="*/ 1161026 w 6858144"/>
              <a:gd name="connsiteY45" fmla="*/ 4536094 h 6476346"/>
              <a:gd name="connsiteX46" fmla="*/ 5697119 w 6858144"/>
              <a:gd name="connsiteY46" fmla="*/ 3283873 h 6476346"/>
              <a:gd name="connsiteX47" fmla="*/ 5697119 w 6858144"/>
              <a:gd name="connsiteY47" fmla="*/ 4773072 h 6476346"/>
              <a:gd name="connsiteX48" fmla="*/ 4644097 w 6858144"/>
              <a:gd name="connsiteY48" fmla="*/ 5826094 h 6476346"/>
              <a:gd name="connsiteX49" fmla="*/ 4644097 w 6858144"/>
              <a:gd name="connsiteY49" fmla="*/ 4336895 h 6476346"/>
              <a:gd name="connsiteX50" fmla="*/ 820683 w 6858144"/>
              <a:gd name="connsiteY50" fmla="*/ 3234504 h 6476346"/>
              <a:gd name="connsiteX51" fmla="*/ 877514 w 6858144"/>
              <a:gd name="connsiteY51" fmla="*/ 3234504 h 6476346"/>
              <a:gd name="connsiteX52" fmla="*/ 1053024 w 6858144"/>
              <a:gd name="connsiteY52" fmla="*/ 3410013 h 6476346"/>
              <a:gd name="connsiteX53" fmla="*/ 1053024 w 6858144"/>
              <a:gd name="connsiteY53" fmla="*/ 4491358 h 6476346"/>
              <a:gd name="connsiteX54" fmla="*/ 342065 w 6858144"/>
              <a:gd name="connsiteY54" fmla="*/ 5202316 h 6476346"/>
              <a:gd name="connsiteX55" fmla="*/ 93860 w 6858144"/>
              <a:gd name="connsiteY55" fmla="*/ 5202316 h 6476346"/>
              <a:gd name="connsiteX56" fmla="*/ 0 w 6858144"/>
              <a:gd name="connsiteY56" fmla="*/ 5108455 h 6476346"/>
              <a:gd name="connsiteX57" fmla="*/ 0 w 6858144"/>
              <a:gd name="connsiteY57" fmla="*/ 4055186 h 6476346"/>
              <a:gd name="connsiteX58" fmla="*/ 667944 w 6858144"/>
              <a:gd name="connsiteY58" fmla="*/ 3234504 h 6476346"/>
              <a:gd name="connsiteX59" fmla="*/ 322975 w 6858144"/>
              <a:gd name="connsiteY59" fmla="*/ 3579473 h 6476346"/>
              <a:gd name="connsiteX60" fmla="*/ 74767 w 6858144"/>
              <a:gd name="connsiteY60" fmla="*/ 3579471 h 6476346"/>
              <a:gd name="connsiteX61" fmla="*/ 0 w 6858144"/>
              <a:gd name="connsiteY61" fmla="*/ 3504704 h 6476346"/>
              <a:gd name="connsiteX62" fmla="*/ 0 w 6858144"/>
              <a:gd name="connsiteY62" fmla="*/ 3410012 h 6476346"/>
              <a:gd name="connsiteX63" fmla="*/ 175509 w 6858144"/>
              <a:gd name="connsiteY63" fmla="*/ 3234505 h 6476346"/>
              <a:gd name="connsiteX64" fmla="*/ 4536095 w 6858144"/>
              <a:gd name="connsiteY64" fmla="*/ 2802961 h 6476346"/>
              <a:gd name="connsiteX65" fmla="*/ 4536095 w 6858144"/>
              <a:gd name="connsiteY65" fmla="*/ 4292160 h 6476346"/>
              <a:gd name="connsiteX66" fmla="*/ 3483073 w 6858144"/>
              <a:gd name="connsiteY66" fmla="*/ 5345182 h 6476346"/>
              <a:gd name="connsiteX67" fmla="*/ 3483072 w 6858144"/>
              <a:gd name="connsiteY67" fmla="*/ 3855983 h 6476346"/>
              <a:gd name="connsiteX68" fmla="*/ 3375070 w 6858144"/>
              <a:gd name="connsiteY68" fmla="*/ 2322049 h 6476346"/>
              <a:gd name="connsiteX69" fmla="*/ 3375070 w 6858144"/>
              <a:gd name="connsiteY69" fmla="*/ 3811247 h 6476346"/>
              <a:gd name="connsiteX70" fmla="*/ 2322048 w 6858144"/>
              <a:gd name="connsiteY70" fmla="*/ 4864269 h 6476346"/>
              <a:gd name="connsiteX71" fmla="*/ 2322048 w 6858144"/>
              <a:gd name="connsiteY71" fmla="*/ 3375071 h 6476346"/>
              <a:gd name="connsiteX72" fmla="*/ 6858144 w 6858144"/>
              <a:gd name="connsiteY72" fmla="*/ 2122849 h 6476346"/>
              <a:gd name="connsiteX73" fmla="*/ 6858144 w 6858144"/>
              <a:gd name="connsiteY73" fmla="*/ 3612047 h 6476346"/>
              <a:gd name="connsiteX74" fmla="*/ 5805122 w 6858144"/>
              <a:gd name="connsiteY74" fmla="*/ 4665069 h 6476346"/>
              <a:gd name="connsiteX75" fmla="*/ 5805121 w 6858144"/>
              <a:gd name="connsiteY75" fmla="*/ 3175871 h 6476346"/>
              <a:gd name="connsiteX76" fmla="*/ 2008706 w 6858144"/>
              <a:gd name="connsiteY76" fmla="*/ 2046479 h 6476346"/>
              <a:gd name="connsiteX77" fmla="*/ 2038539 w 6858144"/>
              <a:gd name="connsiteY77" fmla="*/ 2046479 h 6476346"/>
              <a:gd name="connsiteX78" fmla="*/ 2214046 w 6858144"/>
              <a:gd name="connsiteY78" fmla="*/ 2221987 h 6476346"/>
              <a:gd name="connsiteX79" fmla="*/ 2214046 w 6858144"/>
              <a:gd name="connsiteY79" fmla="*/ 3330335 h 6476346"/>
              <a:gd name="connsiteX80" fmla="*/ 1161026 w 6858144"/>
              <a:gd name="connsiteY80" fmla="*/ 4383356 h 6476346"/>
              <a:gd name="connsiteX81" fmla="*/ 1161026 w 6858144"/>
              <a:gd name="connsiteY81" fmla="*/ 2894160 h 6476346"/>
              <a:gd name="connsiteX82" fmla="*/ 1336531 w 6858144"/>
              <a:gd name="connsiteY82" fmla="*/ 2046479 h 6476346"/>
              <a:gd name="connsiteX83" fmla="*/ 1855968 w 6858144"/>
              <a:gd name="connsiteY83" fmla="*/ 2046479 h 6476346"/>
              <a:gd name="connsiteX84" fmla="*/ 1161026 w 6858144"/>
              <a:gd name="connsiteY84" fmla="*/ 2741422 h 6476346"/>
              <a:gd name="connsiteX85" fmla="*/ 1161027 w 6858144"/>
              <a:gd name="connsiteY85" fmla="*/ 2221987 h 6476346"/>
              <a:gd name="connsiteX86" fmla="*/ 1336531 w 6858144"/>
              <a:gd name="connsiteY86" fmla="*/ 2046479 h 6476346"/>
              <a:gd name="connsiteX87" fmla="*/ 5697119 w 6858144"/>
              <a:gd name="connsiteY87" fmla="*/ 1641936 h 6476346"/>
              <a:gd name="connsiteX88" fmla="*/ 5697119 w 6858144"/>
              <a:gd name="connsiteY88" fmla="*/ 3131135 h 6476346"/>
              <a:gd name="connsiteX89" fmla="*/ 4644097 w 6858144"/>
              <a:gd name="connsiteY89" fmla="*/ 4184157 h 6476346"/>
              <a:gd name="connsiteX90" fmla="*/ 4644097 w 6858144"/>
              <a:gd name="connsiteY90" fmla="*/ 2694959 h 6476346"/>
              <a:gd name="connsiteX91" fmla="*/ 4536095 w 6858144"/>
              <a:gd name="connsiteY91" fmla="*/ 1161024 h 6476346"/>
              <a:gd name="connsiteX92" fmla="*/ 4536095 w 6858144"/>
              <a:gd name="connsiteY92" fmla="*/ 2650223 h 6476346"/>
              <a:gd name="connsiteX93" fmla="*/ 3483073 w 6858144"/>
              <a:gd name="connsiteY93" fmla="*/ 3703245 h 6476346"/>
              <a:gd name="connsiteX94" fmla="*/ 3483072 w 6858144"/>
              <a:gd name="connsiteY94" fmla="*/ 2214047 h 6476346"/>
              <a:gd name="connsiteX95" fmla="*/ 6264596 w 6858144"/>
              <a:gd name="connsiteY95" fmla="*/ 1074460 h 6476346"/>
              <a:gd name="connsiteX96" fmla="*/ 6682636 w 6858144"/>
              <a:gd name="connsiteY96" fmla="*/ 1074460 h 6476346"/>
              <a:gd name="connsiteX97" fmla="*/ 6858144 w 6858144"/>
              <a:gd name="connsiteY97" fmla="*/ 1249967 h 6476346"/>
              <a:gd name="connsiteX98" fmla="*/ 6858144 w 6858144"/>
              <a:gd name="connsiteY98" fmla="*/ 1970111 h 6476346"/>
              <a:gd name="connsiteX99" fmla="*/ 5805122 w 6858144"/>
              <a:gd name="connsiteY99" fmla="*/ 3023133 h 6476346"/>
              <a:gd name="connsiteX100" fmla="*/ 5805121 w 6858144"/>
              <a:gd name="connsiteY100" fmla="*/ 1533934 h 6476346"/>
              <a:gd name="connsiteX101" fmla="*/ 5980629 w 6858144"/>
              <a:gd name="connsiteY101" fmla="*/ 1074460 h 6476346"/>
              <a:gd name="connsiteX102" fmla="*/ 6111858 w 6858144"/>
              <a:gd name="connsiteY102" fmla="*/ 1074460 h 6476346"/>
              <a:gd name="connsiteX103" fmla="*/ 5805122 w 6858144"/>
              <a:gd name="connsiteY103" fmla="*/ 1381196 h 6476346"/>
              <a:gd name="connsiteX104" fmla="*/ 5805121 w 6858144"/>
              <a:gd name="connsiteY104" fmla="*/ 1249967 h 6476346"/>
              <a:gd name="connsiteX105" fmla="*/ 5980629 w 6858144"/>
              <a:gd name="connsiteY105" fmla="*/ 1074460 h 6476346"/>
              <a:gd name="connsiteX106" fmla="*/ 3375070 w 6858144"/>
              <a:gd name="connsiteY106" fmla="*/ 680115 h 6476346"/>
              <a:gd name="connsiteX107" fmla="*/ 3375070 w 6858144"/>
              <a:gd name="connsiteY107" fmla="*/ 2169311 h 6476346"/>
              <a:gd name="connsiteX108" fmla="*/ 2322048 w 6858144"/>
              <a:gd name="connsiteY108" fmla="*/ 3222333 h 6476346"/>
              <a:gd name="connsiteX109" fmla="*/ 2322048 w 6858144"/>
              <a:gd name="connsiteY109" fmla="*/ 1733138 h 6476346"/>
              <a:gd name="connsiteX110" fmla="*/ 2322048 w 6858144"/>
              <a:gd name="connsiteY110" fmla="*/ 519096 h 6476346"/>
              <a:gd name="connsiteX111" fmla="*/ 2728595 w 6858144"/>
              <a:gd name="connsiteY111" fmla="*/ 925643 h 6476346"/>
              <a:gd name="connsiteX112" fmla="*/ 2728597 w 6858144"/>
              <a:gd name="connsiteY112" fmla="*/ 1173851 h 6476346"/>
              <a:gd name="connsiteX113" fmla="*/ 2322048 w 6858144"/>
              <a:gd name="connsiteY113" fmla="*/ 1580399 h 6476346"/>
              <a:gd name="connsiteX114" fmla="*/ 3769129 w 6858144"/>
              <a:gd name="connsiteY114" fmla="*/ 358754 h 6476346"/>
              <a:gd name="connsiteX115" fmla="*/ 3893230 w 6858144"/>
              <a:gd name="connsiteY115" fmla="*/ 410158 h 6476346"/>
              <a:gd name="connsiteX116" fmla="*/ 4389624 w 6858144"/>
              <a:gd name="connsiteY116" fmla="*/ 906551 h 6476346"/>
              <a:gd name="connsiteX117" fmla="*/ 4389624 w 6858144"/>
              <a:gd name="connsiteY117" fmla="*/ 1154757 h 6476346"/>
              <a:gd name="connsiteX118" fmla="*/ 3483073 w 6858144"/>
              <a:gd name="connsiteY118" fmla="*/ 2061308 h 6476346"/>
              <a:gd name="connsiteX119" fmla="*/ 3483073 w 6858144"/>
              <a:gd name="connsiteY119" fmla="*/ 572113 h 6476346"/>
              <a:gd name="connsiteX120" fmla="*/ 3645026 w 6858144"/>
              <a:gd name="connsiteY120" fmla="*/ 410159 h 6476346"/>
              <a:gd name="connsiteX121" fmla="*/ 3769129 w 6858144"/>
              <a:gd name="connsiteY121" fmla="*/ 358754 h 6476346"/>
              <a:gd name="connsiteX122" fmla="*/ 5697119 w 6858144"/>
              <a:gd name="connsiteY122" fmla="*/ 0 h 6476346"/>
              <a:gd name="connsiteX123" fmla="*/ 5697119 w 6858144"/>
              <a:gd name="connsiteY123" fmla="*/ 1489198 h 6476346"/>
              <a:gd name="connsiteX124" fmla="*/ 4644097 w 6858144"/>
              <a:gd name="connsiteY124" fmla="*/ 2542221 h 6476346"/>
              <a:gd name="connsiteX125" fmla="*/ 4644097 w 6858144"/>
              <a:gd name="connsiteY125" fmla="*/ 1053022 h 647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6858144" h="6476346">
                <a:moveTo>
                  <a:pt x="1053023" y="6286033"/>
                </a:moveTo>
                <a:lnTo>
                  <a:pt x="1053023" y="6476346"/>
                </a:lnTo>
                <a:lnTo>
                  <a:pt x="862710" y="6476346"/>
                </a:lnTo>
                <a:close/>
                <a:moveTo>
                  <a:pt x="4536095" y="6086834"/>
                </a:moveTo>
                <a:lnTo>
                  <a:pt x="4536095" y="6476346"/>
                </a:lnTo>
                <a:lnTo>
                  <a:pt x="4146583" y="6476346"/>
                </a:lnTo>
                <a:close/>
                <a:moveTo>
                  <a:pt x="3375070" y="5605922"/>
                </a:moveTo>
                <a:lnTo>
                  <a:pt x="3375070" y="6476346"/>
                </a:lnTo>
                <a:lnTo>
                  <a:pt x="2504646" y="6476346"/>
                </a:lnTo>
                <a:close/>
                <a:moveTo>
                  <a:pt x="6858144" y="5406722"/>
                </a:moveTo>
                <a:lnTo>
                  <a:pt x="6858144" y="6476346"/>
                </a:lnTo>
                <a:lnTo>
                  <a:pt x="5805121" y="6476346"/>
                </a:lnTo>
                <a:lnTo>
                  <a:pt x="5805121" y="6459744"/>
                </a:lnTo>
                <a:close/>
                <a:moveTo>
                  <a:pt x="2214046" y="5125010"/>
                </a:moveTo>
                <a:lnTo>
                  <a:pt x="2214047" y="6476346"/>
                </a:lnTo>
                <a:lnTo>
                  <a:pt x="1161026" y="6476346"/>
                </a:lnTo>
                <a:lnTo>
                  <a:pt x="1161026" y="6178030"/>
                </a:lnTo>
                <a:close/>
                <a:moveTo>
                  <a:pt x="5697119" y="4925810"/>
                </a:moveTo>
                <a:lnTo>
                  <a:pt x="5697119" y="6415008"/>
                </a:lnTo>
                <a:lnTo>
                  <a:pt x="5635781" y="6476346"/>
                </a:lnTo>
                <a:lnTo>
                  <a:pt x="4644097" y="6476346"/>
                </a:lnTo>
                <a:lnTo>
                  <a:pt x="4644097" y="5978832"/>
                </a:lnTo>
                <a:close/>
                <a:moveTo>
                  <a:pt x="1053025" y="4661116"/>
                </a:moveTo>
                <a:lnTo>
                  <a:pt x="1053025" y="4808000"/>
                </a:lnTo>
                <a:lnTo>
                  <a:pt x="1048112" y="4800600"/>
                </a:lnTo>
                <a:cubicBezTo>
                  <a:pt x="1030977" y="4758348"/>
                  <a:pt x="1030977" y="4710768"/>
                  <a:pt x="1048112" y="4668515"/>
                </a:cubicBezTo>
                <a:close/>
                <a:moveTo>
                  <a:pt x="4536095" y="4444898"/>
                </a:moveTo>
                <a:lnTo>
                  <a:pt x="4536095" y="5934096"/>
                </a:lnTo>
                <a:lnTo>
                  <a:pt x="3993845" y="6476346"/>
                </a:lnTo>
                <a:lnTo>
                  <a:pt x="3483073" y="6476346"/>
                </a:lnTo>
                <a:lnTo>
                  <a:pt x="3483072" y="5497920"/>
                </a:lnTo>
                <a:close/>
                <a:moveTo>
                  <a:pt x="3375070" y="3963985"/>
                </a:moveTo>
                <a:lnTo>
                  <a:pt x="3375070" y="5453184"/>
                </a:lnTo>
                <a:lnTo>
                  <a:pt x="2351909" y="6476346"/>
                </a:lnTo>
                <a:lnTo>
                  <a:pt x="2322049" y="6476346"/>
                </a:lnTo>
                <a:lnTo>
                  <a:pt x="2322048" y="5017008"/>
                </a:lnTo>
                <a:close/>
                <a:moveTo>
                  <a:pt x="6858144" y="3764785"/>
                </a:moveTo>
                <a:lnTo>
                  <a:pt x="6858144" y="5253984"/>
                </a:lnTo>
                <a:lnTo>
                  <a:pt x="5805122" y="6307006"/>
                </a:lnTo>
                <a:lnTo>
                  <a:pt x="5805121" y="4817808"/>
                </a:lnTo>
                <a:close/>
                <a:moveTo>
                  <a:pt x="2214046" y="3483073"/>
                </a:moveTo>
                <a:lnTo>
                  <a:pt x="2214046" y="4972272"/>
                </a:lnTo>
                <a:lnTo>
                  <a:pt x="1831264" y="5355054"/>
                </a:lnTo>
                <a:cubicBezTo>
                  <a:pt x="1762724" y="5423594"/>
                  <a:pt x="1651598" y="5423594"/>
                  <a:pt x="1583058" y="5355054"/>
                </a:cubicBezTo>
                <a:lnTo>
                  <a:pt x="1161026" y="4933021"/>
                </a:lnTo>
                <a:lnTo>
                  <a:pt x="1161026" y="4536094"/>
                </a:lnTo>
                <a:close/>
                <a:moveTo>
                  <a:pt x="5697119" y="3283873"/>
                </a:moveTo>
                <a:lnTo>
                  <a:pt x="5697119" y="4773072"/>
                </a:lnTo>
                <a:lnTo>
                  <a:pt x="4644097" y="5826094"/>
                </a:lnTo>
                <a:lnTo>
                  <a:pt x="4644097" y="4336895"/>
                </a:lnTo>
                <a:close/>
                <a:moveTo>
                  <a:pt x="820683" y="3234504"/>
                </a:moveTo>
                <a:lnTo>
                  <a:pt x="877514" y="3234504"/>
                </a:lnTo>
                <a:cubicBezTo>
                  <a:pt x="974444" y="3234505"/>
                  <a:pt x="1053025" y="3313083"/>
                  <a:pt x="1053024" y="3410013"/>
                </a:cubicBezTo>
                <a:lnTo>
                  <a:pt x="1053024" y="4491358"/>
                </a:lnTo>
                <a:lnTo>
                  <a:pt x="342065" y="5202316"/>
                </a:lnTo>
                <a:cubicBezTo>
                  <a:pt x="273526" y="5270856"/>
                  <a:pt x="162399" y="5270856"/>
                  <a:pt x="93860" y="5202316"/>
                </a:cubicBezTo>
                <a:lnTo>
                  <a:pt x="0" y="5108455"/>
                </a:lnTo>
                <a:lnTo>
                  <a:pt x="0" y="4055186"/>
                </a:lnTo>
                <a:close/>
                <a:moveTo>
                  <a:pt x="667944" y="3234504"/>
                </a:moveTo>
                <a:lnTo>
                  <a:pt x="322975" y="3579473"/>
                </a:lnTo>
                <a:cubicBezTo>
                  <a:pt x="254435" y="3648013"/>
                  <a:pt x="143307" y="3648011"/>
                  <a:pt x="74767" y="3579471"/>
                </a:cubicBezTo>
                <a:lnTo>
                  <a:pt x="0" y="3504704"/>
                </a:lnTo>
                <a:lnTo>
                  <a:pt x="0" y="3410012"/>
                </a:lnTo>
                <a:cubicBezTo>
                  <a:pt x="0" y="3313083"/>
                  <a:pt x="78580" y="3234505"/>
                  <a:pt x="175509" y="3234505"/>
                </a:cubicBezTo>
                <a:close/>
                <a:moveTo>
                  <a:pt x="4536095" y="2802961"/>
                </a:moveTo>
                <a:lnTo>
                  <a:pt x="4536095" y="4292160"/>
                </a:lnTo>
                <a:lnTo>
                  <a:pt x="3483073" y="5345182"/>
                </a:lnTo>
                <a:lnTo>
                  <a:pt x="3483072" y="3855983"/>
                </a:lnTo>
                <a:close/>
                <a:moveTo>
                  <a:pt x="3375070" y="2322049"/>
                </a:moveTo>
                <a:lnTo>
                  <a:pt x="3375070" y="3811247"/>
                </a:lnTo>
                <a:lnTo>
                  <a:pt x="2322048" y="4864269"/>
                </a:lnTo>
                <a:lnTo>
                  <a:pt x="2322048" y="3375071"/>
                </a:lnTo>
                <a:close/>
                <a:moveTo>
                  <a:pt x="6858144" y="2122849"/>
                </a:moveTo>
                <a:lnTo>
                  <a:pt x="6858144" y="3612047"/>
                </a:lnTo>
                <a:lnTo>
                  <a:pt x="5805122" y="4665069"/>
                </a:lnTo>
                <a:lnTo>
                  <a:pt x="5805121" y="3175871"/>
                </a:lnTo>
                <a:close/>
                <a:moveTo>
                  <a:pt x="2008706" y="2046479"/>
                </a:moveTo>
                <a:lnTo>
                  <a:pt x="2038539" y="2046479"/>
                </a:lnTo>
                <a:cubicBezTo>
                  <a:pt x="2135467" y="2046479"/>
                  <a:pt x="2214046" y="2125059"/>
                  <a:pt x="2214046" y="2221987"/>
                </a:cubicBezTo>
                <a:lnTo>
                  <a:pt x="2214046" y="3330335"/>
                </a:lnTo>
                <a:lnTo>
                  <a:pt x="1161026" y="4383356"/>
                </a:lnTo>
                <a:lnTo>
                  <a:pt x="1161026" y="2894160"/>
                </a:lnTo>
                <a:close/>
                <a:moveTo>
                  <a:pt x="1336531" y="2046479"/>
                </a:moveTo>
                <a:lnTo>
                  <a:pt x="1855968" y="2046479"/>
                </a:lnTo>
                <a:lnTo>
                  <a:pt x="1161026" y="2741422"/>
                </a:lnTo>
                <a:lnTo>
                  <a:pt x="1161027" y="2221987"/>
                </a:lnTo>
                <a:cubicBezTo>
                  <a:pt x="1161026" y="2125057"/>
                  <a:pt x="1239603" y="2046479"/>
                  <a:pt x="1336531" y="2046479"/>
                </a:cubicBezTo>
                <a:close/>
                <a:moveTo>
                  <a:pt x="5697119" y="1641936"/>
                </a:moveTo>
                <a:lnTo>
                  <a:pt x="5697119" y="3131135"/>
                </a:lnTo>
                <a:lnTo>
                  <a:pt x="4644097" y="4184157"/>
                </a:lnTo>
                <a:lnTo>
                  <a:pt x="4644097" y="2694959"/>
                </a:lnTo>
                <a:close/>
                <a:moveTo>
                  <a:pt x="4536095" y="1161024"/>
                </a:moveTo>
                <a:lnTo>
                  <a:pt x="4536095" y="2650223"/>
                </a:lnTo>
                <a:lnTo>
                  <a:pt x="3483073" y="3703245"/>
                </a:lnTo>
                <a:lnTo>
                  <a:pt x="3483072" y="2214047"/>
                </a:lnTo>
                <a:close/>
                <a:moveTo>
                  <a:pt x="6264596" y="1074460"/>
                </a:moveTo>
                <a:lnTo>
                  <a:pt x="6682636" y="1074460"/>
                </a:lnTo>
                <a:cubicBezTo>
                  <a:pt x="6779565" y="1074460"/>
                  <a:pt x="6858144" y="1153036"/>
                  <a:pt x="6858144" y="1249967"/>
                </a:cubicBezTo>
                <a:lnTo>
                  <a:pt x="6858144" y="1970111"/>
                </a:lnTo>
                <a:lnTo>
                  <a:pt x="5805122" y="3023133"/>
                </a:lnTo>
                <a:lnTo>
                  <a:pt x="5805121" y="1533934"/>
                </a:lnTo>
                <a:close/>
                <a:moveTo>
                  <a:pt x="5980629" y="1074460"/>
                </a:moveTo>
                <a:lnTo>
                  <a:pt x="6111858" y="1074460"/>
                </a:lnTo>
                <a:lnTo>
                  <a:pt x="5805122" y="1381196"/>
                </a:lnTo>
                <a:lnTo>
                  <a:pt x="5805121" y="1249967"/>
                </a:lnTo>
                <a:cubicBezTo>
                  <a:pt x="5805121" y="1153036"/>
                  <a:pt x="5883701" y="1074460"/>
                  <a:pt x="5980629" y="1074460"/>
                </a:cubicBezTo>
                <a:close/>
                <a:moveTo>
                  <a:pt x="3375070" y="680115"/>
                </a:moveTo>
                <a:lnTo>
                  <a:pt x="3375070" y="2169311"/>
                </a:lnTo>
                <a:lnTo>
                  <a:pt x="2322048" y="3222333"/>
                </a:lnTo>
                <a:lnTo>
                  <a:pt x="2322048" y="1733138"/>
                </a:lnTo>
                <a:close/>
                <a:moveTo>
                  <a:pt x="2322048" y="519096"/>
                </a:moveTo>
                <a:lnTo>
                  <a:pt x="2728595" y="925643"/>
                </a:lnTo>
                <a:cubicBezTo>
                  <a:pt x="2797135" y="994183"/>
                  <a:pt x="2797137" y="1105311"/>
                  <a:pt x="2728597" y="1173851"/>
                </a:cubicBezTo>
                <a:lnTo>
                  <a:pt x="2322048" y="1580399"/>
                </a:lnTo>
                <a:close/>
                <a:moveTo>
                  <a:pt x="3769129" y="358754"/>
                </a:moveTo>
                <a:cubicBezTo>
                  <a:pt x="3814044" y="358753"/>
                  <a:pt x="3858961" y="375888"/>
                  <a:pt x="3893230" y="410158"/>
                </a:cubicBezTo>
                <a:lnTo>
                  <a:pt x="4389624" y="906551"/>
                </a:lnTo>
                <a:cubicBezTo>
                  <a:pt x="4458164" y="975091"/>
                  <a:pt x="4458164" y="1086217"/>
                  <a:pt x="4389624" y="1154757"/>
                </a:cubicBezTo>
                <a:lnTo>
                  <a:pt x="3483073" y="2061308"/>
                </a:lnTo>
                <a:lnTo>
                  <a:pt x="3483073" y="572113"/>
                </a:lnTo>
                <a:lnTo>
                  <a:pt x="3645026" y="410159"/>
                </a:lnTo>
                <a:cubicBezTo>
                  <a:pt x="3679296" y="375889"/>
                  <a:pt x="3724213" y="358754"/>
                  <a:pt x="3769129" y="358754"/>
                </a:cubicBezTo>
                <a:close/>
                <a:moveTo>
                  <a:pt x="5697119" y="0"/>
                </a:moveTo>
                <a:lnTo>
                  <a:pt x="5697119" y="1489198"/>
                </a:lnTo>
                <a:lnTo>
                  <a:pt x="4644097" y="2542221"/>
                </a:lnTo>
                <a:lnTo>
                  <a:pt x="4644097" y="1053022"/>
                </a:lnTo>
                <a:close/>
              </a:path>
            </a:pathLst>
          </a:custGeom>
        </p:spPr>
        <p:txBody>
          <a:bodyPr wrap="square">
            <a:noAutofit/>
          </a:bodyPr>
          <a:lstStyle/>
          <a:p>
            <a:endParaRPr lang="fr-CA"/>
          </a:p>
        </p:txBody>
      </p:sp>
      <p:sp>
        <p:nvSpPr>
          <p:cNvPr id="3" name="Номер слайда 5">
            <a:extLst>
              <a:ext uri="{FF2B5EF4-FFF2-40B4-BE49-F238E27FC236}">
                <a16:creationId xmlns:a16="http://schemas.microsoft.com/office/drawing/2014/main" id="{6A460C2E-DA6F-4129-A132-6098412CC37E}"/>
              </a:ext>
            </a:extLst>
          </p:cNvPr>
          <p:cNvSpPr>
            <a:spLocks noGrp="1"/>
          </p:cNvSpPr>
          <p:nvPr>
            <p:ph type="sldNum" sz="quarter" idx="4"/>
          </p:nvPr>
        </p:nvSpPr>
        <p:spPr>
          <a:xfrm>
            <a:off x="5384800" y="6615023"/>
            <a:ext cx="1422400" cy="150813"/>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600" b="0">
                <a:solidFill>
                  <a:schemeClr val="bg1">
                    <a:lumMod val="85000"/>
                  </a:schemeClr>
                </a:solidFill>
                <a:latin typeface="+mn-lt"/>
              </a:defRPr>
            </a:lvl1pPr>
          </a:lstStyle>
          <a:p>
            <a:pPr defTabSz="457200" fontAlgn="base">
              <a:spcBef>
                <a:spcPct val="0"/>
              </a:spcBef>
              <a:spcAft>
                <a:spcPct val="0"/>
              </a:spcAft>
              <a:defRPr/>
            </a:pPr>
            <a:fld id="{0BA701B8-1E21-4758-90F1-5783AB61A4B5}" type="slidenum">
              <a:rPr lang="ru-RU" altLang="ru-RU" smtClean="0">
                <a:cs typeface="Arial" panose="020B0604020202020204" pitchFamily="34" charset="0"/>
              </a:rPr>
              <a:pPr defTabSz="457200" fontAlgn="base">
                <a:spcBef>
                  <a:spcPct val="0"/>
                </a:spcBef>
                <a:spcAft>
                  <a:spcPct val="0"/>
                </a:spcAft>
                <a:defRPr/>
              </a:pPr>
              <a:t>‹#›</a:t>
            </a:fld>
            <a:endParaRPr lang="ru-RU" altLang="ru-RU" dirty="0">
              <a:cs typeface="Arial" panose="020B0604020202020204" pitchFamily="34" charset="0"/>
            </a:endParaRPr>
          </a:p>
        </p:txBody>
      </p:sp>
    </p:spTree>
    <p:extLst>
      <p:ext uri="{BB962C8B-B14F-4D97-AF65-F5344CB8AC3E}">
        <p14:creationId xmlns:p14="http://schemas.microsoft.com/office/powerpoint/2010/main" val="38775922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1236213" y="4637659"/>
            <a:ext cx="1517498" cy="1517498"/>
          </a:xfrm>
          <a:prstGeom prst="ellipse">
            <a:avLst/>
          </a:prstGeom>
        </p:spPr>
        <p:txBody>
          <a:bodyPr>
            <a:normAutofit/>
          </a:bodyPr>
          <a:lstStyle>
            <a:lvl1pPr>
              <a:defRPr sz="1600"/>
            </a:lvl1pPr>
          </a:lstStyle>
          <a:p>
            <a:r>
              <a:rPr lang="en-CA"/>
              <a:t>Picture</a:t>
            </a:r>
            <a:endParaRPr lang="fr-CA"/>
          </a:p>
        </p:txBody>
      </p:sp>
      <p:sp>
        <p:nvSpPr>
          <p:cNvPr id="23" name="Picture Placeholder 14"/>
          <p:cNvSpPr>
            <a:spLocks noGrp="1"/>
          </p:cNvSpPr>
          <p:nvPr>
            <p:ph type="pic" sz="quarter" idx="15" hasCustomPrompt="1"/>
          </p:nvPr>
        </p:nvSpPr>
        <p:spPr>
          <a:xfrm>
            <a:off x="3966960" y="4637659"/>
            <a:ext cx="1517498" cy="1517498"/>
          </a:xfrm>
          <a:prstGeom prst="ellipse">
            <a:avLst/>
          </a:prstGeom>
        </p:spPr>
        <p:txBody>
          <a:bodyPr/>
          <a:lstStyle>
            <a:lvl1pPr>
              <a:defRPr sz="1600"/>
            </a:lvl1pPr>
          </a:lstStyle>
          <a:p>
            <a:r>
              <a:rPr lang="fr-CA"/>
              <a:t>Picture</a:t>
            </a:r>
          </a:p>
        </p:txBody>
      </p:sp>
      <p:sp>
        <p:nvSpPr>
          <p:cNvPr id="24" name="Picture Placeholder 14"/>
          <p:cNvSpPr>
            <a:spLocks noGrp="1"/>
          </p:cNvSpPr>
          <p:nvPr>
            <p:ph type="pic" sz="quarter" idx="16" hasCustomPrompt="1"/>
          </p:nvPr>
        </p:nvSpPr>
        <p:spPr>
          <a:xfrm>
            <a:off x="6715868" y="4637659"/>
            <a:ext cx="1517498" cy="1517498"/>
          </a:xfrm>
          <a:prstGeom prst="ellipse">
            <a:avLst/>
          </a:prstGeom>
        </p:spPr>
        <p:txBody>
          <a:bodyPr>
            <a:normAutofit/>
          </a:bodyPr>
          <a:lstStyle>
            <a:lvl1pPr>
              <a:defRPr sz="1600"/>
            </a:lvl1pPr>
          </a:lstStyle>
          <a:p>
            <a:r>
              <a:rPr lang="en-CA"/>
              <a:t>Picture</a:t>
            </a:r>
            <a:endParaRPr lang="fr-CA"/>
          </a:p>
        </p:txBody>
      </p:sp>
      <p:sp>
        <p:nvSpPr>
          <p:cNvPr id="25" name="Picture Placeholder 14"/>
          <p:cNvSpPr>
            <a:spLocks noGrp="1"/>
          </p:cNvSpPr>
          <p:nvPr>
            <p:ph type="pic" sz="quarter" idx="17" hasCustomPrompt="1"/>
          </p:nvPr>
        </p:nvSpPr>
        <p:spPr>
          <a:xfrm>
            <a:off x="9463157" y="4637659"/>
            <a:ext cx="1517498" cy="1517498"/>
          </a:xfrm>
          <a:prstGeom prst="ellipse">
            <a:avLst/>
          </a:prstGeom>
        </p:spPr>
        <p:txBody>
          <a:bodyPr>
            <a:normAutofit/>
          </a:bodyPr>
          <a:lstStyle>
            <a:lvl1pPr>
              <a:defRPr sz="1600"/>
            </a:lvl1pPr>
          </a:lstStyle>
          <a:p>
            <a:r>
              <a:rPr lang="en-CA"/>
              <a:t>Picture</a:t>
            </a:r>
            <a:endParaRPr lang="fr-CA"/>
          </a:p>
        </p:txBody>
      </p:sp>
      <p:sp>
        <p:nvSpPr>
          <p:cNvPr id="6" name="Номер слайда 5">
            <a:extLst>
              <a:ext uri="{FF2B5EF4-FFF2-40B4-BE49-F238E27FC236}">
                <a16:creationId xmlns:a16="http://schemas.microsoft.com/office/drawing/2014/main" id="{B871E60C-6D3F-4DCE-99C2-0F8920D8CC1C}"/>
              </a:ext>
            </a:extLst>
          </p:cNvPr>
          <p:cNvSpPr>
            <a:spLocks noGrp="1"/>
          </p:cNvSpPr>
          <p:nvPr>
            <p:ph type="sldNum" sz="quarter" idx="4"/>
          </p:nvPr>
        </p:nvSpPr>
        <p:spPr>
          <a:xfrm>
            <a:off x="5384800" y="6615023"/>
            <a:ext cx="1422400" cy="150813"/>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600" b="0">
                <a:solidFill>
                  <a:schemeClr val="bg1">
                    <a:lumMod val="85000"/>
                  </a:schemeClr>
                </a:solidFill>
                <a:latin typeface="+mn-lt"/>
              </a:defRPr>
            </a:lvl1pPr>
          </a:lstStyle>
          <a:p>
            <a:pPr defTabSz="457200" fontAlgn="base">
              <a:spcBef>
                <a:spcPct val="0"/>
              </a:spcBef>
              <a:spcAft>
                <a:spcPct val="0"/>
              </a:spcAft>
              <a:defRPr/>
            </a:pPr>
            <a:fld id="{0BA701B8-1E21-4758-90F1-5783AB61A4B5}" type="slidenum">
              <a:rPr lang="ru-RU" altLang="ru-RU" smtClean="0">
                <a:cs typeface="Arial" panose="020B0604020202020204" pitchFamily="34" charset="0"/>
              </a:rPr>
              <a:pPr defTabSz="457200" fontAlgn="base">
                <a:spcBef>
                  <a:spcPct val="0"/>
                </a:spcBef>
                <a:spcAft>
                  <a:spcPct val="0"/>
                </a:spcAft>
                <a:defRPr/>
              </a:pPr>
              <a:t>‹#›</a:t>
            </a:fld>
            <a:endParaRPr lang="ru-RU" altLang="ru-RU" dirty="0">
              <a:cs typeface="Arial" panose="020B0604020202020204" pitchFamily="34" charset="0"/>
            </a:endParaRPr>
          </a:p>
        </p:txBody>
      </p:sp>
    </p:spTree>
    <p:extLst>
      <p:ext uri="{BB962C8B-B14F-4D97-AF65-F5344CB8AC3E}">
        <p14:creationId xmlns:p14="http://schemas.microsoft.com/office/powerpoint/2010/main" val="1172602362"/>
      </p:ext>
    </p:extLst>
  </p:cSld>
  <p:clrMapOvr>
    <a:masterClrMapping/>
  </p:clrMapOvr>
  <p:transition spd="slow">
    <p:push dir="u"/>
  </p:transition>
  <p:extLst>
    <p:ext uri="{DCECCB84-F9BA-43D5-87BE-67443E8EF086}">
      <p15:sldGuideLst xmlns:p15="http://schemas.microsoft.com/office/powerpoint/2012/main">
        <p15:guide id="1" pos="3840">
          <p15:clr>
            <a:srgbClr val="FBAE40"/>
          </p15:clr>
        </p15:guide>
        <p15:guide id="2" orient="horz" pos="182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1" y="1"/>
            <a:ext cx="12191999" cy="6858001"/>
          </a:xfrm>
        </p:spPr>
        <p:txBody>
          <a:bodyPr/>
          <a:lstStyle/>
          <a:p>
            <a:endParaRPr lang="fr-CA"/>
          </a:p>
        </p:txBody>
      </p:sp>
      <p:sp>
        <p:nvSpPr>
          <p:cNvPr id="9" name="Picture Placeholder 8"/>
          <p:cNvSpPr>
            <a:spLocks noGrp="1"/>
          </p:cNvSpPr>
          <p:nvPr>
            <p:ph type="pic" sz="quarter" idx="10"/>
          </p:nvPr>
        </p:nvSpPr>
        <p:spPr>
          <a:xfrm>
            <a:off x="4387850" y="1"/>
            <a:ext cx="3416300" cy="6858000"/>
          </a:xfrm>
          <a:custGeom>
            <a:avLst/>
            <a:gdLst>
              <a:gd name="connsiteX0" fmla="*/ 0 w 3416300"/>
              <a:gd name="connsiteY0" fmla="*/ 0 h 6858000"/>
              <a:gd name="connsiteX1" fmla="*/ 3416300 w 3416300"/>
              <a:gd name="connsiteY1" fmla="*/ 0 h 6858000"/>
              <a:gd name="connsiteX2" fmla="*/ 3416300 w 3416300"/>
              <a:gd name="connsiteY2" fmla="*/ 6858000 h 6858000"/>
              <a:gd name="connsiteX3" fmla="*/ 0 w 34163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416300" h="6858000">
                <a:moveTo>
                  <a:pt x="0" y="0"/>
                </a:moveTo>
                <a:lnTo>
                  <a:pt x="3416300" y="0"/>
                </a:lnTo>
                <a:lnTo>
                  <a:pt x="3416300" y="6858000"/>
                </a:lnTo>
                <a:lnTo>
                  <a:pt x="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9246216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FBC50C-0E39-4EFB-85DD-CA79159B86FC}"/>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02C32AD3-33E5-4386-A977-587E9B7162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C041A3D0-38EC-4FC3-8736-DE90A5EB6E6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4F9DB1CF-EE09-423C-9FA2-2CBFDE9934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5E9A7F29-966C-46EE-B881-710C6DE712EB}"/>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09B116EC-3766-46D8-873C-D90E4BBD0848}"/>
              </a:ext>
            </a:extLst>
          </p:cNvPr>
          <p:cNvSpPr>
            <a:spLocks noGrp="1"/>
          </p:cNvSpPr>
          <p:nvPr>
            <p:ph type="dt" sz="half" idx="10"/>
          </p:nvPr>
        </p:nvSpPr>
        <p:spPr/>
        <p:txBody>
          <a:bodyPr/>
          <a:lstStyle/>
          <a:p>
            <a:fld id="{DC42BAD9-98B3-454A-9DE9-2F9EDC2D9D3A}" type="datetimeFigureOut">
              <a:rPr lang="ru-RU" smtClean="0"/>
              <a:t>15.04.2025</a:t>
            </a:fld>
            <a:endParaRPr lang="ru-RU"/>
          </a:p>
        </p:txBody>
      </p:sp>
      <p:sp>
        <p:nvSpPr>
          <p:cNvPr id="8" name="Нижний колонтитул 7">
            <a:extLst>
              <a:ext uri="{FF2B5EF4-FFF2-40B4-BE49-F238E27FC236}">
                <a16:creationId xmlns:a16="http://schemas.microsoft.com/office/drawing/2014/main" id="{C3828211-BE15-4698-9488-23887029F648}"/>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5F74094D-1A10-4CC5-8BA2-A92F25F0647F}"/>
              </a:ext>
            </a:extLst>
          </p:cNvPr>
          <p:cNvSpPr>
            <a:spLocks noGrp="1"/>
          </p:cNvSpPr>
          <p:nvPr>
            <p:ph type="sldNum" sz="quarter" idx="12"/>
          </p:nvPr>
        </p:nvSpPr>
        <p:spPr/>
        <p:txBody>
          <a:bodyPr/>
          <a:lstStyle/>
          <a:p>
            <a:fld id="{AD93A749-A47B-4F90-AE0A-993D19150E1B}" type="slidenum">
              <a:rPr lang="ru-RU" smtClean="0"/>
              <a:t>‹#›</a:t>
            </a:fld>
            <a:endParaRPr lang="ru-RU"/>
          </a:p>
        </p:txBody>
      </p:sp>
    </p:spTree>
    <p:extLst>
      <p:ext uri="{BB962C8B-B14F-4D97-AF65-F5344CB8AC3E}">
        <p14:creationId xmlns:p14="http://schemas.microsoft.com/office/powerpoint/2010/main" val="4204125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76139B-8E4C-481C-A47E-8F48513D5283}"/>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9E8D999E-E174-425F-B8D5-E7BE269884F7}"/>
              </a:ext>
            </a:extLst>
          </p:cNvPr>
          <p:cNvSpPr>
            <a:spLocks noGrp="1"/>
          </p:cNvSpPr>
          <p:nvPr>
            <p:ph type="dt" sz="half" idx="10"/>
          </p:nvPr>
        </p:nvSpPr>
        <p:spPr/>
        <p:txBody>
          <a:bodyPr/>
          <a:lstStyle/>
          <a:p>
            <a:fld id="{DC42BAD9-98B3-454A-9DE9-2F9EDC2D9D3A}" type="datetimeFigureOut">
              <a:rPr lang="ru-RU" smtClean="0"/>
              <a:t>15.04.2025</a:t>
            </a:fld>
            <a:endParaRPr lang="ru-RU"/>
          </a:p>
        </p:txBody>
      </p:sp>
      <p:sp>
        <p:nvSpPr>
          <p:cNvPr id="4" name="Нижний колонтитул 3">
            <a:extLst>
              <a:ext uri="{FF2B5EF4-FFF2-40B4-BE49-F238E27FC236}">
                <a16:creationId xmlns:a16="http://schemas.microsoft.com/office/drawing/2014/main" id="{132EBFF8-5C90-4913-AF64-D7BF4B3D5E3F}"/>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06578D98-53E3-401A-BEEE-48F25E9BCBE7}"/>
              </a:ext>
            </a:extLst>
          </p:cNvPr>
          <p:cNvSpPr>
            <a:spLocks noGrp="1"/>
          </p:cNvSpPr>
          <p:nvPr>
            <p:ph type="sldNum" sz="quarter" idx="12"/>
          </p:nvPr>
        </p:nvSpPr>
        <p:spPr/>
        <p:txBody>
          <a:bodyPr/>
          <a:lstStyle/>
          <a:p>
            <a:fld id="{AD93A749-A47B-4F90-AE0A-993D19150E1B}" type="slidenum">
              <a:rPr lang="ru-RU" smtClean="0"/>
              <a:t>‹#›</a:t>
            </a:fld>
            <a:endParaRPr lang="ru-RU"/>
          </a:p>
        </p:txBody>
      </p:sp>
    </p:spTree>
    <p:extLst>
      <p:ext uri="{BB962C8B-B14F-4D97-AF65-F5344CB8AC3E}">
        <p14:creationId xmlns:p14="http://schemas.microsoft.com/office/powerpoint/2010/main" val="4127491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4AD44391-3133-4031-9E79-A36A1B41A379}"/>
              </a:ext>
            </a:extLst>
          </p:cNvPr>
          <p:cNvSpPr>
            <a:spLocks noGrp="1"/>
          </p:cNvSpPr>
          <p:nvPr>
            <p:ph type="dt" sz="half" idx="10"/>
          </p:nvPr>
        </p:nvSpPr>
        <p:spPr/>
        <p:txBody>
          <a:bodyPr/>
          <a:lstStyle/>
          <a:p>
            <a:fld id="{DC42BAD9-98B3-454A-9DE9-2F9EDC2D9D3A}" type="datetimeFigureOut">
              <a:rPr lang="ru-RU" smtClean="0"/>
              <a:t>15.04.2025</a:t>
            </a:fld>
            <a:endParaRPr lang="ru-RU"/>
          </a:p>
        </p:txBody>
      </p:sp>
      <p:sp>
        <p:nvSpPr>
          <p:cNvPr id="3" name="Нижний колонтитул 2">
            <a:extLst>
              <a:ext uri="{FF2B5EF4-FFF2-40B4-BE49-F238E27FC236}">
                <a16:creationId xmlns:a16="http://schemas.microsoft.com/office/drawing/2014/main" id="{89DE8D72-6906-46E0-952C-5371D1B30613}"/>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C141113D-7C53-466A-9D93-0301DBC2B166}"/>
              </a:ext>
            </a:extLst>
          </p:cNvPr>
          <p:cNvSpPr>
            <a:spLocks noGrp="1"/>
          </p:cNvSpPr>
          <p:nvPr>
            <p:ph type="sldNum" sz="quarter" idx="12"/>
          </p:nvPr>
        </p:nvSpPr>
        <p:spPr/>
        <p:txBody>
          <a:bodyPr/>
          <a:lstStyle/>
          <a:p>
            <a:fld id="{AD93A749-A47B-4F90-AE0A-993D19150E1B}" type="slidenum">
              <a:rPr lang="ru-RU" smtClean="0"/>
              <a:t>‹#›</a:t>
            </a:fld>
            <a:endParaRPr lang="ru-RU"/>
          </a:p>
        </p:txBody>
      </p:sp>
    </p:spTree>
    <p:extLst>
      <p:ext uri="{BB962C8B-B14F-4D97-AF65-F5344CB8AC3E}">
        <p14:creationId xmlns:p14="http://schemas.microsoft.com/office/powerpoint/2010/main" val="672456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12E273-457C-4847-83A5-08322D125B1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2BAC042D-3F80-46FB-8436-43DFE79A40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E876D905-B70F-4532-A96F-9F7FF6EEE3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23E9D46-ACFC-46C5-8EC8-D8266B274B9B}"/>
              </a:ext>
            </a:extLst>
          </p:cNvPr>
          <p:cNvSpPr>
            <a:spLocks noGrp="1"/>
          </p:cNvSpPr>
          <p:nvPr>
            <p:ph type="dt" sz="half" idx="10"/>
          </p:nvPr>
        </p:nvSpPr>
        <p:spPr/>
        <p:txBody>
          <a:bodyPr/>
          <a:lstStyle/>
          <a:p>
            <a:fld id="{DC42BAD9-98B3-454A-9DE9-2F9EDC2D9D3A}" type="datetimeFigureOut">
              <a:rPr lang="ru-RU" smtClean="0"/>
              <a:t>15.04.2025</a:t>
            </a:fld>
            <a:endParaRPr lang="ru-RU"/>
          </a:p>
        </p:txBody>
      </p:sp>
      <p:sp>
        <p:nvSpPr>
          <p:cNvPr id="6" name="Нижний колонтитул 5">
            <a:extLst>
              <a:ext uri="{FF2B5EF4-FFF2-40B4-BE49-F238E27FC236}">
                <a16:creationId xmlns:a16="http://schemas.microsoft.com/office/drawing/2014/main" id="{289538E3-5A84-47BF-9F61-07C4E9FBF33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FF4093B-298D-4395-92BC-2118BB8D632D}"/>
              </a:ext>
            </a:extLst>
          </p:cNvPr>
          <p:cNvSpPr>
            <a:spLocks noGrp="1"/>
          </p:cNvSpPr>
          <p:nvPr>
            <p:ph type="sldNum" sz="quarter" idx="12"/>
          </p:nvPr>
        </p:nvSpPr>
        <p:spPr/>
        <p:txBody>
          <a:bodyPr/>
          <a:lstStyle/>
          <a:p>
            <a:fld id="{AD93A749-A47B-4F90-AE0A-993D19150E1B}" type="slidenum">
              <a:rPr lang="ru-RU" smtClean="0"/>
              <a:t>‹#›</a:t>
            </a:fld>
            <a:endParaRPr lang="ru-RU"/>
          </a:p>
        </p:txBody>
      </p:sp>
    </p:spTree>
    <p:extLst>
      <p:ext uri="{BB962C8B-B14F-4D97-AF65-F5344CB8AC3E}">
        <p14:creationId xmlns:p14="http://schemas.microsoft.com/office/powerpoint/2010/main" val="1001174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413EDA-D6D0-4D51-B8C6-A4532B1684A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59EE7803-812D-4BA4-BE54-EB53BC1C6D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205079FE-58BB-4650-8C11-25B6608DA3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1BB912C3-2C63-45D6-AE27-6BB1D7BFAB02}"/>
              </a:ext>
            </a:extLst>
          </p:cNvPr>
          <p:cNvSpPr>
            <a:spLocks noGrp="1"/>
          </p:cNvSpPr>
          <p:nvPr>
            <p:ph type="dt" sz="half" idx="10"/>
          </p:nvPr>
        </p:nvSpPr>
        <p:spPr/>
        <p:txBody>
          <a:bodyPr/>
          <a:lstStyle/>
          <a:p>
            <a:fld id="{DC42BAD9-98B3-454A-9DE9-2F9EDC2D9D3A}" type="datetimeFigureOut">
              <a:rPr lang="ru-RU" smtClean="0"/>
              <a:t>15.04.2025</a:t>
            </a:fld>
            <a:endParaRPr lang="ru-RU"/>
          </a:p>
        </p:txBody>
      </p:sp>
      <p:sp>
        <p:nvSpPr>
          <p:cNvPr id="6" name="Нижний колонтитул 5">
            <a:extLst>
              <a:ext uri="{FF2B5EF4-FFF2-40B4-BE49-F238E27FC236}">
                <a16:creationId xmlns:a16="http://schemas.microsoft.com/office/drawing/2014/main" id="{3009281B-790A-426C-82BE-E7CFDD8B5B5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60A932A-9349-44B9-97C2-5C2224639F7D}"/>
              </a:ext>
            </a:extLst>
          </p:cNvPr>
          <p:cNvSpPr>
            <a:spLocks noGrp="1"/>
          </p:cNvSpPr>
          <p:nvPr>
            <p:ph type="sldNum" sz="quarter" idx="12"/>
          </p:nvPr>
        </p:nvSpPr>
        <p:spPr/>
        <p:txBody>
          <a:bodyPr/>
          <a:lstStyle/>
          <a:p>
            <a:fld id="{AD93A749-A47B-4F90-AE0A-993D19150E1B}" type="slidenum">
              <a:rPr lang="ru-RU" smtClean="0"/>
              <a:t>‹#›</a:t>
            </a:fld>
            <a:endParaRPr lang="ru-RU"/>
          </a:p>
        </p:txBody>
      </p:sp>
    </p:spTree>
    <p:extLst>
      <p:ext uri="{BB962C8B-B14F-4D97-AF65-F5344CB8AC3E}">
        <p14:creationId xmlns:p14="http://schemas.microsoft.com/office/powerpoint/2010/main" val="2144051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image" Target="../media/image1.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image" Target="../media/image3.png"/><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AEA881-4EC8-40DA-A9C1-26B3A77459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526DE29A-A3C5-49C4-AB7C-DF7A770336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3D815DD-4561-4486-AB55-C310F2D5DB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42BAD9-98B3-454A-9DE9-2F9EDC2D9D3A}" type="datetimeFigureOut">
              <a:rPr lang="ru-RU" smtClean="0"/>
              <a:t>15.04.2025</a:t>
            </a:fld>
            <a:endParaRPr lang="ru-RU"/>
          </a:p>
        </p:txBody>
      </p:sp>
      <p:sp>
        <p:nvSpPr>
          <p:cNvPr id="5" name="Нижний колонтитул 4">
            <a:extLst>
              <a:ext uri="{FF2B5EF4-FFF2-40B4-BE49-F238E27FC236}">
                <a16:creationId xmlns:a16="http://schemas.microsoft.com/office/drawing/2014/main" id="{88F672DA-B13A-4A67-B60D-CA7C9EEF5E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8A41CA29-9612-4069-AD5E-210B52AA0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93A749-A47B-4F90-AE0A-993D19150E1B}" type="slidenum">
              <a:rPr lang="ru-RU" smtClean="0"/>
              <a:t>‹#›</a:t>
            </a:fld>
            <a:endParaRPr lang="ru-RU"/>
          </a:p>
        </p:txBody>
      </p:sp>
    </p:spTree>
    <p:extLst>
      <p:ext uri="{BB962C8B-B14F-4D97-AF65-F5344CB8AC3E}">
        <p14:creationId xmlns:p14="http://schemas.microsoft.com/office/powerpoint/2010/main" val="1219207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9189" y="-233001"/>
            <a:ext cx="10515600" cy="1325563"/>
          </a:xfrm>
          <a:prstGeom prst="rect">
            <a:avLst/>
          </a:prstGeom>
        </p:spPr>
        <p:txBody>
          <a:bodyPr vert="horz" lIns="91440" tIns="45720" rIns="91440" bIns="45720" rtlCol="0" anchor="ctr">
            <a:normAutofit/>
          </a:bodyPr>
          <a:lstStyle/>
          <a:p>
            <a:pPr lvl="0" algn="l" rtl="0" eaLnBrk="0" fontAlgn="base" hangingPunct="0">
              <a:spcBef>
                <a:spcPct val="0"/>
              </a:spcBef>
              <a:spcAft>
                <a:spcPct val="0"/>
              </a:spcAft>
            </a:pPr>
            <a:r>
              <a:rPr lang="ru-RU" dirty="0"/>
              <a:t>Образец заголовка</a:t>
            </a:r>
            <a:endParaRPr lang="fr-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dirty="0"/>
              <a:t>Образец текста первый уровень</a:t>
            </a:r>
            <a:endParaRPr lang="en-US" dirty="0"/>
          </a:p>
          <a:p>
            <a:pPr lvl="1"/>
            <a:r>
              <a:rPr lang="ru-RU" dirty="0"/>
              <a:t>Второй уровень</a:t>
            </a:r>
            <a:endParaRPr lang="en-US" dirty="0"/>
          </a:p>
          <a:p>
            <a:pPr lvl="2"/>
            <a:r>
              <a:rPr lang="ru-RU" dirty="0"/>
              <a:t>Третий уровень</a:t>
            </a:r>
            <a:endParaRPr lang="en-US" dirty="0"/>
          </a:p>
          <a:p>
            <a:pPr lvl="3"/>
            <a:r>
              <a:rPr lang="ru-RU" dirty="0"/>
              <a:t>Четвертый уровень</a:t>
            </a:r>
            <a:endParaRPr lang="en-US" dirty="0"/>
          </a:p>
          <a:p>
            <a:pPr lvl="4"/>
            <a:r>
              <a:rPr lang="ru-RU" dirty="0"/>
              <a:t>Пятый уровень</a:t>
            </a:r>
            <a:endParaRPr lang="fr-CA" dirty="0"/>
          </a:p>
        </p:txBody>
      </p:sp>
      <p:sp>
        <p:nvSpPr>
          <p:cNvPr id="7" name="Prostokąt 6"/>
          <p:cNvSpPr/>
          <p:nvPr userDrawn="1"/>
        </p:nvSpPr>
        <p:spPr bwMode="auto">
          <a:xfrm>
            <a:off x="0" y="6478613"/>
            <a:ext cx="12192000" cy="407963"/>
          </a:xfrm>
          <a:prstGeom prst="rect">
            <a:avLst/>
          </a:prstGeom>
          <a:solidFill>
            <a:schemeClr val="accent2"/>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pl-PL" sz="1800" dirty="0"/>
          </a:p>
        </p:txBody>
      </p:sp>
      <p:pic>
        <p:nvPicPr>
          <p:cNvPr id="8" name="Obraz 7"/>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10770974" y="6491880"/>
            <a:ext cx="1165653" cy="324279"/>
          </a:xfrm>
          <a:prstGeom prst="rect">
            <a:avLst/>
          </a:prstGeom>
        </p:spPr>
      </p:pic>
      <p:sp>
        <p:nvSpPr>
          <p:cNvPr id="9" name="Text Placeholder 3">
            <a:extLst>
              <a:ext uri="{FF2B5EF4-FFF2-40B4-BE49-F238E27FC236}">
                <a16:creationId xmlns:a16="http://schemas.microsoft.com/office/drawing/2014/main" id="{174FE805-88FE-42E8-BC26-BFB09E149ADC}"/>
              </a:ext>
            </a:extLst>
          </p:cNvPr>
          <p:cNvSpPr txBox="1">
            <a:spLocks/>
          </p:cNvSpPr>
          <p:nvPr userDrawn="1"/>
        </p:nvSpPr>
        <p:spPr>
          <a:xfrm>
            <a:off x="643095" y="6538861"/>
            <a:ext cx="1366860" cy="2746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Myriad Pro" pitchFamily="34" charset="0"/>
                <a:ea typeface="+mn-ea"/>
                <a:cs typeface="+mn-cs"/>
              </a:rPr>
              <a:t>www.sovnet.ru</a:t>
            </a:r>
            <a:endParaRPr kumimoji="0" lang="ru-RU" sz="1400" b="1" i="0" u="none" strike="noStrike" kern="1200" cap="none" spc="0" normalizeH="0" baseline="0" noProof="0" dirty="0">
              <a:ln>
                <a:noFill/>
              </a:ln>
              <a:solidFill>
                <a:prstClr val="white"/>
              </a:solidFill>
              <a:effectLst/>
              <a:uLnTx/>
              <a:uFillTx/>
              <a:ea typeface="+mn-ea"/>
              <a:cs typeface="+mn-cs"/>
            </a:endParaRPr>
          </a:p>
        </p:txBody>
      </p:sp>
      <p:pic>
        <p:nvPicPr>
          <p:cNvPr id="10" name="Рисунок 6">
            <a:extLst>
              <a:ext uri="{FF2B5EF4-FFF2-40B4-BE49-F238E27FC236}">
                <a16:creationId xmlns:a16="http://schemas.microsoft.com/office/drawing/2014/main" id="{07237440-814A-4A5A-893B-CD0EB619CE3E}"/>
              </a:ext>
            </a:extLst>
          </p:cNvPr>
          <p:cNvPicPr>
            <a:picLocks noChangeAspect="1"/>
          </p:cNvPicPr>
          <p:nvPr userDrawn="1"/>
        </p:nvPicPr>
        <p:blipFill>
          <a:blip r:embed="rId35">
            <a:extLst>
              <a:ext uri="{28A0092B-C50C-407E-A947-70E740481C1C}">
                <a14:useLocalDpi xmlns:a14="http://schemas.microsoft.com/office/drawing/2010/main" val="0"/>
              </a:ext>
            </a:extLst>
          </a:blip>
          <a:srcRect/>
          <a:stretch>
            <a:fillRect/>
          </a:stretch>
        </p:blipFill>
        <p:spPr bwMode="auto">
          <a:xfrm>
            <a:off x="0" y="819554"/>
            <a:ext cx="12186000" cy="74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Рисунок 7">
            <a:extLst>
              <a:ext uri="{FF2B5EF4-FFF2-40B4-BE49-F238E27FC236}">
                <a16:creationId xmlns:a16="http://schemas.microsoft.com/office/drawing/2014/main" id="{91BD98E6-E3AF-44ED-A941-50A7260647CE}"/>
              </a:ext>
            </a:extLst>
          </p:cNvPr>
          <p:cNvPicPr>
            <a:picLocks noChangeAspect="1"/>
          </p:cNvPicPr>
          <p:nvPr userDrawn="1"/>
        </p:nvPicPr>
        <p:blipFill>
          <a:blip r:embed="rId36">
            <a:extLst>
              <a:ext uri="{28A0092B-C50C-407E-A947-70E740481C1C}">
                <a14:useLocalDpi xmlns:a14="http://schemas.microsoft.com/office/drawing/2010/main" val="0"/>
              </a:ext>
            </a:extLst>
          </a:blip>
          <a:srcRect/>
          <a:stretch>
            <a:fillRect/>
          </a:stretch>
        </p:blipFill>
        <p:spPr bwMode="auto">
          <a:xfrm>
            <a:off x="11430000" y="144877"/>
            <a:ext cx="585644"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Номер слайда 5">
            <a:extLst>
              <a:ext uri="{FF2B5EF4-FFF2-40B4-BE49-F238E27FC236}">
                <a16:creationId xmlns:a16="http://schemas.microsoft.com/office/drawing/2014/main" id="{509E70B6-4D73-42F0-9D16-DEB2AC7E8DFD}"/>
              </a:ext>
            </a:extLst>
          </p:cNvPr>
          <p:cNvSpPr>
            <a:spLocks noGrp="1"/>
          </p:cNvSpPr>
          <p:nvPr>
            <p:ph type="sldNum" sz="quarter" idx="4"/>
          </p:nvPr>
        </p:nvSpPr>
        <p:spPr>
          <a:xfrm>
            <a:off x="5384800" y="6615023"/>
            <a:ext cx="1422400" cy="150813"/>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600" b="0">
                <a:solidFill>
                  <a:schemeClr val="bg1">
                    <a:lumMod val="85000"/>
                  </a:schemeClr>
                </a:solidFill>
                <a:latin typeface="+mn-lt"/>
              </a:defRPr>
            </a:lvl1pPr>
          </a:lstStyle>
          <a:p>
            <a:pPr defTabSz="457200" fontAlgn="base">
              <a:spcBef>
                <a:spcPct val="0"/>
              </a:spcBef>
              <a:spcAft>
                <a:spcPct val="0"/>
              </a:spcAft>
              <a:defRPr/>
            </a:pPr>
            <a:fld id="{0BA701B8-1E21-4758-90F1-5783AB61A4B5}" type="slidenum">
              <a:rPr lang="ru-RU" altLang="ru-RU" smtClean="0">
                <a:cs typeface="Arial" panose="020B0604020202020204" pitchFamily="34" charset="0"/>
              </a:rPr>
              <a:pPr defTabSz="457200" fontAlgn="base">
                <a:spcBef>
                  <a:spcPct val="0"/>
                </a:spcBef>
                <a:spcAft>
                  <a:spcPct val="0"/>
                </a:spcAft>
                <a:defRPr/>
              </a:pPr>
              <a:t>‹#›</a:t>
            </a:fld>
            <a:endParaRPr lang="ru-RU" altLang="ru-RU" dirty="0">
              <a:cs typeface="Arial" panose="020B0604020202020204" pitchFamily="34" charset="0"/>
            </a:endParaRPr>
          </a:p>
        </p:txBody>
      </p:sp>
    </p:spTree>
    <p:extLst>
      <p:ext uri="{BB962C8B-B14F-4D97-AF65-F5344CB8AC3E}">
        <p14:creationId xmlns:p14="http://schemas.microsoft.com/office/powerpoint/2010/main" val="362046031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Lst>
  <p:hf hdr="0" ftr="0" dt="0"/>
  <p:txStyles>
    <p:titleStyle>
      <a:lvl1pPr algn="l" defTabSz="914400" rtl="0" eaLnBrk="1" latinLnBrk="0" hangingPunct="1">
        <a:lnSpc>
          <a:spcPct val="90000"/>
        </a:lnSpc>
        <a:spcBef>
          <a:spcPct val="0"/>
        </a:spcBef>
        <a:buNone/>
        <a:defRPr lang="fr-CA" sz="3300" b="1" kern="1200" dirty="0">
          <a:solidFill>
            <a:srgbClr val="284391"/>
          </a:solidFill>
          <a:latin typeface="Myriad Pro"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DB576D6-DB2B-44B0-91C1-B7D32DFDC7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8" name="Полилиния: фигура 17">
            <a:extLst>
              <a:ext uri="{FF2B5EF4-FFF2-40B4-BE49-F238E27FC236}">
                <a16:creationId xmlns:a16="http://schemas.microsoft.com/office/drawing/2014/main" id="{72B6FED6-6BCE-4F33-817A-02DB3BFA1636}"/>
              </a:ext>
            </a:extLst>
          </p:cNvPr>
          <p:cNvSpPr/>
          <p:nvPr/>
        </p:nvSpPr>
        <p:spPr>
          <a:xfrm>
            <a:off x="1" y="0"/>
            <a:ext cx="12192000" cy="6858000"/>
          </a:xfrm>
          <a:custGeom>
            <a:avLst/>
            <a:gdLst>
              <a:gd name="connsiteX0" fmla="*/ 24383999 w 24383999"/>
              <a:gd name="connsiteY0" fmla="*/ 8834899 h 13716000"/>
              <a:gd name="connsiteX1" fmla="*/ 24383999 w 24383999"/>
              <a:gd name="connsiteY1" fmla="*/ 13716000 h 13716000"/>
              <a:gd name="connsiteX2" fmla="*/ 20405231 w 24383999"/>
              <a:gd name="connsiteY2" fmla="*/ 13716000 h 13716000"/>
              <a:gd name="connsiteX3" fmla="*/ 20372945 w 24383999"/>
              <a:gd name="connsiteY3" fmla="*/ 0 h 13716000"/>
              <a:gd name="connsiteX4" fmla="*/ 24383999 w 24383999"/>
              <a:gd name="connsiteY4" fmla="*/ 0 h 13716000"/>
              <a:gd name="connsiteX5" fmla="*/ 24383999 w 24383999"/>
              <a:gd name="connsiteY5" fmla="*/ 4920712 h 13716000"/>
              <a:gd name="connsiteX6" fmla="*/ 16047698 w 24383999"/>
              <a:gd name="connsiteY6" fmla="*/ 0 h 13716000"/>
              <a:gd name="connsiteX7" fmla="*/ 17115217 w 24383999"/>
              <a:gd name="connsiteY7" fmla="*/ 0 h 13716000"/>
              <a:gd name="connsiteX8" fmla="*/ 22721571 w 24383999"/>
              <a:gd name="connsiteY8" fmla="*/ 6877804 h 13716000"/>
              <a:gd name="connsiteX9" fmla="*/ 17147503 w 24383999"/>
              <a:gd name="connsiteY9" fmla="*/ 13716000 h 13716000"/>
              <a:gd name="connsiteX10" fmla="*/ 16079983 w 24383999"/>
              <a:gd name="connsiteY10" fmla="*/ 13716000 h 13716000"/>
              <a:gd name="connsiteX11" fmla="*/ 21259911 w 24383999"/>
              <a:gd name="connsiteY11" fmla="*/ 7361331 h 13716000"/>
              <a:gd name="connsiteX12" fmla="*/ 21256931 w 24383999"/>
              <a:gd name="connsiteY12" fmla="*/ 7356028 h 13716000"/>
              <a:gd name="connsiteX13" fmla="*/ 21317499 w 24383999"/>
              <a:gd name="connsiteY13" fmla="*/ 7282408 h 13716000"/>
              <a:gd name="connsiteX14" fmla="*/ 21440463 w 24383999"/>
              <a:gd name="connsiteY14" fmla="*/ 6878686 h 13716000"/>
              <a:gd name="connsiteX15" fmla="*/ 21317499 w 24383999"/>
              <a:gd name="connsiteY15" fmla="*/ 6474965 h 13716000"/>
              <a:gd name="connsiteX16" fmla="*/ 21245591 w 24383999"/>
              <a:gd name="connsiteY16" fmla="*/ 6387561 h 13716000"/>
              <a:gd name="connsiteX17" fmla="*/ 21248635 w 24383999"/>
              <a:gd name="connsiteY17" fmla="*/ 6380444 h 13716000"/>
              <a:gd name="connsiteX18" fmla="*/ 0 w 24383999"/>
              <a:gd name="connsiteY18" fmla="*/ 0 h 13716000"/>
              <a:gd name="connsiteX19" fmla="*/ 12789970 w 24383999"/>
              <a:gd name="connsiteY19" fmla="*/ 0 h 13716000"/>
              <a:gd name="connsiteX20" fmla="*/ 18396325 w 24383999"/>
              <a:gd name="connsiteY20" fmla="*/ 6877804 h 13716000"/>
              <a:gd name="connsiteX21" fmla="*/ 12822255 w 24383999"/>
              <a:gd name="connsiteY21" fmla="*/ 13716000 h 13716000"/>
              <a:gd name="connsiteX22" fmla="*/ 0 w 24383999"/>
              <a:gd name="connsiteY22"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383999" h="13716000">
                <a:moveTo>
                  <a:pt x="24383999" y="8834899"/>
                </a:moveTo>
                <a:lnTo>
                  <a:pt x="24383999" y="13716000"/>
                </a:lnTo>
                <a:lnTo>
                  <a:pt x="20405231" y="13716000"/>
                </a:lnTo>
                <a:close/>
                <a:moveTo>
                  <a:pt x="20372945" y="0"/>
                </a:moveTo>
                <a:lnTo>
                  <a:pt x="24383999" y="0"/>
                </a:lnTo>
                <a:lnTo>
                  <a:pt x="24383999" y="4920712"/>
                </a:lnTo>
                <a:close/>
                <a:moveTo>
                  <a:pt x="16047698" y="0"/>
                </a:moveTo>
                <a:lnTo>
                  <a:pt x="17115217" y="0"/>
                </a:lnTo>
                <a:lnTo>
                  <a:pt x="22721571" y="6877804"/>
                </a:lnTo>
                <a:lnTo>
                  <a:pt x="17147503" y="13716000"/>
                </a:lnTo>
                <a:lnTo>
                  <a:pt x="16079983" y="13716000"/>
                </a:lnTo>
                <a:lnTo>
                  <a:pt x="21259911" y="7361331"/>
                </a:lnTo>
                <a:lnTo>
                  <a:pt x="21256931" y="7356028"/>
                </a:lnTo>
                <a:lnTo>
                  <a:pt x="21317499" y="7282408"/>
                </a:lnTo>
                <a:cubicBezTo>
                  <a:pt x="21395131" y="7167163"/>
                  <a:pt x="21440463" y="7028234"/>
                  <a:pt x="21440463" y="6878686"/>
                </a:cubicBezTo>
                <a:cubicBezTo>
                  <a:pt x="21440463" y="6729138"/>
                  <a:pt x="21395131" y="6590209"/>
                  <a:pt x="21317499" y="6474965"/>
                </a:cubicBezTo>
                <a:lnTo>
                  <a:pt x="21245591" y="6387561"/>
                </a:lnTo>
                <a:lnTo>
                  <a:pt x="21248635" y="6380444"/>
                </a:lnTo>
                <a:close/>
                <a:moveTo>
                  <a:pt x="0" y="0"/>
                </a:moveTo>
                <a:lnTo>
                  <a:pt x="12789970" y="0"/>
                </a:lnTo>
                <a:lnTo>
                  <a:pt x="18396325" y="6877804"/>
                </a:lnTo>
                <a:lnTo>
                  <a:pt x="12822255" y="13716000"/>
                </a:lnTo>
                <a:lnTo>
                  <a:pt x="0" y="13716000"/>
                </a:lnTo>
                <a:close/>
              </a:path>
            </a:pathLst>
          </a:custGeom>
          <a:solidFill>
            <a:srgbClr val="00356D">
              <a:alpha val="81961"/>
            </a:srgbClr>
          </a:solidFill>
          <a:ln w="9484" cap="flat">
            <a:noFill/>
            <a:prstDash val="solid"/>
            <a:miter/>
          </a:ln>
        </p:spPr>
        <p:txBody>
          <a:bodyPr wrap="square" rtlCol="0" anchor="ctr">
            <a:noAutofit/>
          </a:bodyPr>
          <a:lstStyle/>
          <a:p>
            <a:endParaRPr lang="ru-RU"/>
          </a:p>
        </p:txBody>
      </p:sp>
      <p:sp>
        <p:nvSpPr>
          <p:cNvPr id="6" name="TextBox 5">
            <a:extLst>
              <a:ext uri="{FF2B5EF4-FFF2-40B4-BE49-F238E27FC236}">
                <a16:creationId xmlns:a16="http://schemas.microsoft.com/office/drawing/2014/main" id="{18E6E07B-DD90-43FB-B6B8-07A82D954EAC}"/>
              </a:ext>
            </a:extLst>
          </p:cNvPr>
          <p:cNvSpPr txBox="1"/>
          <p:nvPr/>
        </p:nvSpPr>
        <p:spPr>
          <a:xfrm>
            <a:off x="413766" y="1518118"/>
            <a:ext cx="7248906" cy="1323439"/>
          </a:xfrm>
          <a:prstGeom prst="rect">
            <a:avLst/>
          </a:prstGeom>
          <a:noFill/>
        </p:spPr>
        <p:txBody>
          <a:bodyPr wrap="square">
            <a:spAutoFit/>
          </a:bodyPr>
          <a:lstStyle/>
          <a:p>
            <a:pPr algn="just" eaLnBrk="1" hangingPunct="1"/>
            <a:r>
              <a:rPr lang="ru-RU" altLang="ru-RU" sz="4000" dirty="0">
                <a:solidFill>
                  <a:schemeClr val="bg1">
                    <a:lumMod val="8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Индекс динамики развития</a:t>
            </a:r>
          </a:p>
          <a:p>
            <a:pPr algn="just" eaLnBrk="1" hangingPunct="1"/>
            <a:r>
              <a:rPr lang="ru-RU" altLang="ru-RU" sz="4000" dirty="0">
                <a:solidFill>
                  <a:schemeClr val="bg1">
                    <a:lumMod val="8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Проектного</a:t>
            </a:r>
            <a:r>
              <a:rPr lang="en-US" altLang="ru-RU" sz="4000" dirty="0">
                <a:solidFill>
                  <a:schemeClr val="bg1">
                    <a:lumMod val="8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altLang="ru-RU" sz="4000" dirty="0">
                <a:solidFill>
                  <a:schemeClr val="bg1">
                    <a:lumMod val="8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управления в РФ</a:t>
            </a:r>
          </a:p>
        </p:txBody>
      </p:sp>
      <p:sp>
        <p:nvSpPr>
          <p:cNvPr id="8" name="TextBox 7">
            <a:extLst>
              <a:ext uri="{FF2B5EF4-FFF2-40B4-BE49-F238E27FC236}">
                <a16:creationId xmlns:a16="http://schemas.microsoft.com/office/drawing/2014/main" id="{786F0C04-81C8-43B0-A622-A18FED7301C3}"/>
              </a:ext>
            </a:extLst>
          </p:cNvPr>
          <p:cNvSpPr txBox="1"/>
          <p:nvPr/>
        </p:nvSpPr>
        <p:spPr>
          <a:xfrm>
            <a:off x="505206" y="574948"/>
            <a:ext cx="3896106" cy="584775"/>
          </a:xfrm>
          <a:prstGeom prst="rect">
            <a:avLst/>
          </a:prstGeom>
          <a:noFill/>
        </p:spPr>
        <p:txBody>
          <a:bodyPr wrap="square">
            <a:spAutoFit/>
          </a:bodyPr>
          <a:lstStyle/>
          <a:p>
            <a:pPr eaLnBrk="1" hangingPunct="1"/>
            <a:r>
              <a:rPr lang="ru-RU" altLang="ru-RU"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en-US" altLang="ru-RU"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altLang="ru-RU"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квартал 2025</a:t>
            </a:r>
          </a:p>
        </p:txBody>
      </p:sp>
      <p:sp>
        <p:nvSpPr>
          <p:cNvPr id="10" name="TextBox 9">
            <a:extLst>
              <a:ext uri="{FF2B5EF4-FFF2-40B4-BE49-F238E27FC236}">
                <a16:creationId xmlns:a16="http://schemas.microsoft.com/office/drawing/2014/main" id="{B81C1413-D0A9-49C6-B899-4520A6F355D5}"/>
              </a:ext>
            </a:extLst>
          </p:cNvPr>
          <p:cNvSpPr txBox="1"/>
          <p:nvPr/>
        </p:nvSpPr>
        <p:spPr>
          <a:xfrm>
            <a:off x="2771709" y="3902452"/>
            <a:ext cx="3646170" cy="1015663"/>
          </a:xfrm>
          <a:prstGeom prst="rect">
            <a:avLst/>
          </a:prstGeom>
          <a:noFill/>
        </p:spPr>
        <p:txBody>
          <a:bodyPr wrap="square">
            <a:spAutoFit/>
          </a:bodyPr>
          <a:lstStyle/>
          <a:p>
            <a:pPr eaLnBrk="1" hangingPunct="1">
              <a:buFont typeface="Arial" panose="020B0604020202020204" pitchFamily="34" charset="0"/>
              <a:buNone/>
            </a:pPr>
            <a:r>
              <a:rPr lang="ru-RU" altLang="ru-RU" sz="1600" b="0" dirty="0">
                <a:solidFill>
                  <a:schemeClr val="bg1"/>
                </a:solidFill>
              </a:rPr>
              <a:t>Инициатор проекта: </a:t>
            </a:r>
            <a:endParaRPr lang="ru-RU" altLang="ru-RU" sz="1600" dirty="0">
              <a:solidFill>
                <a:schemeClr val="bg1"/>
              </a:solidFill>
            </a:endParaRPr>
          </a:p>
          <a:p>
            <a:pPr eaLnBrk="1" hangingPunct="1">
              <a:buFont typeface="Arial" panose="020B0604020202020204" pitchFamily="34" charset="0"/>
              <a:buNone/>
            </a:pPr>
            <a:endParaRPr lang="ru-RU" altLang="ru-RU" sz="1200" b="0" dirty="0">
              <a:solidFill>
                <a:schemeClr val="bg1"/>
              </a:solidFill>
            </a:endParaRPr>
          </a:p>
          <a:p>
            <a:pPr algn="r" eaLnBrk="1" hangingPunct="1">
              <a:buFont typeface="Arial" panose="020B0604020202020204" pitchFamily="34" charset="0"/>
              <a:buNone/>
            </a:pPr>
            <a:r>
              <a:rPr lang="ru-RU" altLang="ru-RU" sz="1600" b="1" dirty="0">
                <a:solidFill>
                  <a:schemeClr val="bg1"/>
                </a:solidFill>
              </a:rPr>
              <a:t>Александр Калтыков </a:t>
            </a:r>
            <a:r>
              <a:rPr lang="ru-RU" altLang="ru-RU" sz="1600" b="0" dirty="0">
                <a:solidFill>
                  <a:schemeClr val="bg1"/>
                </a:solidFill>
              </a:rPr>
              <a:t>– Вице-президент </a:t>
            </a:r>
            <a:br>
              <a:rPr lang="ru-RU" altLang="ru-RU" sz="1600" b="0" dirty="0">
                <a:solidFill>
                  <a:schemeClr val="bg1"/>
                </a:solidFill>
              </a:rPr>
            </a:br>
            <a:r>
              <a:rPr lang="ru-RU" altLang="ru-RU" sz="1600" b="0" dirty="0">
                <a:solidFill>
                  <a:schemeClr val="bg1"/>
                </a:solidFill>
              </a:rPr>
              <a:t>Ассоциации «СОВНЕТ»</a:t>
            </a:r>
          </a:p>
        </p:txBody>
      </p:sp>
      <p:sp>
        <p:nvSpPr>
          <p:cNvPr id="12" name="TextBox 11">
            <a:extLst>
              <a:ext uri="{FF2B5EF4-FFF2-40B4-BE49-F238E27FC236}">
                <a16:creationId xmlns:a16="http://schemas.microsoft.com/office/drawing/2014/main" id="{8DAE0B16-A625-4F8C-AF82-43EE331DFA01}"/>
              </a:ext>
            </a:extLst>
          </p:cNvPr>
          <p:cNvSpPr txBox="1"/>
          <p:nvPr/>
        </p:nvSpPr>
        <p:spPr>
          <a:xfrm>
            <a:off x="2011928" y="5365589"/>
            <a:ext cx="3513309" cy="1015663"/>
          </a:xfrm>
          <a:prstGeom prst="rect">
            <a:avLst/>
          </a:prstGeom>
          <a:noFill/>
        </p:spPr>
        <p:txBody>
          <a:bodyPr wrap="square">
            <a:spAutoFit/>
          </a:bodyPr>
          <a:lstStyle/>
          <a:p>
            <a:pPr eaLnBrk="1" hangingPunct="1">
              <a:buFont typeface="Arial" panose="020B0604020202020204" pitchFamily="34" charset="0"/>
              <a:buNone/>
            </a:pPr>
            <a:r>
              <a:rPr lang="ru-RU" altLang="ru-RU" sz="1600" b="0" dirty="0">
                <a:solidFill>
                  <a:schemeClr val="bg1"/>
                </a:solidFill>
              </a:rPr>
              <a:t>Аналитические комментарии: </a:t>
            </a:r>
          </a:p>
          <a:p>
            <a:pPr eaLnBrk="1" hangingPunct="1">
              <a:buFont typeface="Arial" panose="020B0604020202020204" pitchFamily="34" charset="0"/>
              <a:buNone/>
            </a:pPr>
            <a:endParaRPr lang="ru-RU" altLang="ru-RU" sz="1050" b="0" dirty="0">
              <a:solidFill>
                <a:schemeClr val="bg1"/>
              </a:solidFill>
            </a:endParaRPr>
          </a:p>
          <a:p>
            <a:pPr eaLnBrk="1" hangingPunct="1">
              <a:buFont typeface="Arial" panose="020B0604020202020204" pitchFamily="34" charset="0"/>
              <a:buNone/>
            </a:pPr>
            <a:r>
              <a:rPr lang="ru-RU" altLang="ru-RU" sz="1600" b="1" dirty="0">
                <a:solidFill>
                  <a:schemeClr val="bg1"/>
                </a:solidFill>
              </a:rPr>
              <a:t>Михаил Фролов </a:t>
            </a:r>
            <a:r>
              <a:rPr lang="ru-RU" altLang="ru-RU" sz="1600" b="0" dirty="0">
                <a:solidFill>
                  <a:schemeClr val="bg1"/>
                </a:solidFill>
              </a:rPr>
              <a:t>- партнёр компании </a:t>
            </a:r>
            <a:br>
              <a:rPr lang="ru-RU" altLang="ru-RU" sz="1600" b="0" dirty="0">
                <a:solidFill>
                  <a:schemeClr val="bg1"/>
                </a:solidFill>
              </a:rPr>
            </a:br>
            <a:r>
              <a:rPr lang="ru-RU" altLang="ru-RU" sz="1600" b="0" dirty="0">
                <a:solidFill>
                  <a:schemeClr val="bg1"/>
                </a:solidFill>
              </a:rPr>
              <a:t>«Технология Доверия» (ранее PwC)</a:t>
            </a:r>
          </a:p>
        </p:txBody>
      </p:sp>
      <p:grpSp>
        <p:nvGrpSpPr>
          <p:cNvPr id="13" name="Группа 12">
            <a:extLst>
              <a:ext uri="{FF2B5EF4-FFF2-40B4-BE49-F238E27FC236}">
                <a16:creationId xmlns:a16="http://schemas.microsoft.com/office/drawing/2014/main" id="{500DFDD6-4C8E-4EE6-9DA7-E5CFDC13BD97}"/>
              </a:ext>
            </a:extLst>
          </p:cNvPr>
          <p:cNvGrpSpPr/>
          <p:nvPr/>
        </p:nvGrpSpPr>
        <p:grpSpPr>
          <a:xfrm>
            <a:off x="11144536" y="251479"/>
            <a:ext cx="1018130" cy="843218"/>
            <a:chOff x="11098816" y="150895"/>
            <a:chExt cx="1018130" cy="843218"/>
          </a:xfrm>
        </p:grpSpPr>
        <p:grpSp>
          <p:nvGrpSpPr>
            <p:cNvPr id="14" name="Группа 13">
              <a:extLst>
                <a:ext uri="{FF2B5EF4-FFF2-40B4-BE49-F238E27FC236}">
                  <a16:creationId xmlns:a16="http://schemas.microsoft.com/office/drawing/2014/main" id="{FC192113-59ED-4E26-AC3D-816ACD157B9C}"/>
                </a:ext>
              </a:extLst>
            </p:cNvPr>
            <p:cNvGrpSpPr/>
            <p:nvPr/>
          </p:nvGrpSpPr>
          <p:grpSpPr>
            <a:xfrm>
              <a:off x="11152356" y="150895"/>
              <a:ext cx="658637" cy="504554"/>
              <a:chOff x="11152356" y="150895"/>
              <a:chExt cx="658637" cy="504554"/>
            </a:xfrm>
          </p:grpSpPr>
          <p:sp>
            <p:nvSpPr>
              <p:cNvPr id="16" name="Полилиния: фигура 15">
                <a:extLst>
                  <a:ext uri="{FF2B5EF4-FFF2-40B4-BE49-F238E27FC236}">
                    <a16:creationId xmlns:a16="http://schemas.microsoft.com/office/drawing/2014/main" id="{819AD24B-9836-421F-BC94-C8134E17C5A8}"/>
                  </a:ext>
                </a:extLst>
              </p:cNvPr>
              <p:cNvSpPr/>
              <p:nvPr/>
            </p:nvSpPr>
            <p:spPr>
              <a:xfrm rot="12906208">
                <a:off x="11404770" y="150895"/>
                <a:ext cx="406223" cy="496933"/>
              </a:xfrm>
              <a:custGeom>
                <a:avLst/>
                <a:gdLst>
                  <a:gd name="connsiteX0" fmla="*/ 1212377 w 1266547"/>
                  <a:gd name="connsiteY0" fmla="*/ 1456144 h 1494286"/>
                  <a:gd name="connsiteX1" fmla="*/ 1096339 w 1266547"/>
                  <a:gd name="connsiteY1" fmla="*/ 1493703 h 1494286"/>
                  <a:gd name="connsiteX2" fmla="*/ 1058178 w 1266547"/>
                  <a:gd name="connsiteY2" fmla="*/ 1485127 h 1494286"/>
                  <a:gd name="connsiteX3" fmla="*/ 1052771 w 1266547"/>
                  <a:gd name="connsiteY3" fmla="*/ 1488928 h 1494286"/>
                  <a:gd name="connsiteX4" fmla="*/ 68954 w 1266547"/>
                  <a:gd name="connsiteY4" fmla="*/ 1252817 h 1494286"/>
                  <a:gd name="connsiteX5" fmla="*/ 68788 w 1266547"/>
                  <a:gd name="connsiteY5" fmla="*/ 1251900 h 1494286"/>
                  <a:gd name="connsiteX6" fmla="*/ 55241 w 1266547"/>
                  <a:gd name="connsiteY6" fmla="*/ 1248714 h 1494286"/>
                  <a:gd name="connsiteX7" fmla="*/ 14685 w 1266547"/>
                  <a:gd name="connsiteY7" fmla="*/ 1218525 h 1494286"/>
                  <a:gd name="connsiteX8" fmla="*/ 12 w 1266547"/>
                  <a:gd name="connsiteY8" fmla="*/ 1170142 h 1494286"/>
                  <a:gd name="connsiteX9" fmla="*/ 1351 w 1266547"/>
                  <a:gd name="connsiteY9" fmla="*/ 1158497 h 1494286"/>
                  <a:gd name="connsiteX10" fmla="*/ 675 w 1266547"/>
                  <a:gd name="connsiteY10" fmla="*/ 1158201 h 1494286"/>
                  <a:gd name="connsiteX11" fmla="*/ 111899 w 1266547"/>
                  <a:gd name="connsiteY11" fmla="*/ 150375 h 1494286"/>
                  <a:gd name="connsiteX12" fmla="*/ 112135 w 1266547"/>
                  <a:gd name="connsiteY12" fmla="*/ 150209 h 1494286"/>
                  <a:gd name="connsiteX13" fmla="*/ 117645 w 1266547"/>
                  <a:gd name="connsiteY13" fmla="*/ 113088 h 1494286"/>
                  <a:gd name="connsiteX14" fmla="*/ 194490 w 1266547"/>
                  <a:gd name="connsiteY14" fmla="*/ 18371 h 1494286"/>
                  <a:gd name="connsiteX15" fmla="*/ 354057 w 1266547"/>
                  <a:gd name="connsiteY15" fmla="*/ 25762 h 1494286"/>
                  <a:gd name="connsiteX16" fmla="*/ 421833 w 1266547"/>
                  <a:gd name="connsiteY16" fmla="*/ 127162 h 1494286"/>
                  <a:gd name="connsiteX17" fmla="*/ 423502 w 1266547"/>
                  <a:gd name="connsiteY17" fmla="*/ 157429 h 1494286"/>
                  <a:gd name="connsiteX18" fmla="*/ 429654 w 1266547"/>
                  <a:gd name="connsiteY18" fmla="*/ 107211 h 1494286"/>
                  <a:gd name="connsiteX19" fmla="*/ 427485 w 1266547"/>
                  <a:gd name="connsiteY19" fmla="*/ 135207 h 1494286"/>
                  <a:gd name="connsiteX20" fmla="*/ 430907 w 1266547"/>
                  <a:gd name="connsiteY20" fmla="*/ 125639 h 1494286"/>
                  <a:gd name="connsiteX21" fmla="*/ 335141 w 1266547"/>
                  <a:gd name="connsiteY21" fmla="*/ 993404 h 1494286"/>
                  <a:gd name="connsiteX22" fmla="*/ 1153653 w 1266547"/>
                  <a:gd name="connsiteY22" fmla="*/ 1189843 h 1494286"/>
                  <a:gd name="connsiteX23" fmla="*/ 1154414 w 1266547"/>
                  <a:gd name="connsiteY23" fmla="*/ 1187565 h 1494286"/>
                  <a:gd name="connsiteX24" fmla="*/ 1166088 w 1266547"/>
                  <a:gd name="connsiteY24" fmla="*/ 1192827 h 1494286"/>
                  <a:gd name="connsiteX25" fmla="*/ 1173355 w 1266547"/>
                  <a:gd name="connsiteY25" fmla="*/ 1194571 h 1494286"/>
                  <a:gd name="connsiteX26" fmla="*/ 1172876 w 1266547"/>
                  <a:gd name="connsiteY26" fmla="*/ 1195887 h 1494286"/>
                  <a:gd name="connsiteX27" fmla="*/ 1192822 w 1266547"/>
                  <a:gd name="connsiteY27" fmla="*/ 1204879 h 1494286"/>
                  <a:gd name="connsiteX28" fmla="*/ 1262997 w 1266547"/>
                  <a:gd name="connsiteY28" fmla="*/ 1304639 h 1494286"/>
                  <a:gd name="connsiteX29" fmla="*/ 1212377 w 1266547"/>
                  <a:gd name="connsiteY29" fmla="*/ 1456144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6547" h="1494286">
                    <a:moveTo>
                      <a:pt x="1212377" y="1456144"/>
                    </a:moveTo>
                    <a:cubicBezTo>
                      <a:pt x="1179930" y="1484185"/>
                      <a:pt x="1137939" y="1497302"/>
                      <a:pt x="1096339" y="1493703"/>
                    </a:cubicBezTo>
                    <a:lnTo>
                      <a:pt x="1058178" y="1485127"/>
                    </a:lnTo>
                    <a:lnTo>
                      <a:pt x="1052771" y="1488928"/>
                    </a:lnTo>
                    <a:lnTo>
                      <a:pt x="68954" y="1252817"/>
                    </a:lnTo>
                    <a:lnTo>
                      <a:pt x="68788" y="1251900"/>
                    </a:lnTo>
                    <a:lnTo>
                      <a:pt x="55241" y="1248714"/>
                    </a:lnTo>
                    <a:cubicBezTo>
                      <a:pt x="39187" y="1243242"/>
                      <a:pt x="24914" y="1233078"/>
                      <a:pt x="14685" y="1218525"/>
                    </a:cubicBezTo>
                    <a:cubicBezTo>
                      <a:pt x="4456" y="1203972"/>
                      <a:pt x="-276" y="1187099"/>
                      <a:pt x="12" y="1170142"/>
                    </a:cubicBezTo>
                    <a:lnTo>
                      <a:pt x="1351" y="1158497"/>
                    </a:lnTo>
                    <a:lnTo>
                      <a:pt x="675" y="1158201"/>
                    </a:lnTo>
                    <a:lnTo>
                      <a:pt x="111899" y="150375"/>
                    </a:lnTo>
                    <a:lnTo>
                      <a:pt x="112135" y="150209"/>
                    </a:lnTo>
                    <a:lnTo>
                      <a:pt x="117645" y="113088"/>
                    </a:lnTo>
                    <a:cubicBezTo>
                      <a:pt x="129271" y="72981"/>
                      <a:pt x="156637" y="38533"/>
                      <a:pt x="194490" y="18371"/>
                    </a:cubicBezTo>
                    <a:cubicBezTo>
                      <a:pt x="245030" y="-8549"/>
                      <a:pt x="306216" y="-5715"/>
                      <a:pt x="354057" y="25762"/>
                    </a:cubicBezTo>
                    <a:cubicBezTo>
                      <a:pt x="389883" y="49334"/>
                      <a:pt x="413952" y="86158"/>
                      <a:pt x="421833" y="127162"/>
                    </a:cubicBezTo>
                    <a:lnTo>
                      <a:pt x="423502" y="157429"/>
                    </a:lnTo>
                    <a:lnTo>
                      <a:pt x="429654" y="107211"/>
                    </a:lnTo>
                    <a:lnTo>
                      <a:pt x="427485" y="135207"/>
                    </a:lnTo>
                    <a:lnTo>
                      <a:pt x="430907" y="125639"/>
                    </a:lnTo>
                    <a:lnTo>
                      <a:pt x="335141" y="993404"/>
                    </a:lnTo>
                    <a:lnTo>
                      <a:pt x="1153653" y="1189843"/>
                    </a:lnTo>
                    <a:lnTo>
                      <a:pt x="1154414" y="1187565"/>
                    </a:lnTo>
                    <a:lnTo>
                      <a:pt x="1166088" y="1192827"/>
                    </a:lnTo>
                    <a:lnTo>
                      <a:pt x="1173355" y="1194571"/>
                    </a:lnTo>
                    <a:lnTo>
                      <a:pt x="1172876" y="1195887"/>
                    </a:lnTo>
                    <a:lnTo>
                      <a:pt x="1192822" y="1204879"/>
                    </a:lnTo>
                    <a:cubicBezTo>
                      <a:pt x="1228240" y="1227000"/>
                      <a:pt x="1253920" y="1262722"/>
                      <a:pt x="1262997" y="1304639"/>
                    </a:cubicBezTo>
                    <a:cubicBezTo>
                      <a:pt x="1275117" y="1360604"/>
                      <a:pt x="1255706" y="1418699"/>
                      <a:pt x="1212377" y="14561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17" name="Полилиния: фигура 16">
                <a:extLst>
                  <a:ext uri="{FF2B5EF4-FFF2-40B4-BE49-F238E27FC236}">
                    <a16:creationId xmlns:a16="http://schemas.microsoft.com/office/drawing/2014/main" id="{F5473AA8-6EEE-4D3E-83BB-18CB535B90F9}"/>
                  </a:ext>
                </a:extLst>
              </p:cNvPr>
              <p:cNvSpPr/>
              <p:nvPr/>
            </p:nvSpPr>
            <p:spPr>
              <a:xfrm rot="12906208">
                <a:off x="11152356" y="158516"/>
                <a:ext cx="406223" cy="496933"/>
              </a:xfrm>
              <a:custGeom>
                <a:avLst/>
                <a:gdLst>
                  <a:gd name="connsiteX0" fmla="*/ 1212377 w 1266547"/>
                  <a:gd name="connsiteY0" fmla="*/ 1456144 h 1494286"/>
                  <a:gd name="connsiteX1" fmla="*/ 1096339 w 1266547"/>
                  <a:gd name="connsiteY1" fmla="*/ 1493703 h 1494286"/>
                  <a:gd name="connsiteX2" fmla="*/ 1058178 w 1266547"/>
                  <a:gd name="connsiteY2" fmla="*/ 1485127 h 1494286"/>
                  <a:gd name="connsiteX3" fmla="*/ 1052771 w 1266547"/>
                  <a:gd name="connsiteY3" fmla="*/ 1488928 h 1494286"/>
                  <a:gd name="connsiteX4" fmla="*/ 68954 w 1266547"/>
                  <a:gd name="connsiteY4" fmla="*/ 1252817 h 1494286"/>
                  <a:gd name="connsiteX5" fmla="*/ 68788 w 1266547"/>
                  <a:gd name="connsiteY5" fmla="*/ 1251900 h 1494286"/>
                  <a:gd name="connsiteX6" fmla="*/ 55241 w 1266547"/>
                  <a:gd name="connsiteY6" fmla="*/ 1248714 h 1494286"/>
                  <a:gd name="connsiteX7" fmla="*/ 14685 w 1266547"/>
                  <a:gd name="connsiteY7" fmla="*/ 1218525 h 1494286"/>
                  <a:gd name="connsiteX8" fmla="*/ 12 w 1266547"/>
                  <a:gd name="connsiteY8" fmla="*/ 1170142 h 1494286"/>
                  <a:gd name="connsiteX9" fmla="*/ 1351 w 1266547"/>
                  <a:gd name="connsiteY9" fmla="*/ 1158497 h 1494286"/>
                  <a:gd name="connsiteX10" fmla="*/ 675 w 1266547"/>
                  <a:gd name="connsiteY10" fmla="*/ 1158201 h 1494286"/>
                  <a:gd name="connsiteX11" fmla="*/ 111899 w 1266547"/>
                  <a:gd name="connsiteY11" fmla="*/ 150375 h 1494286"/>
                  <a:gd name="connsiteX12" fmla="*/ 112135 w 1266547"/>
                  <a:gd name="connsiteY12" fmla="*/ 150209 h 1494286"/>
                  <a:gd name="connsiteX13" fmla="*/ 117645 w 1266547"/>
                  <a:gd name="connsiteY13" fmla="*/ 113088 h 1494286"/>
                  <a:gd name="connsiteX14" fmla="*/ 194490 w 1266547"/>
                  <a:gd name="connsiteY14" fmla="*/ 18371 h 1494286"/>
                  <a:gd name="connsiteX15" fmla="*/ 354057 w 1266547"/>
                  <a:gd name="connsiteY15" fmla="*/ 25762 h 1494286"/>
                  <a:gd name="connsiteX16" fmla="*/ 421833 w 1266547"/>
                  <a:gd name="connsiteY16" fmla="*/ 127162 h 1494286"/>
                  <a:gd name="connsiteX17" fmla="*/ 423502 w 1266547"/>
                  <a:gd name="connsiteY17" fmla="*/ 157429 h 1494286"/>
                  <a:gd name="connsiteX18" fmla="*/ 429654 w 1266547"/>
                  <a:gd name="connsiteY18" fmla="*/ 107211 h 1494286"/>
                  <a:gd name="connsiteX19" fmla="*/ 427485 w 1266547"/>
                  <a:gd name="connsiteY19" fmla="*/ 135207 h 1494286"/>
                  <a:gd name="connsiteX20" fmla="*/ 430907 w 1266547"/>
                  <a:gd name="connsiteY20" fmla="*/ 125639 h 1494286"/>
                  <a:gd name="connsiteX21" fmla="*/ 335141 w 1266547"/>
                  <a:gd name="connsiteY21" fmla="*/ 993404 h 1494286"/>
                  <a:gd name="connsiteX22" fmla="*/ 1153653 w 1266547"/>
                  <a:gd name="connsiteY22" fmla="*/ 1189843 h 1494286"/>
                  <a:gd name="connsiteX23" fmla="*/ 1154414 w 1266547"/>
                  <a:gd name="connsiteY23" fmla="*/ 1187565 h 1494286"/>
                  <a:gd name="connsiteX24" fmla="*/ 1166088 w 1266547"/>
                  <a:gd name="connsiteY24" fmla="*/ 1192827 h 1494286"/>
                  <a:gd name="connsiteX25" fmla="*/ 1173355 w 1266547"/>
                  <a:gd name="connsiteY25" fmla="*/ 1194571 h 1494286"/>
                  <a:gd name="connsiteX26" fmla="*/ 1172876 w 1266547"/>
                  <a:gd name="connsiteY26" fmla="*/ 1195887 h 1494286"/>
                  <a:gd name="connsiteX27" fmla="*/ 1192822 w 1266547"/>
                  <a:gd name="connsiteY27" fmla="*/ 1204879 h 1494286"/>
                  <a:gd name="connsiteX28" fmla="*/ 1262997 w 1266547"/>
                  <a:gd name="connsiteY28" fmla="*/ 1304639 h 1494286"/>
                  <a:gd name="connsiteX29" fmla="*/ 1212377 w 1266547"/>
                  <a:gd name="connsiteY29" fmla="*/ 1456144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6547" h="1494286">
                    <a:moveTo>
                      <a:pt x="1212377" y="1456144"/>
                    </a:moveTo>
                    <a:cubicBezTo>
                      <a:pt x="1179930" y="1484185"/>
                      <a:pt x="1137939" y="1497302"/>
                      <a:pt x="1096339" y="1493703"/>
                    </a:cubicBezTo>
                    <a:lnTo>
                      <a:pt x="1058178" y="1485127"/>
                    </a:lnTo>
                    <a:lnTo>
                      <a:pt x="1052771" y="1488928"/>
                    </a:lnTo>
                    <a:lnTo>
                      <a:pt x="68954" y="1252817"/>
                    </a:lnTo>
                    <a:lnTo>
                      <a:pt x="68788" y="1251900"/>
                    </a:lnTo>
                    <a:lnTo>
                      <a:pt x="55241" y="1248714"/>
                    </a:lnTo>
                    <a:cubicBezTo>
                      <a:pt x="39187" y="1243242"/>
                      <a:pt x="24914" y="1233078"/>
                      <a:pt x="14685" y="1218525"/>
                    </a:cubicBezTo>
                    <a:cubicBezTo>
                      <a:pt x="4456" y="1203972"/>
                      <a:pt x="-276" y="1187099"/>
                      <a:pt x="12" y="1170142"/>
                    </a:cubicBezTo>
                    <a:lnTo>
                      <a:pt x="1351" y="1158497"/>
                    </a:lnTo>
                    <a:lnTo>
                      <a:pt x="675" y="1158201"/>
                    </a:lnTo>
                    <a:lnTo>
                      <a:pt x="111899" y="150375"/>
                    </a:lnTo>
                    <a:lnTo>
                      <a:pt x="112135" y="150209"/>
                    </a:lnTo>
                    <a:lnTo>
                      <a:pt x="117645" y="113088"/>
                    </a:lnTo>
                    <a:cubicBezTo>
                      <a:pt x="129271" y="72981"/>
                      <a:pt x="156637" y="38533"/>
                      <a:pt x="194490" y="18371"/>
                    </a:cubicBezTo>
                    <a:cubicBezTo>
                      <a:pt x="245030" y="-8549"/>
                      <a:pt x="306216" y="-5715"/>
                      <a:pt x="354057" y="25762"/>
                    </a:cubicBezTo>
                    <a:cubicBezTo>
                      <a:pt x="389883" y="49334"/>
                      <a:pt x="413952" y="86158"/>
                      <a:pt x="421833" y="127162"/>
                    </a:cubicBezTo>
                    <a:lnTo>
                      <a:pt x="423502" y="157429"/>
                    </a:lnTo>
                    <a:lnTo>
                      <a:pt x="429654" y="107211"/>
                    </a:lnTo>
                    <a:lnTo>
                      <a:pt x="427485" y="135207"/>
                    </a:lnTo>
                    <a:lnTo>
                      <a:pt x="430907" y="125639"/>
                    </a:lnTo>
                    <a:lnTo>
                      <a:pt x="335141" y="993404"/>
                    </a:lnTo>
                    <a:lnTo>
                      <a:pt x="1153653" y="1189843"/>
                    </a:lnTo>
                    <a:lnTo>
                      <a:pt x="1154414" y="1187565"/>
                    </a:lnTo>
                    <a:lnTo>
                      <a:pt x="1166088" y="1192827"/>
                    </a:lnTo>
                    <a:lnTo>
                      <a:pt x="1173355" y="1194571"/>
                    </a:lnTo>
                    <a:lnTo>
                      <a:pt x="1172876" y="1195887"/>
                    </a:lnTo>
                    <a:lnTo>
                      <a:pt x="1192822" y="1204879"/>
                    </a:lnTo>
                    <a:cubicBezTo>
                      <a:pt x="1228240" y="1227000"/>
                      <a:pt x="1253920" y="1262722"/>
                      <a:pt x="1262997" y="1304639"/>
                    </a:cubicBezTo>
                    <a:cubicBezTo>
                      <a:pt x="1275117" y="1360604"/>
                      <a:pt x="1255706" y="1418699"/>
                      <a:pt x="1212377" y="14561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15" name="TextBox 14">
              <a:extLst>
                <a:ext uri="{FF2B5EF4-FFF2-40B4-BE49-F238E27FC236}">
                  <a16:creationId xmlns:a16="http://schemas.microsoft.com/office/drawing/2014/main" id="{27C607A8-D427-4EB6-910C-AFC19ACCB549}"/>
                </a:ext>
              </a:extLst>
            </p:cNvPr>
            <p:cNvSpPr txBox="1"/>
            <p:nvPr/>
          </p:nvSpPr>
          <p:spPr>
            <a:xfrm>
              <a:off x="11098816" y="624781"/>
              <a:ext cx="1018130" cy="369332"/>
            </a:xfrm>
            <a:prstGeom prst="rect">
              <a:avLst/>
            </a:prstGeom>
            <a:noFill/>
          </p:spPr>
          <p:txBody>
            <a:bodyPr wrap="square" rtlCol="0">
              <a:spAutoFit/>
            </a:bodyPr>
            <a:lstStyle/>
            <a:p>
              <a:r>
                <a:rPr lang="ru-RU" dirty="0">
                  <a:solidFill>
                    <a:schemeClr val="bg1"/>
                  </a:solidFill>
                </a:rPr>
                <a:t>СОВНЕТ</a:t>
              </a:r>
            </a:p>
          </p:txBody>
        </p:sp>
      </p:grpSp>
      <p:pic>
        <p:nvPicPr>
          <p:cNvPr id="19" name="Рисунок 18">
            <a:extLst>
              <a:ext uri="{FF2B5EF4-FFF2-40B4-BE49-F238E27FC236}">
                <a16:creationId xmlns:a16="http://schemas.microsoft.com/office/drawing/2014/main" id="{76D529D6-6304-439C-9329-C7006952921D}"/>
              </a:ext>
            </a:extLst>
          </p:cNvPr>
          <p:cNvPicPr>
            <a:picLocks noChangeAspect="1"/>
          </p:cNvPicPr>
          <p:nvPr/>
        </p:nvPicPr>
        <p:blipFill>
          <a:blip r:embed="rId3">
            <a:extLst>
              <a:ext uri="{28A0092B-C50C-407E-A947-70E740481C1C}">
                <a14:useLocalDpi xmlns:a14="http://schemas.microsoft.com/office/drawing/2010/main" val="0"/>
              </a:ext>
            </a:extLst>
          </a:blip>
          <a:srcRect l="3559" t="16033" r="10203" b="3578"/>
          <a:stretch>
            <a:fillRect/>
          </a:stretch>
        </p:blipFill>
        <p:spPr>
          <a:xfrm>
            <a:off x="1444300" y="3661019"/>
            <a:ext cx="1160495" cy="1296000"/>
          </a:xfrm>
          <a:custGeom>
            <a:avLst/>
            <a:gdLst>
              <a:gd name="connsiteX0" fmla="*/ 1126252 w 2256519"/>
              <a:gd name="connsiteY0" fmla="*/ 0 h 2520000"/>
              <a:gd name="connsiteX1" fmla="*/ 1295870 w 2256519"/>
              <a:gd name="connsiteY1" fmla="*/ 51811 h 2520000"/>
              <a:gd name="connsiteX2" fmla="*/ 1300710 w 2256519"/>
              <a:gd name="connsiteY2" fmla="*/ 55804 h 2520000"/>
              <a:gd name="connsiteX3" fmla="*/ 1303022 w 2256519"/>
              <a:gd name="connsiteY3" fmla="*/ 52942 h 2520000"/>
              <a:gd name="connsiteX4" fmla="*/ 2058211 w 2256519"/>
              <a:gd name="connsiteY4" fmla="*/ 471198 h 2520000"/>
              <a:gd name="connsiteX5" fmla="*/ 2056757 w 2256519"/>
              <a:gd name="connsiteY5" fmla="*/ 475011 h 2520000"/>
              <a:gd name="connsiteX6" fmla="*/ 2067890 w 2256519"/>
              <a:gd name="connsiteY6" fmla="*/ 478467 h 2520000"/>
              <a:gd name="connsiteX7" fmla="*/ 2253175 w 2256519"/>
              <a:gd name="connsiteY7" fmla="*/ 757997 h 2520000"/>
              <a:gd name="connsiteX8" fmla="*/ 2252285 w 2256519"/>
              <a:gd name="connsiteY8" fmla="*/ 766832 h 2520000"/>
              <a:gd name="connsiteX9" fmla="*/ 2254012 w 2256519"/>
              <a:gd name="connsiteY9" fmla="*/ 767098 h 2520000"/>
              <a:gd name="connsiteX10" fmla="*/ 2254012 w 2256519"/>
              <a:gd name="connsiteY10" fmla="*/ 1736242 h 2520000"/>
              <a:gd name="connsiteX11" fmla="*/ 2256519 w 2256519"/>
              <a:gd name="connsiteY11" fmla="*/ 1761117 h 2520000"/>
              <a:gd name="connsiteX12" fmla="*/ 2071235 w 2256519"/>
              <a:gd name="connsiteY12" fmla="*/ 2040647 h 2520000"/>
              <a:gd name="connsiteX13" fmla="*/ 2066920 w 2256519"/>
              <a:gd name="connsiteY13" fmla="*/ 2041986 h 2520000"/>
              <a:gd name="connsiteX14" fmla="*/ 1303021 w 2256519"/>
              <a:gd name="connsiteY14" fmla="*/ 2465064 h 2520000"/>
              <a:gd name="connsiteX15" fmla="*/ 1302345 w 2256519"/>
              <a:gd name="connsiteY15" fmla="*/ 2464226 h 2520000"/>
              <a:gd name="connsiteX16" fmla="*/ 1297541 w 2256519"/>
              <a:gd name="connsiteY16" fmla="*/ 2468189 h 2520000"/>
              <a:gd name="connsiteX17" fmla="*/ 1127924 w 2256519"/>
              <a:gd name="connsiteY17" fmla="*/ 2520000 h 2520000"/>
              <a:gd name="connsiteX18" fmla="*/ 958307 w 2256519"/>
              <a:gd name="connsiteY18" fmla="*/ 2468189 h 2520000"/>
              <a:gd name="connsiteX19" fmla="*/ 957965 w 2256519"/>
              <a:gd name="connsiteY19" fmla="*/ 2467908 h 2520000"/>
              <a:gd name="connsiteX20" fmla="*/ 194953 w 2256519"/>
              <a:gd name="connsiteY20" fmla="*/ 2045321 h 2520000"/>
              <a:gd name="connsiteX21" fmla="*/ 185286 w 2256519"/>
              <a:gd name="connsiteY21" fmla="*/ 2042321 h 2520000"/>
              <a:gd name="connsiteX22" fmla="*/ 0 w 2256519"/>
              <a:gd name="connsiteY22" fmla="*/ 1762790 h 2520000"/>
              <a:gd name="connsiteX23" fmla="*/ 2459 w 2256519"/>
              <a:gd name="connsiteY23" fmla="*/ 1738405 h 2520000"/>
              <a:gd name="connsiteX24" fmla="*/ 1837 w 2256519"/>
              <a:gd name="connsiteY24" fmla="*/ 1738311 h 2520000"/>
              <a:gd name="connsiteX25" fmla="*/ 1837 w 2256519"/>
              <a:gd name="connsiteY25" fmla="*/ 777093 h 2520000"/>
              <a:gd name="connsiteX26" fmla="*/ 164 w 2256519"/>
              <a:gd name="connsiteY26" fmla="*/ 760505 h 2520000"/>
              <a:gd name="connsiteX27" fmla="*/ 133918 w 2256519"/>
              <a:gd name="connsiteY27" fmla="*/ 508945 h 2520000"/>
              <a:gd name="connsiteX28" fmla="*/ 174350 w 2256519"/>
              <a:gd name="connsiteY28" fmla="*/ 486999 h 2520000"/>
              <a:gd name="connsiteX29" fmla="*/ 173445 w 2256519"/>
              <a:gd name="connsiteY29" fmla="*/ 484597 h 2520000"/>
              <a:gd name="connsiteX30" fmla="*/ 964523 w 2256519"/>
              <a:gd name="connsiteY30" fmla="*/ 46465 h 2520000"/>
              <a:gd name="connsiteX31" fmla="*/ 965120 w 2256519"/>
              <a:gd name="connsiteY31" fmla="*/ 47206 h 2520000"/>
              <a:gd name="connsiteX32" fmla="*/ 1008167 w 2256519"/>
              <a:gd name="connsiteY32" fmla="*/ 23840 h 2520000"/>
              <a:gd name="connsiteX33" fmla="*/ 1126252 w 2256519"/>
              <a:gd name="connsiteY33" fmla="*/ 0 h 25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56519" h="2520000">
                <a:moveTo>
                  <a:pt x="1126252" y="0"/>
                </a:moveTo>
                <a:cubicBezTo>
                  <a:pt x="1189082" y="0"/>
                  <a:pt x="1247452" y="19100"/>
                  <a:pt x="1295870" y="51811"/>
                </a:cubicBezTo>
                <a:lnTo>
                  <a:pt x="1300710" y="55804"/>
                </a:lnTo>
                <a:lnTo>
                  <a:pt x="1303022" y="52942"/>
                </a:lnTo>
                <a:lnTo>
                  <a:pt x="2058211" y="471198"/>
                </a:lnTo>
                <a:lnTo>
                  <a:pt x="2056757" y="475011"/>
                </a:lnTo>
                <a:lnTo>
                  <a:pt x="2067890" y="478467"/>
                </a:lnTo>
                <a:cubicBezTo>
                  <a:pt x="2176774" y="524520"/>
                  <a:pt x="2253175" y="632337"/>
                  <a:pt x="2253175" y="757997"/>
                </a:cubicBezTo>
                <a:lnTo>
                  <a:pt x="2252285" y="766832"/>
                </a:lnTo>
                <a:lnTo>
                  <a:pt x="2254012" y="767098"/>
                </a:lnTo>
                <a:lnTo>
                  <a:pt x="2254012" y="1736242"/>
                </a:lnTo>
                <a:lnTo>
                  <a:pt x="2256519" y="1761117"/>
                </a:lnTo>
                <a:cubicBezTo>
                  <a:pt x="2256519" y="1886777"/>
                  <a:pt x="2180118" y="1994593"/>
                  <a:pt x="2071235" y="2040647"/>
                </a:cubicBezTo>
                <a:lnTo>
                  <a:pt x="2066920" y="2041986"/>
                </a:lnTo>
                <a:lnTo>
                  <a:pt x="1303021" y="2465064"/>
                </a:lnTo>
                <a:lnTo>
                  <a:pt x="1302345" y="2464226"/>
                </a:lnTo>
                <a:lnTo>
                  <a:pt x="1297541" y="2468189"/>
                </a:lnTo>
                <a:cubicBezTo>
                  <a:pt x="1249123" y="2500900"/>
                  <a:pt x="1190754" y="2520000"/>
                  <a:pt x="1127924" y="2520000"/>
                </a:cubicBezTo>
                <a:cubicBezTo>
                  <a:pt x="1065094" y="2520000"/>
                  <a:pt x="1006725" y="2500900"/>
                  <a:pt x="958307" y="2468189"/>
                </a:cubicBezTo>
                <a:lnTo>
                  <a:pt x="957965" y="2467908"/>
                </a:lnTo>
                <a:lnTo>
                  <a:pt x="194953" y="2045321"/>
                </a:lnTo>
                <a:lnTo>
                  <a:pt x="185286" y="2042321"/>
                </a:lnTo>
                <a:cubicBezTo>
                  <a:pt x="76401" y="1996267"/>
                  <a:pt x="0" y="1888451"/>
                  <a:pt x="0" y="1762790"/>
                </a:cubicBezTo>
                <a:lnTo>
                  <a:pt x="2459" y="1738405"/>
                </a:lnTo>
                <a:lnTo>
                  <a:pt x="1837" y="1738311"/>
                </a:lnTo>
                <a:lnTo>
                  <a:pt x="1837" y="777093"/>
                </a:lnTo>
                <a:lnTo>
                  <a:pt x="164" y="760505"/>
                </a:lnTo>
                <a:cubicBezTo>
                  <a:pt x="164" y="655788"/>
                  <a:pt x="53221" y="563463"/>
                  <a:pt x="133918" y="508945"/>
                </a:cubicBezTo>
                <a:lnTo>
                  <a:pt x="174350" y="486999"/>
                </a:lnTo>
                <a:lnTo>
                  <a:pt x="173445" y="484597"/>
                </a:lnTo>
                <a:lnTo>
                  <a:pt x="964523" y="46465"/>
                </a:lnTo>
                <a:lnTo>
                  <a:pt x="965120" y="47206"/>
                </a:lnTo>
                <a:lnTo>
                  <a:pt x="1008167" y="23840"/>
                </a:lnTo>
                <a:cubicBezTo>
                  <a:pt x="1044462" y="8489"/>
                  <a:pt x="1084366" y="0"/>
                  <a:pt x="1126252" y="0"/>
                </a:cubicBezTo>
                <a:close/>
              </a:path>
            </a:pathLst>
          </a:custGeom>
        </p:spPr>
      </p:pic>
      <p:sp>
        <p:nvSpPr>
          <p:cNvPr id="20" name="Полилиния: фигура 19">
            <a:extLst>
              <a:ext uri="{FF2B5EF4-FFF2-40B4-BE49-F238E27FC236}">
                <a16:creationId xmlns:a16="http://schemas.microsoft.com/office/drawing/2014/main" id="{A91F241B-D07B-4E91-9154-3E341C26440B}"/>
              </a:ext>
            </a:extLst>
          </p:cNvPr>
          <p:cNvSpPr>
            <a:spLocks noChangeAspect="1"/>
          </p:cNvSpPr>
          <p:nvPr/>
        </p:nvSpPr>
        <p:spPr>
          <a:xfrm>
            <a:off x="1305489" y="3486461"/>
            <a:ext cx="1436726" cy="1604484"/>
          </a:xfrm>
          <a:custGeom>
            <a:avLst/>
            <a:gdLst>
              <a:gd name="connsiteX0" fmla="*/ 1255195 w 2514407"/>
              <a:gd name="connsiteY0" fmla="*/ 144000 h 2808000"/>
              <a:gd name="connsiteX1" fmla="*/ 1137110 w 2514407"/>
              <a:gd name="connsiteY1" fmla="*/ 167840 h 2808000"/>
              <a:gd name="connsiteX2" fmla="*/ 1094063 w 2514407"/>
              <a:gd name="connsiteY2" fmla="*/ 191206 h 2808000"/>
              <a:gd name="connsiteX3" fmla="*/ 1093466 w 2514407"/>
              <a:gd name="connsiteY3" fmla="*/ 190465 h 2808000"/>
              <a:gd name="connsiteX4" fmla="*/ 302388 w 2514407"/>
              <a:gd name="connsiteY4" fmla="*/ 628597 h 2808000"/>
              <a:gd name="connsiteX5" fmla="*/ 303293 w 2514407"/>
              <a:gd name="connsiteY5" fmla="*/ 630999 h 2808000"/>
              <a:gd name="connsiteX6" fmla="*/ 262861 w 2514407"/>
              <a:gd name="connsiteY6" fmla="*/ 652945 h 2808000"/>
              <a:gd name="connsiteX7" fmla="*/ 129107 w 2514407"/>
              <a:gd name="connsiteY7" fmla="*/ 904505 h 2808000"/>
              <a:gd name="connsiteX8" fmla="*/ 130780 w 2514407"/>
              <a:gd name="connsiteY8" fmla="*/ 921093 h 2808000"/>
              <a:gd name="connsiteX9" fmla="*/ 130780 w 2514407"/>
              <a:gd name="connsiteY9" fmla="*/ 1882311 h 2808000"/>
              <a:gd name="connsiteX10" fmla="*/ 131402 w 2514407"/>
              <a:gd name="connsiteY10" fmla="*/ 1882405 h 2808000"/>
              <a:gd name="connsiteX11" fmla="*/ 128943 w 2514407"/>
              <a:gd name="connsiteY11" fmla="*/ 1906790 h 2808000"/>
              <a:gd name="connsiteX12" fmla="*/ 314229 w 2514407"/>
              <a:gd name="connsiteY12" fmla="*/ 2186321 h 2808000"/>
              <a:gd name="connsiteX13" fmla="*/ 323896 w 2514407"/>
              <a:gd name="connsiteY13" fmla="*/ 2189321 h 2808000"/>
              <a:gd name="connsiteX14" fmla="*/ 1086908 w 2514407"/>
              <a:gd name="connsiteY14" fmla="*/ 2611908 h 2808000"/>
              <a:gd name="connsiteX15" fmla="*/ 1087250 w 2514407"/>
              <a:gd name="connsiteY15" fmla="*/ 2612189 h 2808000"/>
              <a:gd name="connsiteX16" fmla="*/ 1256867 w 2514407"/>
              <a:gd name="connsiteY16" fmla="*/ 2664000 h 2808000"/>
              <a:gd name="connsiteX17" fmla="*/ 1426484 w 2514407"/>
              <a:gd name="connsiteY17" fmla="*/ 2612189 h 2808000"/>
              <a:gd name="connsiteX18" fmla="*/ 1431288 w 2514407"/>
              <a:gd name="connsiteY18" fmla="*/ 2608226 h 2808000"/>
              <a:gd name="connsiteX19" fmla="*/ 1431964 w 2514407"/>
              <a:gd name="connsiteY19" fmla="*/ 2609064 h 2808000"/>
              <a:gd name="connsiteX20" fmla="*/ 2195863 w 2514407"/>
              <a:gd name="connsiteY20" fmla="*/ 2185986 h 2808000"/>
              <a:gd name="connsiteX21" fmla="*/ 2200177 w 2514407"/>
              <a:gd name="connsiteY21" fmla="*/ 2184647 h 2808000"/>
              <a:gd name="connsiteX22" fmla="*/ 2385462 w 2514407"/>
              <a:gd name="connsiteY22" fmla="*/ 1905117 h 2808000"/>
              <a:gd name="connsiteX23" fmla="*/ 2382955 w 2514407"/>
              <a:gd name="connsiteY23" fmla="*/ 1880242 h 2808000"/>
              <a:gd name="connsiteX24" fmla="*/ 2382955 w 2514407"/>
              <a:gd name="connsiteY24" fmla="*/ 911098 h 2808000"/>
              <a:gd name="connsiteX25" fmla="*/ 2381228 w 2514407"/>
              <a:gd name="connsiteY25" fmla="*/ 910832 h 2808000"/>
              <a:gd name="connsiteX26" fmla="*/ 2382118 w 2514407"/>
              <a:gd name="connsiteY26" fmla="*/ 901997 h 2808000"/>
              <a:gd name="connsiteX27" fmla="*/ 2196833 w 2514407"/>
              <a:gd name="connsiteY27" fmla="*/ 622467 h 2808000"/>
              <a:gd name="connsiteX28" fmla="*/ 2185700 w 2514407"/>
              <a:gd name="connsiteY28" fmla="*/ 619011 h 2808000"/>
              <a:gd name="connsiteX29" fmla="*/ 2187154 w 2514407"/>
              <a:gd name="connsiteY29" fmla="*/ 615198 h 2808000"/>
              <a:gd name="connsiteX30" fmla="*/ 1431965 w 2514407"/>
              <a:gd name="connsiteY30" fmla="*/ 196942 h 2808000"/>
              <a:gd name="connsiteX31" fmla="*/ 1429653 w 2514407"/>
              <a:gd name="connsiteY31" fmla="*/ 199804 h 2808000"/>
              <a:gd name="connsiteX32" fmla="*/ 1424813 w 2514407"/>
              <a:gd name="connsiteY32" fmla="*/ 195811 h 2808000"/>
              <a:gd name="connsiteX33" fmla="*/ 1255195 w 2514407"/>
              <a:gd name="connsiteY33" fmla="*/ 144000 h 2808000"/>
              <a:gd name="connsiteX34" fmla="*/ 1254966 w 2514407"/>
              <a:gd name="connsiteY34" fmla="*/ 0 h 2808000"/>
              <a:gd name="connsiteX35" fmla="*/ 1443969 w 2514407"/>
              <a:gd name="connsiteY35" fmla="*/ 57732 h 2808000"/>
              <a:gd name="connsiteX36" fmla="*/ 1449363 w 2514407"/>
              <a:gd name="connsiteY36" fmla="*/ 62182 h 2808000"/>
              <a:gd name="connsiteX37" fmla="*/ 1451939 w 2514407"/>
              <a:gd name="connsiteY37" fmla="*/ 58993 h 2808000"/>
              <a:gd name="connsiteX38" fmla="*/ 2293435 w 2514407"/>
              <a:gd name="connsiteY38" fmla="*/ 525049 h 2808000"/>
              <a:gd name="connsiteX39" fmla="*/ 2291815 w 2514407"/>
              <a:gd name="connsiteY39" fmla="*/ 529298 h 2808000"/>
              <a:gd name="connsiteX40" fmla="*/ 2304220 w 2514407"/>
              <a:gd name="connsiteY40" fmla="*/ 533149 h 2808000"/>
              <a:gd name="connsiteX41" fmla="*/ 2510680 w 2514407"/>
              <a:gd name="connsiteY41" fmla="*/ 844625 h 2808000"/>
              <a:gd name="connsiteX42" fmla="*/ 2509689 w 2514407"/>
              <a:gd name="connsiteY42" fmla="*/ 854470 h 2808000"/>
              <a:gd name="connsiteX43" fmla="*/ 2511614 w 2514407"/>
              <a:gd name="connsiteY43" fmla="*/ 854766 h 2808000"/>
              <a:gd name="connsiteX44" fmla="*/ 2511614 w 2514407"/>
              <a:gd name="connsiteY44" fmla="*/ 1934670 h 2808000"/>
              <a:gd name="connsiteX45" fmla="*/ 2514407 w 2514407"/>
              <a:gd name="connsiteY45" fmla="*/ 1962387 h 2808000"/>
              <a:gd name="connsiteX46" fmla="*/ 2307947 w 2514407"/>
              <a:gd name="connsiteY46" fmla="*/ 2273864 h 2808000"/>
              <a:gd name="connsiteX47" fmla="*/ 2303139 w 2514407"/>
              <a:gd name="connsiteY47" fmla="*/ 2275356 h 2808000"/>
              <a:gd name="connsiteX48" fmla="*/ 1451938 w 2514407"/>
              <a:gd name="connsiteY48" fmla="*/ 2746785 h 2808000"/>
              <a:gd name="connsiteX49" fmla="*/ 1451184 w 2514407"/>
              <a:gd name="connsiteY49" fmla="*/ 2745852 h 2808000"/>
              <a:gd name="connsiteX50" fmla="*/ 1445832 w 2514407"/>
              <a:gd name="connsiteY50" fmla="*/ 2750268 h 2808000"/>
              <a:gd name="connsiteX51" fmla="*/ 1256829 w 2514407"/>
              <a:gd name="connsiteY51" fmla="*/ 2808000 h 2808000"/>
              <a:gd name="connsiteX52" fmla="*/ 1067828 w 2514407"/>
              <a:gd name="connsiteY52" fmla="*/ 2750268 h 2808000"/>
              <a:gd name="connsiteX53" fmla="*/ 1067447 w 2514407"/>
              <a:gd name="connsiteY53" fmla="*/ 2749954 h 2808000"/>
              <a:gd name="connsiteX54" fmla="*/ 217233 w 2514407"/>
              <a:gd name="connsiteY54" fmla="*/ 2279072 h 2808000"/>
              <a:gd name="connsiteX55" fmla="*/ 206461 w 2514407"/>
              <a:gd name="connsiteY55" fmla="*/ 2275729 h 2808000"/>
              <a:gd name="connsiteX56" fmla="*/ 0 w 2514407"/>
              <a:gd name="connsiteY56" fmla="*/ 1964252 h 2808000"/>
              <a:gd name="connsiteX57" fmla="*/ 2740 w 2514407"/>
              <a:gd name="connsiteY57" fmla="*/ 1937080 h 2808000"/>
              <a:gd name="connsiteX58" fmla="*/ 2047 w 2514407"/>
              <a:gd name="connsiteY58" fmla="*/ 1936975 h 2808000"/>
              <a:gd name="connsiteX59" fmla="*/ 2047 w 2514407"/>
              <a:gd name="connsiteY59" fmla="*/ 865904 h 2808000"/>
              <a:gd name="connsiteX60" fmla="*/ 183 w 2514407"/>
              <a:gd name="connsiteY60" fmla="*/ 847420 h 2808000"/>
              <a:gd name="connsiteX61" fmla="*/ 149223 w 2514407"/>
              <a:gd name="connsiteY61" fmla="*/ 567110 h 2808000"/>
              <a:gd name="connsiteX62" fmla="*/ 194275 w 2514407"/>
              <a:gd name="connsiteY62" fmla="*/ 542656 h 2808000"/>
              <a:gd name="connsiteX63" fmla="*/ 193267 w 2514407"/>
              <a:gd name="connsiteY63" fmla="*/ 539979 h 2808000"/>
              <a:gd name="connsiteX64" fmla="*/ 1074754 w 2514407"/>
              <a:gd name="connsiteY64" fmla="*/ 51776 h 2808000"/>
              <a:gd name="connsiteX65" fmla="*/ 1075419 w 2514407"/>
              <a:gd name="connsiteY65" fmla="*/ 52601 h 2808000"/>
              <a:gd name="connsiteX66" fmla="*/ 1123386 w 2514407"/>
              <a:gd name="connsiteY66" fmla="*/ 26564 h 2808000"/>
              <a:gd name="connsiteX67" fmla="*/ 1254966 w 2514407"/>
              <a:gd name="connsiteY67" fmla="*/ 0 h 28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14407" h="2808000">
                <a:moveTo>
                  <a:pt x="1255195" y="144000"/>
                </a:moveTo>
                <a:cubicBezTo>
                  <a:pt x="1213309" y="144000"/>
                  <a:pt x="1173405" y="152489"/>
                  <a:pt x="1137110" y="167840"/>
                </a:cubicBezTo>
                <a:lnTo>
                  <a:pt x="1094063" y="191206"/>
                </a:lnTo>
                <a:lnTo>
                  <a:pt x="1093466" y="190465"/>
                </a:lnTo>
                <a:lnTo>
                  <a:pt x="302388" y="628597"/>
                </a:lnTo>
                <a:lnTo>
                  <a:pt x="303293" y="630999"/>
                </a:lnTo>
                <a:lnTo>
                  <a:pt x="262861" y="652945"/>
                </a:lnTo>
                <a:cubicBezTo>
                  <a:pt x="182164" y="707464"/>
                  <a:pt x="129107" y="799788"/>
                  <a:pt x="129107" y="904505"/>
                </a:cubicBezTo>
                <a:lnTo>
                  <a:pt x="130780" y="921093"/>
                </a:lnTo>
                <a:lnTo>
                  <a:pt x="130780" y="1882311"/>
                </a:lnTo>
                <a:lnTo>
                  <a:pt x="131402" y="1882405"/>
                </a:lnTo>
                <a:lnTo>
                  <a:pt x="128943" y="1906790"/>
                </a:lnTo>
                <a:cubicBezTo>
                  <a:pt x="128943" y="2032451"/>
                  <a:pt x="205344" y="2140267"/>
                  <a:pt x="314229" y="2186321"/>
                </a:cubicBezTo>
                <a:lnTo>
                  <a:pt x="323896" y="2189321"/>
                </a:lnTo>
                <a:lnTo>
                  <a:pt x="1086908" y="2611908"/>
                </a:lnTo>
                <a:lnTo>
                  <a:pt x="1087250" y="2612189"/>
                </a:lnTo>
                <a:cubicBezTo>
                  <a:pt x="1135668" y="2644900"/>
                  <a:pt x="1194037" y="2664000"/>
                  <a:pt x="1256867" y="2664000"/>
                </a:cubicBezTo>
                <a:cubicBezTo>
                  <a:pt x="1319697" y="2664000"/>
                  <a:pt x="1378066" y="2644900"/>
                  <a:pt x="1426484" y="2612189"/>
                </a:cubicBezTo>
                <a:lnTo>
                  <a:pt x="1431288" y="2608226"/>
                </a:lnTo>
                <a:lnTo>
                  <a:pt x="1431964" y="2609064"/>
                </a:lnTo>
                <a:lnTo>
                  <a:pt x="2195863" y="2185986"/>
                </a:lnTo>
                <a:lnTo>
                  <a:pt x="2200177" y="2184647"/>
                </a:lnTo>
                <a:cubicBezTo>
                  <a:pt x="2309061" y="2138593"/>
                  <a:pt x="2385462" y="2030777"/>
                  <a:pt x="2385462" y="1905117"/>
                </a:cubicBezTo>
                <a:lnTo>
                  <a:pt x="2382955" y="1880242"/>
                </a:lnTo>
                <a:lnTo>
                  <a:pt x="2382955" y="911098"/>
                </a:lnTo>
                <a:lnTo>
                  <a:pt x="2381228" y="910832"/>
                </a:lnTo>
                <a:lnTo>
                  <a:pt x="2382118" y="901997"/>
                </a:lnTo>
                <a:cubicBezTo>
                  <a:pt x="2382118" y="776337"/>
                  <a:pt x="2305717" y="668520"/>
                  <a:pt x="2196833" y="622467"/>
                </a:cubicBezTo>
                <a:lnTo>
                  <a:pt x="2185700" y="619011"/>
                </a:lnTo>
                <a:lnTo>
                  <a:pt x="2187154" y="615198"/>
                </a:lnTo>
                <a:lnTo>
                  <a:pt x="1431965" y="196942"/>
                </a:lnTo>
                <a:lnTo>
                  <a:pt x="1429653" y="199804"/>
                </a:lnTo>
                <a:lnTo>
                  <a:pt x="1424813" y="195811"/>
                </a:lnTo>
                <a:cubicBezTo>
                  <a:pt x="1376395" y="163100"/>
                  <a:pt x="1318025" y="144000"/>
                  <a:pt x="1255195" y="144000"/>
                </a:cubicBezTo>
                <a:close/>
                <a:moveTo>
                  <a:pt x="1254966" y="0"/>
                </a:moveTo>
                <a:cubicBezTo>
                  <a:pt x="1324977" y="0"/>
                  <a:pt x="1390018" y="21283"/>
                  <a:pt x="1443969" y="57732"/>
                </a:cubicBezTo>
                <a:lnTo>
                  <a:pt x="1449363" y="62182"/>
                </a:lnTo>
                <a:lnTo>
                  <a:pt x="1451939" y="58993"/>
                </a:lnTo>
                <a:lnTo>
                  <a:pt x="2293435" y="525049"/>
                </a:lnTo>
                <a:lnTo>
                  <a:pt x="2291815" y="529298"/>
                </a:lnTo>
                <a:lnTo>
                  <a:pt x="2304220" y="533149"/>
                </a:lnTo>
                <a:cubicBezTo>
                  <a:pt x="2425548" y="584466"/>
                  <a:pt x="2510680" y="704604"/>
                  <a:pt x="2510680" y="844625"/>
                </a:cubicBezTo>
                <a:lnTo>
                  <a:pt x="2509689" y="854470"/>
                </a:lnTo>
                <a:lnTo>
                  <a:pt x="2511614" y="854766"/>
                </a:lnTo>
                <a:lnTo>
                  <a:pt x="2511614" y="1934670"/>
                </a:lnTo>
                <a:lnTo>
                  <a:pt x="2514407" y="1962387"/>
                </a:lnTo>
                <a:cubicBezTo>
                  <a:pt x="2514407" y="2102409"/>
                  <a:pt x="2429275" y="2222546"/>
                  <a:pt x="2307947" y="2273864"/>
                </a:cubicBezTo>
                <a:lnTo>
                  <a:pt x="2303139" y="2275356"/>
                </a:lnTo>
                <a:lnTo>
                  <a:pt x="1451938" y="2746785"/>
                </a:lnTo>
                <a:lnTo>
                  <a:pt x="1451184" y="2745852"/>
                </a:lnTo>
                <a:lnTo>
                  <a:pt x="1445832" y="2750268"/>
                </a:lnTo>
                <a:cubicBezTo>
                  <a:pt x="1391880" y="2786718"/>
                  <a:pt x="1326840" y="2808000"/>
                  <a:pt x="1256829" y="2808000"/>
                </a:cubicBezTo>
                <a:cubicBezTo>
                  <a:pt x="1186819" y="2808000"/>
                  <a:pt x="1121779" y="2786718"/>
                  <a:pt x="1067828" y="2750268"/>
                </a:cubicBezTo>
                <a:lnTo>
                  <a:pt x="1067447" y="2749954"/>
                </a:lnTo>
                <a:lnTo>
                  <a:pt x="217233" y="2279072"/>
                </a:lnTo>
                <a:lnTo>
                  <a:pt x="206461" y="2275729"/>
                </a:lnTo>
                <a:cubicBezTo>
                  <a:pt x="85133" y="2224411"/>
                  <a:pt x="0" y="2104274"/>
                  <a:pt x="0" y="1964252"/>
                </a:cubicBezTo>
                <a:lnTo>
                  <a:pt x="2740" y="1937080"/>
                </a:lnTo>
                <a:lnTo>
                  <a:pt x="2047" y="1936975"/>
                </a:lnTo>
                <a:lnTo>
                  <a:pt x="2047" y="865904"/>
                </a:lnTo>
                <a:lnTo>
                  <a:pt x="183" y="847420"/>
                </a:lnTo>
                <a:cubicBezTo>
                  <a:pt x="183" y="730735"/>
                  <a:pt x="59303" y="627859"/>
                  <a:pt x="149223" y="567110"/>
                </a:cubicBezTo>
                <a:lnTo>
                  <a:pt x="194275" y="542656"/>
                </a:lnTo>
                <a:lnTo>
                  <a:pt x="193267" y="539979"/>
                </a:lnTo>
                <a:lnTo>
                  <a:pt x="1074754" y="51776"/>
                </a:lnTo>
                <a:lnTo>
                  <a:pt x="1075419" y="52601"/>
                </a:lnTo>
                <a:lnTo>
                  <a:pt x="1123386" y="26564"/>
                </a:lnTo>
                <a:cubicBezTo>
                  <a:pt x="1163829" y="9459"/>
                  <a:pt x="1208293" y="0"/>
                  <a:pt x="12549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pic>
        <p:nvPicPr>
          <p:cNvPr id="21" name="Рисунок 20" descr="О развитии взаимодействия между ВГУ и международной аудиторской компанией  PwC">
            <a:extLst>
              <a:ext uri="{FF2B5EF4-FFF2-40B4-BE49-F238E27FC236}">
                <a16:creationId xmlns:a16="http://schemas.microsoft.com/office/drawing/2014/main" id="{D3126E83-1D80-420E-88EA-3B85EB6F793D}"/>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24367" t="7137" r="49743" b="50874"/>
          <a:stretch/>
        </p:blipFill>
        <p:spPr bwMode="auto">
          <a:xfrm>
            <a:off x="653821" y="5090945"/>
            <a:ext cx="1165915" cy="1258825"/>
          </a:xfrm>
          <a:custGeom>
            <a:avLst/>
            <a:gdLst>
              <a:gd name="connsiteX0" fmla="*/ 851894 w 2142190"/>
              <a:gd name="connsiteY0" fmla="*/ 0 h 2312898"/>
              <a:gd name="connsiteX1" fmla="*/ 1289661 w 2142190"/>
              <a:gd name="connsiteY1" fmla="*/ 0 h 2312898"/>
              <a:gd name="connsiteX2" fmla="*/ 1953929 w 2142190"/>
              <a:gd name="connsiteY2" fmla="*/ 367900 h 2312898"/>
              <a:gd name="connsiteX3" fmla="*/ 1952549 w 2142190"/>
              <a:gd name="connsiteY3" fmla="*/ 371520 h 2312898"/>
              <a:gd name="connsiteX4" fmla="*/ 1963118 w 2142190"/>
              <a:gd name="connsiteY4" fmla="*/ 374801 h 2312898"/>
              <a:gd name="connsiteX5" fmla="*/ 2139015 w 2142190"/>
              <a:gd name="connsiteY5" fmla="*/ 640168 h 2312898"/>
              <a:gd name="connsiteX6" fmla="*/ 2138170 w 2142190"/>
              <a:gd name="connsiteY6" fmla="*/ 648556 h 2312898"/>
              <a:gd name="connsiteX7" fmla="*/ 2139810 w 2142190"/>
              <a:gd name="connsiteY7" fmla="*/ 648808 h 2312898"/>
              <a:gd name="connsiteX8" fmla="*/ 2139810 w 2142190"/>
              <a:gd name="connsiteY8" fmla="*/ 1568850 h 2312898"/>
              <a:gd name="connsiteX9" fmla="*/ 2142190 w 2142190"/>
              <a:gd name="connsiteY9" fmla="*/ 1592464 h 2312898"/>
              <a:gd name="connsiteX10" fmla="*/ 1966293 w 2142190"/>
              <a:gd name="connsiteY10" fmla="*/ 1857832 h 2312898"/>
              <a:gd name="connsiteX11" fmla="*/ 1962197 w 2142190"/>
              <a:gd name="connsiteY11" fmla="*/ 1859103 h 2312898"/>
              <a:gd name="connsiteX12" fmla="*/ 1237002 w 2142190"/>
              <a:gd name="connsiteY12" fmla="*/ 2260745 h 2312898"/>
              <a:gd name="connsiteX13" fmla="*/ 1236360 w 2142190"/>
              <a:gd name="connsiteY13" fmla="*/ 2259950 h 2312898"/>
              <a:gd name="connsiteX14" fmla="*/ 1231800 w 2142190"/>
              <a:gd name="connsiteY14" fmla="*/ 2263712 h 2312898"/>
              <a:gd name="connsiteX15" fmla="*/ 1070776 w 2142190"/>
              <a:gd name="connsiteY15" fmla="*/ 2312898 h 2312898"/>
              <a:gd name="connsiteX16" fmla="*/ 909753 w 2142190"/>
              <a:gd name="connsiteY16" fmla="*/ 2263712 h 2312898"/>
              <a:gd name="connsiteX17" fmla="*/ 909429 w 2142190"/>
              <a:gd name="connsiteY17" fmla="*/ 2263445 h 2312898"/>
              <a:gd name="connsiteX18" fmla="*/ 185075 w 2142190"/>
              <a:gd name="connsiteY18" fmla="*/ 1862269 h 2312898"/>
              <a:gd name="connsiteX19" fmla="*/ 175898 w 2142190"/>
              <a:gd name="connsiteY19" fmla="*/ 1859421 h 2312898"/>
              <a:gd name="connsiteX20" fmla="*/ 0 w 2142190"/>
              <a:gd name="connsiteY20" fmla="*/ 1594053 h 2312898"/>
              <a:gd name="connsiteX21" fmla="*/ 2334 w 2142190"/>
              <a:gd name="connsiteY21" fmla="*/ 1570903 h 2312898"/>
              <a:gd name="connsiteX22" fmla="*/ 1744 w 2142190"/>
              <a:gd name="connsiteY22" fmla="*/ 1570814 h 2312898"/>
              <a:gd name="connsiteX23" fmla="*/ 1744 w 2142190"/>
              <a:gd name="connsiteY23" fmla="*/ 658297 h 2312898"/>
              <a:gd name="connsiteX24" fmla="*/ 156 w 2142190"/>
              <a:gd name="connsiteY24" fmla="*/ 642549 h 2312898"/>
              <a:gd name="connsiteX25" fmla="*/ 127133 w 2142190"/>
              <a:gd name="connsiteY25" fmla="*/ 403735 h 2312898"/>
              <a:gd name="connsiteX26" fmla="*/ 165516 w 2142190"/>
              <a:gd name="connsiteY26" fmla="*/ 382901 h 2312898"/>
              <a:gd name="connsiteX27" fmla="*/ 164657 w 2142190"/>
              <a:gd name="connsiteY27" fmla="*/ 380620 h 231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42190" h="2312898">
                <a:moveTo>
                  <a:pt x="851894" y="0"/>
                </a:moveTo>
                <a:lnTo>
                  <a:pt x="1289661" y="0"/>
                </a:lnTo>
                <a:lnTo>
                  <a:pt x="1953929" y="367900"/>
                </a:lnTo>
                <a:lnTo>
                  <a:pt x="1952549" y="371520"/>
                </a:lnTo>
                <a:lnTo>
                  <a:pt x="1963118" y="374801"/>
                </a:lnTo>
                <a:cubicBezTo>
                  <a:pt x="2066485" y="418521"/>
                  <a:pt x="2139015" y="520875"/>
                  <a:pt x="2139015" y="640168"/>
                </a:cubicBezTo>
                <a:lnTo>
                  <a:pt x="2138170" y="648556"/>
                </a:lnTo>
                <a:lnTo>
                  <a:pt x="2139810" y="648808"/>
                </a:lnTo>
                <a:lnTo>
                  <a:pt x="2139810" y="1568850"/>
                </a:lnTo>
                <a:lnTo>
                  <a:pt x="2142190" y="1592464"/>
                </a:lnTo>
                <a:cubicBezTo>
                  <a:pt x="2142190" y="1711758"/>
                  <a:pt x="2069660" y="1814111"/>
                  <a:pt x="1966293" y="1857832"/>
                </a:cubicBezTo>
                <a:lnTo>
                  <a:pt x="1962197" y="1859103"/>
                </a:lnTo>
                <a:lnTo>
                  <a:pt x="1237002" y="2260745"/>
                </a:lnTo>
                <a:lnTo>
                  <a:pt x="1236360" y="2259950"/>
                </a:lnTo>
                <a:lnTo>
                  <a:pt x="1231800" y="2263712"/>
                </a:lnTo>
                <a:cubicBezTo>
                  <a:pt x="1185835" y="2294766"/>
                  <a:pt x="1130423" y="2312898"/>
                  <a:pt x="1070776" y="2312898"/>
                </a:cubicBezTo>
                <a:cubicBezTo>
                  <a:pt x="1011130" y="2312898"/>
                  <a:pt x="955718" y="2294766"/>
                  <a:pt x="909753" y="2263712"/>
                </a:cubicBezTo>
                <a:lnTo>
                  <a:pt x="909429" y="2263445"/>
                </a:lnTo>
                <a:lnTo>
                  <a:pt x="185075" y="1862269"/>
                </a:lnTo>
                <a:lnTo>
                  <a:pt x="175898" y="1859421"/>
                </a:lnTo>
                <a:cubicBezTo>
                  <a:pt x="72530" y="1815700"/>
                  <a:pt x="0" y="1713347"/>
                  <a:pt x="0" y="1594053"/>
                </a:cubicBezTo>
                <a:lnTo>
                  <a:pt x="2334" y="1570903"/>
                </a:lnTo>
                <a:lnTo>
                  <a:pt x="1744" y="1570814"/>
                </a:lnTo>
                <a:lnTo>
                  <a:pt x="1744" y="658297"/>
                </a:lnTo>
                <a:lnTo>
                  <a:pt x="156" y="642549"/>
                </a:lnTo>
                <a:cubicBezTo>
                  <a:pt x="156" y="543138"/>
                  <a:pt x="50524" y="455491"/>
                  <a:pt x="127133" y="403735"/>
                </a:cubicBezTo>
                <a:lnTo>
                  <a:pt x="165516" y="382901"/>
                </a:lnTo>
                <a:lnTo>
                  <a:pt x="164657" y="380620"/>
                </a:lnTo>
                <a:close/>
              </a:path>
            </a:pathLst>
          </a:custGeom>
          <a:noFill/>
          <a:extLst>
            <a:ext uri="{909E8E84-426E-40DD-AFC4-6F175D3DCCD1}">
              <a14:hiddenFill xmlns:a14="http://schemas.microsoft.com/office/drawing/2010/main">
                <a:solidFill>
                  <a:srgbClr val="FFFFFF"/>
                </a:solidFill>
              </a14:hiddenFill>
            </a:ext>
          </a:extLst>
        </p:spPr>
      </p:pic>
      <p:sp>
        <p:nvSpPr>
          <p:cNvPr id="22" name="Полилиния: фигура 21">
            <a:extLst>
              <a:ext uri="{FF2B5EF4-FFF2-40B4-BE49-F238E27FC236}">
                <a16:creationId xmlns:a16="http://schemas.microsoft.com/office/drawing/2014/main" id="{787B052E-7E92-4C17-9DEB-79C09A99BF1A}"/>
              </a:ext>
            </a:extLst>
          </p:cNvPr>
          <p:cNvSpPr>
            <a:spLocks noChangeAspect="1"/>
          </p:cNvSpPr>
          <p:nvPr/>
        </p:nvSpPr>
        <p:spPr>
          <a:xfrm>
            <a:off x="518416" y="4918115"/>
            <a:ext cx="1436726" cy="1604484"/>
          </a:xfrm>
          <a:custGeom>
            <a:avLst/>
            <a:gdLst>
              <a:gd name="connsiteX0" fmla="*/ 1255195 w 2514407"/>
              <a:gd name="connsiteY0" fmla="*/ 144000 h 2808000"/>
              <a:gd name="connsiteX1" fmla="*/ 1137110 w 2514407"/>
              <a:gd name="connsiteY1" fmla="*/ 167840 h 2808000"/>
              <a:gd name="connsiteX2" fmla="*/ 1094063 w 2514407"/>
              <a:gd name="connsiteY2" fmla="*/ 191206 h 2808000"/>
              <a:gd name="connsiteX3" fmla="*/ 1093466 w 2514407"/>
              <a:gd name="connsiteY3" fmla="*/ 190465 h 2808000"/>
              <a:gd name="connsiteX4" fmla="*/ 302388 w 2514407"/>
              <a:gd name="connsiteY4" fmla="*/ 628597 h 2808000"/>
              <a:gd name="connsiteX5" fmla="*/ 303293 w 2514407"/>
              <a:gd name="connsiteY5" fmla="*/ 630999 h 2808000"/>
              <a:gd name="connsiteX6" fmla="*/ 262861 w 2514407"/>
              <a:gd name="connsiteY6" fmla="*/ 652945 h 2808000"/>
              <a:gd name="connsiteX7" fmla="*/ 129107 w 2514407"/>
              <a:gd name="connsiteY7" fmla="*/ 904505 h 2808000"/>
              <a:gd name="connsiteX8" fmla="*/ 130780 w 2514407"/>
              <a:gd name="connsiteY8" fmla="*/ 921093 h 2808000"/>
              <a:gd name="connsiteX9" fmla="*/ 130780 w 2514407"/>
              <a:gd name="connsiteY9" fmla="*/ 1882311 h 2808000"/>
              <a:gd name="connsiteX10" fmla="*/ 131402 w 2514407"/>
              <a:gd name="connsiteY10" fmla="*/ 1882405 h 2808000"/>
              <a:gd name="connsiteX11" fmla="*/ 128943 w 2514407"/>
              <a:gd name="connsiteY11" fmla="*/ 1906790 h 2808000"/>
              <a:gd name="connsiteX12" fmla="*/ 314229 w 2514407"/>
              <a:gd name="connsiteY12" fmla="*/ 2186321 h 2808000"/>
              <a:gd name="connsiteX13" fmla="*/ 323896 w 2514407"/>
              <a:gd name="connsiteY13" fmla="*/ 2189321 h 2808000"/>
              <a:gd name="connsiteX14" fmla="*/ 1086908 w 2514407"/>
              <a:gd name="connsiteY14" fmla="*/ 2611908 h 2808000"/>
              <a:gd name="connsiteX15" fmla="*/ 1087250 w 2514407"/>
              <a:gd name="connsiteY15" fmla="*/ 2612189 h 2808000"/>
              <a:gd name="connsiteX16" fmla="*/ 1256867 w 2514407"/>
              <a:gd name="connsiteY16" fmla="*/ 2664000 h 2808000"/>
              <a:gd name="connsiteX17" fmla="*/ 1426484 w 2514407"/>
              <a:gd name="connsiteY17" fmla="*/ 2612189 h 2808000"/>
              <a:gd name="connsiteX18" fmla="*/ 1431288 w 2514407"/>
              <a:gd name="connsiteY18" fmla="*/ 2608226 h 2808000"/>
              <a:gd name="connsiteX19" fmla="*/ 1431964 w 2514407"/>
              <a:gd name="connsiteY19" fmla="*/ 2609064 h 2808000"/>
              <a:gd name="connsiteX20" fmla="*/ 2195863 w 2514407"/>
              <a:gd name="connsiteY20" fmla="*/ 2185986 h 2808000"/>
              <a:gd name="connsiteX21" fmla="*/ 2200177 w 2514407"/>
              <a:gd name="connsiteY21" fmla="*/ 2184647 h 2808000"/>
              <a:gd name="connsiteX22" fmla="*/ 2385462 w 2514407"/>
              <a:gd name="connsiteY22" fmla="*/ 1905117 h 2808000"/>
              <a:gd name="connsiteX23" fmla="*/ 2382955 w 2514407"/>
              <a:gd name="connsiteY23" fmla="*/ 1880242 h 2808000"/>
              <a:gd name="connsiteX24" fmla="*/ 2382955 w 2514407"/>
              <a:gd name="connsiteY24" fmla="*/ 911098 h 2808000"/>
              <a:gd name="connsiteX25" fmla="*/ 2381228 w 2514407"/>
              <a:gd name="connsiteY25" fmla="*/ 910832 h 2808000"/>
              <a:gd name="connsiteX26" fmla="*/ 2382118 w 2514407"/>
              <a:gd name="connsiteY26" fmla="*/ 901997 h 2808000"/>
              <a:gd name="connsiteX27" fmla="*/ 2196833 w 2514407"/>
              <a:gd name="connsiteY27" fmla="*/ 622467 h 2808000"/>
              <a:gd name="connsiteX28" fmla="*/ 2185700 w 2514407"/>
              <a:gd name="connsiteY28" fmla="*/ 619011 h 2808000"/>
              <a:gd name="connsiteX29" fmla="*/ 2187154 w 2514407"/>
              <a:gd name="connsiteY29" fmla="*/ 615198 h 2808000"/>
              <a:gd name="connsiteX30" fmla="*/ 1431965 w 2514407"/>
              <a:gd name="connsiteY30" fmla="*/ 196942 h 2808000"/>
              <a:gd name="connsiteX31" fmla="*/ 1429653 w 2514407"/>
              <a:gd name="connsiteY31" fmla="*/ 199804 h 2808000"/>
              <a:gd name="connsiteX32" fmla="*/ 1424813 w 2514407"/>
              <a:gd name="connsiteY32" fmla="*/ 195811 h 2808000"/>
              <a:gd name="connsiteX33" fmla="*/ 1255195 w 2514407"/>
              <a:gd name="connsiteY33" fmla="*/ 144000 h 2808000"/>
              <a:gd name="connsiteX34" fmla="*/ 1254966 w 2514407"/>
              <a:gd name="connsiteY34" fmla="*/ 0 h 2808000"/>
              <a:gd name="connsiteX35" fmla="*/ 1443969 w 2514407"/>
              <a:gd name="connsiteY35" fmla="*/ 57732 h 2808000"/>
              <a:gd name="connsiteX36" fmla="*/ 1449363 w 2514407"/>
              <a:gd name="connsiteY36" fmla="*/ 62182 h 2808000"/>
              <a:gd name="connsiteX37" fmla="*/ 1451939 w 2514407"/>
              <a:gd name="connsiteY37" fmla="*/ 58993 h 2808000"/>
              <a:gd name="connsiteX38" fmla="*/ 2293435 w 2514407"/>
              <a:gd name="connsiteY38" fmla="*/ 525049 h 2808000"/>
              <a:gd name="connsiteX39" fmla="*/ 2291815 w 2514407"/>
              <a:gd name="connsiteY39" fmla="*/ 529298 h 2808000"/>
              <a:gd name="connsiteX40" fmla="*/ 2304220 w 2514407"/>
              <a:gd name="connsiteY40" fmla="*/ 533149 h 2808000"/>
              <a:gd name="connsiteX41" fmla="*/ 2510680 w 2514407"/>
              <a:gd name="connsiteY41" fmla="*/ 844625 h 2808000"/>
              <a:gd name="connsiteX42" fmla="*/ 2509689 w 2514407"/>
              <a:gd name="connsiteY42" fmla="*/ 854470 h 2808000"/>
              <a:gd name="connsiteX43" fmla="*/ 2511614 w 2514407"/>
              <a:gd name="connsiteY43" fmla="*/ 854766 h 2808000"/>
              <a:gd name="connsiteX44" fmla="*/ 2511614 w 2514407"/>
              <a:gd name="connsiteY44" fmla="*/ 1934670 h 2808000"/>
              <a:gd name="connsiteX45" fmla="*/ 2514407 w 2514407"/>
              <a:gd name="connsiteY45" fmla="*/ 1962387 h 2808000"/>
              <a:gd name="connsiteX46" fmla="*/ 2307947 w 2514407"/>
              <a:gd name="connsiteY46" fmla="*/ 2273864 h 2808000"/>
              <a:gd name="connsiteX47" fmla="*/ 2303139 w 2514407"/>
              <a:gd name="connsiteY47" fmla="*/ 2275356 h 2808000"/>
              <a:gd name="connsiteX48" fmla="*/ 1451938 w 2514407"/>
              <a:gd name="connsiteY48" fmla="*/ 2746785 h 2808000"/>
              <a:gd name="connsiteX49" fmla="*/ 1451184 w 2514407"/>
              <a:gd name="connsiteY49" fmla="*/ 2745852 h 2808000"/>
              <a:gd name="connsiteX50" fmla="*/ 1445832 w 2514407"/>
              <a:gd name="connsiteY50" fmla="*/ 2750268 h 2808000"/>
              <a:gd name="connsiteX51" fmla="*/ 1256829 w 2514407"/>
              <a:gd name="connsiteY51" fmla="*/ 2808000 h 2808000"/>
              <a:gd name="connsiteX52" fmla="*/ 1067828 w 2514407"/>
              <a:gd name="connsiteY52" fmla="*/ 2750268 h 2808000"/>
              <a:gd name="connsiteX53" fmla="*/ 1067447 w 2514407"/>
              <a:gd name="connsiteY53" fmla="*/ 2749954 h 2808000"/>
              <a:gd name="connsiteX54" fmla="*/ 217233 w 2514407"/>
              <a:gd name="connsiteY54" fmla="*/ 2279072 h 2808000"/>
              <a:gd name="connsiteX55" fmla="*/ 206461 w 2514407"/>
              <a:gd name="connsiteY55" fmla="*/ 2275729 h 2808000"/>
              <a:gd name="connsiteX56" fmla="*/ 0 w 2514407"/>
              <a:gd name="connsiteY56" fmla="*/ 1964252 h 2808000"/>
              <a:gd name="connsiteX57" fmla="*/ 2740 w 2514407"/>
              <a:gd name="connsiteY57" fmla="*/ 1937080 h 2808000"/>
              <a:gd name="connsiteX58" fmla="*/ 2047 w 2514407"/>
              <a:gd name="connsiteY58" fmla="*/ 1936975 h 2808000"/>
              <a:gd name="connsiteX59" fmla="*/ 2047 w 2514407"/>
              <a:gd name="connsiteY59" fmla="*/ 865904 h 2808000"/>
              <a:gd name="connsiteX60" fmla="*/ 183 w 2514407"/>
              <a:gd name="connsiteY60" fmla="*/ 847420 h 2808000"/>
              <a:gd name="connsiteX61" fmla="*/ 149223 w 2514407"/>
              <a:gd name="connsiteY61" fmla="*/ 567110 h 2808000"/>
              <a:gd name="connsiteX62" fmla="*/ 194275 w 2514407"/>
              <a:gd name="connsiteY62" fmla="*/ 542656 h 2808000"/>
              <a:gd name="connsiteX63" fmla="*/ 193267 w 2514407"/>
              <a:gd name="connsiteY63" fmla="*/ 539979 h 2808000"/>
              <a:gd name="connsiteX64" fmla="*/ 1074754 w 2514407"/>
              <a:gd name="connsiteY64" fmla="*/ 51776 h 2808000"/>
              <a:gd name="connsiteX65" fmla="*/ 1075419 w 2514407"/>
              <a:gd name="connsiteY65" fmla="*/ 52601 h 2808000"/>
              <a:gd name="connsiteX66" fmla="*/ 1123386 w 2514407"/>
              <a:gd name="connsiteY66" fmla="*/ 26564 h 2808000"/>
              <a:gd name="connsiteX67" fmla="*/ 1254966 w 2514407"/>
              <a:gd name="connsiteY67" fmla="*/ 0 h 28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14407" h="2808000">
                <a:moveTo>
                  <a:pt x="1255195" y="144000"/>
                </a:moveTo>
                <a:cubicBezTo>
                  <a:pt x="1213309" y="144000"/>
                  <a:pt x="1173405" y="152489"/>
                  <a:pt x="1137110" y="167840"/>
                </a:cubicBezTo>
                <a:lnTo>
                  <a:pt x="1094063" y="191206"/>
                </a:lnTo>
                <a:lnTo>
                  <a:pt x="1093466" y="190465"/>
                </a:lnTo>
                <a:lnTo>
                  <a:pt x="302388" y="628597"/>
                </a:lnTo>
                <a:lnTo>
                  <a:pt x="303293" y="630999"/>
                </a:lnTo>
                <a:lnTo>
                  <a:pt x="262861" y="652945"/>
                </a:lnTo>
                <a:cubicBezTo>
                  <a:pt x="182164" y="707464"/>
                  <a:pt x="129107" y="799788"/>
                  <a:pt x="129107" y="904505"/>
                </a:cubicBezTo>
                <a:lnTo>
                  <a:pt x="130780" y="921093"/>
                </a:lnTo>
                <a:lnTo>
                  <a:pt x="130780" y="1882311"/>
                </a:lnTo>
                <a:lnTo>
                  <a:pt x="131402" y="1882405"/>
                </a:lnTo>
                <a:lnTo>
                  <a:pt x="128943" y="1906790"/>
                </a:lnTo>
                <a:cubicBezTo>
                  <a:pt x="128943" y="2032451"/>
                  <a:pt x="205344" y="2140267"/>
                  <a:pt x="314229" y="2186321"/>
                </a:cubicBezTo>
                <a:lnTo>
                  <a:pt x="323896" y="2189321"/>
                </a:lnTo>
                <a:lnTo>
                  <a:pt x="1086908" y="2611908"/>
                </a:lnTo>
                <a:lnTo>
                  <a:pt x="1087250" y="2612189"/>
                </a:lnTo>
                <a:cubicBezTo>
                  <a:pt x="1135668" y="2644900"/>
                  <a:pt x="1194037" y="2664000"/>
                  <a:pt x="1256867" y="2664000"/>
                </a:cubicBezTo>
                <a:cubicBezTo>
                  <a:pt x="1319697" y="2664000"/>
                  <a:pt x="1378066" y="2644900"/>
                  <a:pt x="1426484" y="2612189"/>
                </a:cubicBezTo>
                <a:lnTo>
                  <a:pt x="1431288" y="2608226"/>
                </a:lnTo>
                <a:lnTo>
                  <a:pt x="1431964" y="2609064"/>
                </a:lnTo>
                <a:lnTo>
                  <a:pt x="2195863" y="2185986"/>
                </a:lnTo>
                <a:lnTo>
                  <a:pt x="2200177" y="2184647"/>
                </a:lnTo>
                <a:cubicBezTo>
                  <a:pt x="2309061" y="2138593"/>
                  <a:pt x="2385462" y="2030777"/>
                  <a:pt x="2385462" y="1905117"/>
                </a:cubicBezTo>
                <a:lnTo>
                  <a:pt x="2382955" y="1880242"/>
                </a:lnTo>
                <a:lnTo>
                  <a:pt x="2382955" y="911098"/>
                </a:lnTo>
                <a:lnTo>
                  <a:pt x="2381228" y="910832"/>
                </a:lnTo>
                <a:lnTo>
                  <a:pt x="2382118" y="901997"/>
                </a:lnTo>
                <a:cubicBezTo>
                  <a:pt x="2382118" y="776337"/>
                  <a:pt x="2305717" y="668520"/>
                  <a:pt x="2196833" y="622467"/>
                </a:cubicBezTo>
                <a:lnTo>
                  <a:pt x="2185700" y="619011"/>
                </a:lnTo>
                <a:lnTo>
                  <a:pt x="2187154" y="615198"/>
                </a:lnTo>
                <a:lnTo>
                  <a:pt x="1431965" y="196942"/>
                </a:lnTo>
                <a:lnTo>
                  <a:pt x="1429653" y="199804"/>
                </a:lnTo>
                <a:lnTo>
                  <a:pt x="1424813" y="195811"/>
                </a:lnTo>
                <a:cubicBezTo>
                  <a:pt x="1376395" y="163100"/>
                  <a:pt x="1318025" y="144000"/>
                  <a:pt x="1255195" y="144000"/>
                </a:cubicBezTo>
                <a:close/>
                <a:moveTo>
                  <a:pt x="1254966" y="0"/>
                </a:moveTo>
                <a:cubicBezTo>
                  <a:pt x="1324977" y="0"/>
                  <a:pt x="1390018" y="21283"/>
                  <a:pt x="1443969" y="57732"/>
                </a:cubicBezTo>
                <a:lnTo>
                  <a:pt x="1449363" y="62182"/>
                </a:lnTo>
                <a:lnTo>
                  <a:pt x="1451939" y="58993"/>
                </a:lnTo>
                <a:lnTo>
                  <a:pt x="2293435" y="525049"/>
                </a:lnTo>
                <a:lnTo>
                  <a:pt x="2291815" y="529298"/>
                </a:lnTo>
                <a:lnTo>
                  <a:pt x="2304220" y="533149"/>
                </a:lnTo>
                <a:cubicBezTo>
                  <a:pt x="2425548" y="584466"/>
                  <a:pt x="2510680" y="704604"/>
                  <a:pt x="2510680" y="844625"/>
                </a:cubicBezTo>
                <a:lnTo>
                  <a:pt x="2509689" y="854470"/>
                </a:lnTo>
                <a:lnTo>
                  <a:pt x="2511614" y="854766"/>
                </a:lnTo>
                <a:lnTo>
                  <a:pt x="2511614" y="1934670"/>
                </a:lnTo>
                <a:lnTo>
                  <a:pt x="2514407" y="1962387"/>
                </a:lnTo>
                <a:cubicBezTo>
                  <a:pt x="2514407" y="2102409"/>
                  <a:pt x="2429275" y="2222546"/>
                  <a:pt x="2307947" y="2273864"/>
                </a:cubicBezTo>
                <a:lnTo>
                  <a:pt x="2303139" y="2275356"/>
                </a:lnTo>
                <a:lnTo>
                  <a:pt x="1451938" y="2746785"/>
                </a:lnTo>
                <a:lnTo>
                  <a:pt x="1451184" y="2745852"/>
                </a:lnTo>
                <a:lnTo>
                  <a:pt x="1445832" y="2750268"/>
                </a:lnTo>
                <a:cubicBezTo>
                  <a:pt x="1391880" y="2786718"/>
                  <a:pt x="1326840" y="2808000"/>
                  <a:pt x="1256829" y="2808000"/>
                </a:cubicBezTo>
                <a:cubicBezTo>
                  <a:pt x="1186819" y="2808000"/>
                  <a:pt x="1121779" y="2786718"/>
                  <a:pt x="1067828" y="2750268"/>
                </a:cubicBezTo>
                <a:lnTo>
                  <a:pt x="1067447" y="2749954"/>
                </a:lnTo>
                <a:lnTo>
                  <a:pt x="217233" y="2279072"/>
                </a:lnTo>
                <a:lnTo>
                  <a:pt x="206461" y="2275729"/>
                </a:lnTo>
                <a:cubicBezTo>
                  <a:pt x="85133" y="2224411"/>
                  <a:pt x="0" y="2104274"/>
                  <a:pt x="0" y="1964252"/>
                </a:cubicBezTo>
                <a:lnTo>
                  <a:pt x="2740" y="1937080"/>
                </a:lnTo>
                <a:lnTo>
                  <a:pt x="2047" y="1936975"/>
                </a:lnTo>
                <a:lnTo>
                  <a:pt x="2047" y="865904"/>
                </a:lnTo>
                <a:lnTo>
                  <a:pt x="183" y="847420"/>
                </a:lnTo>
                <a:cubicBezTo>
                  <a:pt x="183" y="730735"/>
                  <a:pt x="59303" y="627859"/>
                  <a:pt x="149223" y="567110"/>
                </a:cubicBezTo>
                <a:lnTo>
                  <a:pt x="194275" y="542656"/>
                </a:lnTo>
                <a:lnTo>
                  <a:pt x="193267" y="539979"/>
                </a:lnTo>
                <a:lnTo>
                  <a:pt x="1074754" y="51776"/>
                </a:lnTo>
                <a:lnTo>
                  <a:pt x="1075419" y="52601"/>
                </a:lnTo>
                <a:lnTo>
                  <a:pt x="1123386" y="26564"/>
                </a:lnTo>
                <a:cubicBezTo>
                  <a:pt x="1163829" y="9459"/>
                  <a:pt x="1208293" y="0"/>
                  <a:pt x="12549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cxnSp>
        <p:nvCxnSpPr>
          <p:cNvPr id="4" name="Прямая со стрелкой 3">
            <a:extLst>
              <a:ext uri="{FF2B5EF4-FFF2-40B4-BE49-F238E27FC236}">
                <a16:creationId xmlns:a16="http://schemas.microsoft.com/office/drawing/2014/main" id="{143B2ABE-B1EC-47CC-8B4D-E04F25B307BD}"/>
              </a:ext>
            </a:extLst>
          </p:cNvPr>
          <p:cNvCxnSpPr>
            <a:cxnSpLocks/>
          </p:cNvCxnSpPr>
          <p:nvPr/>
        </p:nvCxnSpPr>
        <p:spPr>
          <a:xfrm>
            <a:off x="1955142" y="5735850"/>
            <a:ext cx="3295284" cy="0"/>
          </a:xfrm>
          <a:prstGeom prst="straightConnector1">
            <a:avLst/>
          </a:prstGeom>
          <a:ln w="381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a:extLst>
              <a:ext uri="{FF2B5EF4-FFF2-40B4-BE49-F238E27FC236}">
                <a16:creationId xmlns:a16="http://schemas.microsoft.com/office/drawing/2014/main" id="{A25F90D0-CCBD-4D84-B303-F4F7E261DB3C}"/>
              </a:ext>
            </a:extLst>
          </p:cNvPr>
          <p:cNvCxnSpPr/>
          <p:nvPr/>
        </p:nvCxnSpPr>
        <p:spPr>
          <a:xfrm>
            <a:off x="2742215" y="4288703"/>
            <a:ext cx="3570095" cy="0"/>
          </a:xfrm>
          <a:prstGeom prst="straightConnector1">
            <a:avLst/>
          </a:prstGeom>
          <a:ln w="38100">
            <a:solidFill>
              <a:schemeClr val="bg1"/>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2969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Полилиния: фигура 40">
            <a:extLst>
              <a:ext uri="{FF2B5EF4-FFF2-40B4-BE49-F238E27FC236}">
                <a16:creationId xmlns:a16="http://schemas.microsoft.com/office/drawing/2014/main" id="{795BF8CD-6077-45D7-9035-D5AA429ED708}"/>
              </a:ext>
            </a:extLst>
          </p:cNvPr>
          <p:cNvSpPr/>
          <p:nvPr/>
        </p:nvSpPr>
        <p:spPr>
          <a:xfrm>
            <a:off x="10483116" y="1030286"/>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chemeClr val="bg1">
              <a:lumMod val="85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44" name="Полилиния: фигура 43">
            <a:extLst>
              <a:ext uri="{FF2B5EF4-FFF2-40B4-BE49-F238E27FC236}">
                <a16:creationId xmlns:a16="http://schemas.microsoft.com/office/drawing/2014/main" id="{71F69657-57C7-4484-B0F4-2E5A532D4E14}"/>
              </a:ext>
            </a:extLst>
          </p:cNvPr>
          <p:cNvSpPr/>
          <p:nvPr/>
        </p:nvSpPr>
        <p:spPr>
          <a:xfrm>
            <a:off x="9351147" y="1028988"/>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chemeClr val="bg1">
              <a:lumMod val="85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6" name="Заголовок 1">
            <a:extLst>
              <a:ext uri="{FF2B5EF4-FFF2-40B4-BE49-F238E27FC236}">
                <a16:creationId xmlns:a16="http://schemas.microsoft.com/office/drawing/2014/main" id="{F2E52787-FE41-4025-8880-A15F5C87B727}"/>
              </a:ext>
            </a:extLst>
          </p:cNvPr>
          <p:cNvSpPr>
            <a:spLocks noGrp="1"/>
          </p:cNvSpPr>
          <p:nvPr>
            <p:ph type="ctrTitle"/>
          </p:nvPr>
        </p:nvSpPr>
        <p:spPr>
          <a:xfrm>
            <a:off x="457559" y="363136"/>
            <a:ext cx="10784871" cy="512473"/>
          </a:xfrm>
        </p:spPr>
        <p:txBody>
          <a:bodyPr>
            <a:noAutofit/>
          </a:bodyPr>
          <a:lstStyle/>
          <a:p>
            <a:pPr algn="l"/>
            <a:r>
              <a:rPr lang="ru-RU" altLang="ru-RU" sz="2600" b="1" dirty="0">
                <a:solidFill>
                  <a:srgbClr val="284391"/>
                </a:solidFill>
                <a:latin typeface="Arial" panose="020B0604020202020204" pitchFamily="34" charset="0"/>
                <a:cs typeface="Arial" panose="020B0604020202020204" pitchFamily="34" charset="0"/>
              </a:rPr>
              <a:t>Как изменились </a:t>
            </a:r>
            <a:r>
              <a:rPr lang="ru-RU" altLang="ru-RU" sz="2600" b="1" dirty="0">
                <a:solidFill>
                  <a:srgbClr val="C00000"/>
                </a:solidFill>
                <a:latin typeface="Arial" panose="020B0604020202020204" pitchFamily="34" charset="0"/>
                <a:cs typeface="Arial" panose="020B0604020202020204" pitchFamily="34" charset="0"/>
              </a:rPr>
              <a:t>зарплаты членов команды </a:t>
            </a:r>
            <a:r>
              <a:rPr lang="ru-RU" altLang="ru-RU" sz="2600" b="1" dirty="0">
                <a:solidFill>
                  <a:srgbClr val="284391"/>
                </a:solidFill>
                <a:latin typeface="Arial" panose="020B0604020202020204" pitchFamily="34" charset="0"/>
                <a:cs typeface="Arial" panose="020B0604020202020204" pitchFamily="34" charset="0"/>
              </a:rPr>
              <a:t>управления проектами в прошлом квартале по сравнению с позапрошлым?</a:t>
            </a:r>
            <a:endParaRPr lang="ru-RU" sz="2600" b="1" dirty="0">
              <a:solidFill>
                <a:srgbClr val="284391"/>
              </a:solidFill>
              <a:latin typeface="Arial" panose="020B0604020202020204" pitchFamily="34" charset="0"/>
              <a:cs typeface="Arial" panose="020B0604020202020204" pitchFamily="34" charset="0"/>
            </a:endParaRPr>
          </a:p>
        </p:txBody>
      </p:sp>
      <p:grpSp>
        <p:nvGrpSpPr>
          <p:cNvPr id="3" name="Группа 2">
            <a:extLst>
              <a:ext uri="{FF2B5EF4-FFF2-40B4-BE49-F238E27FC236}">
                <a16:creationId xmlns:a16="http://schemas.microsoft.com/office/drawing/2014/main" id="{AA94D823-FDFA-4515-8E42-79784B872E02}"/>
              </a:ext>
            </a:extLst>
          </p:cNvPr>
          <p:cNvGrpSpPr/>
          <p:nvPr/>
        </p:nvGrpSpPr>
        <p:grpSpPr>
          <a:xfrm>
            <a:off x="0" y="957941"/>
            <a:ext cx="12192000" cy="72346"/>
            <a:chOff x="0" y="957941"/>
            <a:chExt cx="12192000" cy="72346"/>
          </a:xfrm>
        </p:grpSpPr>
        <p:sp>
          <p:nvSpPr>
            <p:cNvPr id="4" name="Прямоугольник 3">
              <a:extLst>
                <a:ext uri="{FF2B5EF4-FFF2-40B4-BE49-F238E27FC236}">
                  <a16:creationId xmlns:a16="http://schemas.microsoft.com/office/drawing/2014/main" id="{23C07C10-62C6-4771-BEE3-D9AB45EB4850}"/>
                </a:ext>
              </a:extLst>
            </p:cNvPr>
            <p:cNvSpPr/>
            <p:nvPr/>
          </p:nvSpPr>
          <p:spPr>
            <a:xfrm>
              <a:off x="0" y="957942"/>
              <a:ext cx="12192000" cy="7234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араллелограмм 1">
              <a:extLst>
                <a:ext uri="{FF2B5EF4-FFF2-40B4-BE49-F238E27FC236}">
                  <a16:creationId xmlns:a16="http://schemas.microsoft.com/office/drawing/2014/main" id="{2562EB68-DBEA-44DE-92AF-AEA1E63898F7}"/>
                </a:ext>
              </a:extLst>
            </p:cNvPr>
            <p:cNvSpPr/>
            <p:nvPr/>
          </p:nvSpPr>
          <p:spPr>
            <a:xfrm flipH="1">
              <a:off x="552450" y="957942"/>
              <a:ext cx="195263" cy="72345"/>
            </a:xfrm>
            <a:prstGeom prst="parallelogram">
              <a:avLst>
                <a:gd name="adj" fmla="val 131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араллелограмм 10">
              <a:extLst>
                <a:ext uri="{FF2B5EF4-FFF2-40B4-BE49-F238E27FC236}">
                  <a16:creationId xmlns:a16="http://schemas.microsoft.com/office/drawing/2014/main" id="{08A8FE95-9BEE-4E85-AA82-33C58674A3E1}"/>
                </a:ext>
              </a:extLst>
            </p:cNvPr>
            <p:cNvSpPr/>
            <p:nvPr/>
          </p:nvSpPr>
          <p:spPr>
            <a:xfrm flipH="1">
              <a:off x="747713" y="957941"/>
              <a:ext cx="195263" cy="72345"/>
            </a:xfrm>
            <a:prstGeom prst="parallelogram">
              <a:avLst>
                <a:gd name="adj" fmla="val 131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0" name="Группа 29">
            <a:extLst>
              <a:ext uri="{FF2B5EF4-FFF2-40B4-BE49-F238E27FC236}">
                <a16:creationId xmlns:a16="http://schemas.microsoft.com/office/drawing/2014/main" id="{9F7752EB-1795-4F0F-873F-3BEA40F30AE8}"/>
              </a:ext>
            </a:extLst>
          </p:cNvPr>
          <p:cNvGrpSpPr/>
          <p:nvPr/>
        </p:nvGrpSpPr>
        <p:grpSpPr>
          <a:xfrm>
            <a:off x="11098816" y="150895"/>
            <a:ext cx="1018130" cy="843218"/>
            <a:chOff x="11098816" y="150895"/>
            <a:chExt cx="1018130" cy="843218"/>
          </a:xfrm>
        </p:grpSpPr>
        <p:grpSp>
          <p:nvGrpSpPr>
            <p:cNvPr id="29" name="Группа 28">
              <a:extLst>
                <a:ext uri="{FF2B5EF4-FFF2-40B4-BE49-F238E27FC236}">
                  <a16:creationId xmlns:a16="http://schemas.microsoft.com/office/drawing/2014/main" id="{0CE26789-7954-4C1E-B443-243F83D09B96}"/>
                </a:ext>
              </a:extLst>
            </p:cNvPr>
            <p:cNvGrpSpPr/>
            <p:nvPr/>
          </p:nvGrpSpPr>
          <p:grpSpPr>
            <a:xfrm>
              <a:off x="11152356" y="150895"/>
              <a:ext cx="658637" cy="504554"/>
              <a:chOff x="11152356" y="150895"/>
              <a:chExt cx="658637" cy="504554"/>
            </a:xfrm>
          </p:grpSpPr>
          <p:sp>
            <p:nvSpPr>
              <p:cNvPr id="25" name="Полилиния: фигура 24">
                <a:extLst>
                  <a:ext uri="{FF2B5EF4-FFF2-40B4-BE49-F238E27FC236}">
                    <a16:creationId xmlns:a16="http://schemas.microsoft.com/office/drawing/2014/main" id="{29442075-3304-4B10-B3F5-507604ADBA5C}"/>
                  </a:ext>
                </a:extLst>
              </p:cNvPr>
              <p:cNvSpPr/>
              <p:nvPr/>
            </p:nvSpPr>
            <p:spPr>
              <a:xfrm rot="12906208">
                <a:off x="11404770" y="150895"/>
                <a:ext cx="406223" cy="496933"/>
              </a:xfrm>
              <a:custGeom>
                <a:avLst/>
                <a:gdLst>
                  <a:gd name="connsiteX0" fmla="*/ 1212377 w 1266547"/>
                  <a:gd name="connsiteY0" fmla="*/ 1456144 h 1494286"/>
                  <a:gd name="connsiteX1" fmla="*/ 1096339 w 1266547"/>
                  <a:gd name="connsiteY1" fmla="*/ 1493703 h 1494286"/>
                  <a:gd name="connsiteX2" fmla="*/ 1058178 w 1266547"/>
                  <a:gd name="connsiteY2" fmla="*/ 1485127 h 1494286"/>
                  <a:gd name="connsiteX3" fmla="*/ 1052771 w 1266547"/>
                  <a:gd name="connsiteY3" fmla="*/ 1488928 h 1494286"/>
                  <a:gd name="connsiteX4" fmla="*/ 68954 w 1266547"/>
                  <a:gd name="connsiteY4" fmla="*/ 1252817 h 1494286"/>
                  <a:gd name="connsiteX5" fmla="*/ 68788 w 1266547"/>
                  <a:gd name="connsiteY5" fmla="*/ 1251900 h 1494286"/>
                  <a:gd name="connsiteX6" fmla="*/ 55241 w 1266547"/>
                  <a:gd name="connsiteY6" fmla="*/ 1248714 h 1494286"/>
                  <a:gd name="connsiteX7" fmla="*/ 14685 w 1266547"/>
                  <a:gd name="connsiteY7" fmla="*/ 1218525 h 1494286"/>
                  <a:gd name="connsiteX8" fmla="*/ 12 w 1266547"/>
                  <a:gd name="connsiteY8" fmla="*/ 1170142 h 1494286"/>
                  <a:gd name="connsiteX9" fmla="*/ 1351 w 1266547"/>
                  <a:gd name="connsiteY9" fmla="*/ 1158497 h 1494286"/>
                  <a:gd name="connsiteX10" fmla="*/ 675 w 1266547"/>
                  <a:gd name="connsiteY10" fmla="*/ 1158201 h 1494286"/>
                  <a:gd name="connsiteX11" fmla="*/ 111899 w 1266547"/>
                  <a:gd name="connsiteY11" fmla="*/ 150375 h 1494286"/>
                  <a:gd name="connsiteX12" fmla="*/ 112135 w 1266547"/>
                  <a:gd name="connsiteY12" fmla="*/ 150209 h 1494286"/>
                  <a:gd name="connsiteX13" fmla="*/ 117645 w 1266547"/>
                  <a:gd name="connsiteY13" fmla="*/ 113088 h 1494286"/>
                  <a:gd name="connsiteX14" fmla="*/ 194490 w 1266547"/>
                  <a:gd name="connsiteY14" fmla="*/ 18371 h 1494286"/>
                  <a:gd name="connsiteX15" fmla="*/ 354057 w 1266547"/>
                  <a:gd name="connsiteY15" fmla="*/ 25762 h 1494286"/>
                  <a:gd name="connsiteX16" fmla="*/ 421833 w 1266547"/>
                  <a:gd name="connsiteY16" fmla="*/ 127162 h 1494286"/>
                  <a:gd name="connsiteX17" fmla="*/ 423502 w 1266547"/>
                  <a:gd name="connsiteY17" fmla="*/ 157429 h 1494286"/>
                  <a:gd name="connsiteX18" fmla="*/ 429654 w 1266547"/>
                  <a:gd name="connsiteY18" fmla="*/ 107211 h 1494286"/>
                  <a:gd name="connsiteX19" fmla="*/ 427485 w 1266547"/>
                  <a:gd name="connsiteY19" fmla="*/ 135207 h 1494286"/>
                  <a:gd name="connsiteX20" fmla="*/ 430907 w 1266547"/>
                  <a:gd name="connsiteY20" fmla="*/ 125639 h 1494286"/>
                  <a:gd name="connsiteX21" fmla="*/ 335141 w 1266547"/>
                  <a:gd name="connsiteY21" fmla="*/ 993404 h 1494286"/>
                  <a:gd name="connsiteX22" fmla="*/ 1153653 w 1266547"/>
                  <a:gd name="connsiteY22" fmla="*/ 1189843 h 1494286"/>
                  <a:gd name="connsiteX23" fmla="*/ 1154414 w 1266547"/>
                  <a:gd name="connsiteY23" fmla="*/ 1187565 h 1494286"/>
                  <a:gd name="connsiteX24" fmla="*/ 1166088 w 1266547"/>
                  <a:gd name="connsiteY24" fmla="*/ 1192827 h 1494286"/>
                  <a:gd name="connsiteX25" fmla="*/ 1173355 w 1266547"/>
                  <a:gd name="connsiteY25" fmla="*/ 1194571 h 1494286"/>
                  <a:gd name="connsiteX26" fmla="*/ 1172876 w 1266547"/>
                  <a:gd name="connsiteY26" fmla="*/ 1195887 h 1494286"/>
                  <a:gd name="connsiteX27" fmla="*/ 1192822 w 1266547"/>
                  <a:gd name="connsiteY27" fmla="*/ 1204879 h 1494286"/>
                  <a:gd name="connsiteX28" fmla="*/ 1262997 w 1266547"/>
                  <a:gd name="connsiteY28" fmla="*/ 1304639 h 1494286"/>
                  <a:gd name="connsiteX29" fmla="*/ 1212377 w 1266547"/>
                  <a:gd name="connsiteY29" fmla="*/ 1456144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6547" h="1494286">
                    <a:moveTo>
                      <a:pt x="1212377" y="1456144"/>
                    </a:moveTo>
                    <a:cubicBezTo>
                      <a:pt x="1179930" y="1484185"/>
                      <a:pt x="1137939" y="1497302"/>
                      <a:pt x="1096339" y="1493703"/>
                    </a:cubicBezTo>
                    <a:lnTo>
                      <a:pt x="1058178" y="1485127"/>
                    </a:lnTo>
                    <a:lnTo>
                      <a:pt x="1052771" y="1488928"/>
                    </a:lnTo>
                    <a:lnTo>
                      <a:pt x="68954" y="1252817"/>
                    </a:lnTo>
                    <a:lnTo>
                      <a:pt x="68788" y="1251900"/>
                    </a:lnTo>
                    <a:lnTo>
                      <a:pt x="55241" y="1248714"/>
                    </a:lnTo>
                    <a:cubicBezTo>
                      <a:pt x="39187" y="1243242"/>
                      <a:pt x="24914" y="1233078"/>
                      <a:pt x="14685" y="1218525"/>
                    </a:cubicBezTo>
                    <a:cubicBezTo>
                      <a:pt x="4456" y="1203972"/>
                      <a:pt x="-276" y="1187099"/>
                      <a:pt x="12" y="1170142"/>
                    </a:cubicBezTo>
                    <a:lnTo>
                      <a:pt x="1351" y="1158497"/>
                    </a:lnTo>
                    <a:lnTo>
                      <a:pt x="675" y="1158201"/>
                    </a:lnTo>
                    <a:lnTo>
                      <a:pt x="111899" y="150375"/>
                    </a:lnTo>
                    <a:lnTo>
                      <a:pt x="112135" y="150209"/>
                    </a:lnTo>
                    <a:lnTo>
                      <a:pt x="117645" y="113088"/>
                    </a:lnTo>
                    <a:cubicBezTo>
                      <a:pt x="129271" y="72981"/>
                      <a:pt x="156637" y="38533"/>
                      <a:pt x="194490" y="18371"/>
                    </a:cubicBezTo>
                    <a:cubicBezTo>
                      <a:pt x="245030" y="-8549"/>
                      <a:pt x="306216" y="-5715"/>
                      <a:pt x="354057" y="25762"/>
                    </a:cubicBezTo>
                    <a:cubicBezTo>
                      <a:pt x="389883" y="49334"/>
                      <a:pt x="413952" y="86158"/>
                      <a:pt x="421833" y="127162"/>
                    </a:cubicBezTo>
                    <a:lnTo>
                      <a:pt x="423502" y="157429"/>
                    </a:lnTo>
                    <a:lnTo>
                      <a:pt x="429654" y="107211"/>
                    </a:lnTo>
                    <a:lnTo>
                      <a:pt x="427485" y="135207"/>
                    </a:lnTo>
                    <a:lnTo>
                      <a:pt x="430907" y="125639"/>
                    </a:lnTo>
                    <a:lnTo>
                      <a:pt x="335141" y="993404"/>
                    </a:lnTo>
                    <a:lnTo>
                      <a:pt x="1153653" y="1189843"/>
                    </a:lnTo>
                    <a:lnTo>
                      <a:pt x="1154414" y="1187565"/>
                    </a:lnTo>
                    <a:lnTo>
                      <a:pt x="1166088" y="1192827"/>
                    </a:lnTo>
                    <a:lnTo>
                      <a:pt x="1173355" y="1194571"/>
                    </a:lnTo>
                    <a:lnTo>
                      <a:pt x="1172876" y="1195887"/>
                    </a:lnTo>
                    <a:lnTo>
                      <a:pt x="1192822" y="1204879"/>
                    </a:lnTo>
                    <a:cubicBezTo>
                      <a:pt x="1228240" y="1227000"/>
                      <a:pt x="1253920" y="1262722"/>
                      <a:pt x="1262997" y="1304639"/>
                    </a:cubicBezTo>
                    <a:cubicBezTo>
                      <a:pt x="1275117" y="1360604"/>
                      <a:pt x="1255706" y="1418699"/>
                      <a:pt x="1212377" y="1456144"/>
                    </a:cubicBezTo>
                    <a:close/>
                  </a:path>
                </a:pathLst>
              </a:custGeom>
              <a:solidFill>
                <a:srgbClr val="2843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27" name="Полилиния: фигура 26">
                <a:extLst>
                  <a:ext uri="{FF2B5EF4-FFF2-40B4-BE49-F238E27FC236}">
                    <a16:creationId xmlns:a16="http://schemas.microsoft.com/office/drawing/2014/main" id="{4254B57A-0BF7-4F60-97A7-51B43B03E5CB}"/>
                  </a:ext>
                </a:extLst>
              </p:cNvPr>
              <p:cNvSpPr/>
              <p:nvPr/>
            </p:nvSpPr>
            <p:spPr>
              <a:xfrm rot="12906208">
                <a:off x="11152356" y="158516"/>
                <a:ext cx="406223" cy="496933"/>
              </a:xfrm>
              <a:custGeom>
                <a:avLst/>
                <a:gdLst>
                  <a:gd name="connsiteX0" fmla="*/ 1212377 w 1266547"/>
                  <a:gd name="connsiteY0" fmla="*/ 1456144 h 1494286"/>
                  <a:gd name="connsiteX1" fmla="*/ 1096339 w 1266547"/>
                  <a:gd name="connsiteY1" fmla="*/ 1493703 h 1494286"/>
                  <a:gd name="connsiteX2" fmla="*/ 1058178 w 1266547"/>
                  <a:gd name="connsiteY2" fmla="*/ 1485127 h 1494286"/>
                  <a:gd name="connsiteX3" fmla="*/ 1052771 w 1266547"/>
                  <a:gd name="connsiteY3" fmla="*/ 1488928 h 1494286"/>
                  <a:gd name="connsiteX4" fmla="*/ 68954 w 1266547"/>
                  <a:gd name="connsiteY4" fmla="*/ 1252817 h 1494286"/>
                  <a:gd name="connsiteX5" fmla="*/ 68788 w 1266547"/>
                  <a:gd name="connsiteY5" fmla="*/ 1251900 h 1494286"/>
                  <a:gd name="connsiteX6" fmla="*/ 55241 w 1266547"/>
                  <a:gd name="connsiteY6" fmla="*/ 1248714 h 1494286"/>
                  <a:gd name="connsiteX7" fmla="*/ 14685 w 1266547"/>
                  <a:gd name="connsiteY7" fmla="*/ 1218525 h 1494286"/>
                  <a:gd name="connsiteX8" fmla="*/ 12 w 1266547"/>
                  <a:gd name="connsiteY8" fmla="*/ 1170142 h 1494286"/>
                  <a:gd name="connsiteX9" fmla="*/ 1351 w 1266547"/>
                  <a:gd name="connsiteY9" fmla="*/ 1158497 h 1494286"/>
                  <a:gd name="connsiteX10" fmla="*/ 675 w 1266547"/>
                  <a:gd name="connsiteY10" fmla="*/ 1158201 h 1494286"/>
                  <a:gd name="connsiteX11" fmla="*/ 111899 w 1266547"/>
                  <a:gd name="connsiteY11" fmla="*/ 150375 h 1494286"/>
                  <a:gd name="connsiteX12" fmla="*/ 112135 w 1266547"/>
                  <a:gd name="connsiteY12" fmla="*/ 150209 h 1494286"/>
                  <a:gd name="connsiteX13" fmla="*/ 117645 w 1266547"/>
                  <a:gd name="connsiteY13" fmla="*/ 113088 h 1494286"/>
                  <a:gd name="connsiteX14" fmla="*/ 194490 w 1266547"/>
                  <a:gd name="connsiteY14" fmla="*/ 18371 h 1494286"/>
                  <a:gd name="connsiteX15" fmla="*/ 354057 w 1266547"/>
                  <a:gd name="connsiteY15" fmla="*/ 25762 h 1494286"/>
                  <a:gd name="connsiteX16" fmla="*/ 421833 w 1266547"/>
                  <a:gd name="connsiteY16" fmla="*/ 127162 h 1494286"/>
                  <a:gd name="connsiteX17" fmla="*/ 423502 w 1266547"/>
                  <a:gd name="connsiteY17" fmla="*/ 157429 h 1494286"/>
                  <a:gd name="connsiteX18" fmla="*/ 429654 w 1266547"/>
                  <a:gd name="connsiteY18" fmla="*/ 107211 h 1494286"/>
                  <a:gd name="connsiteX19" fmla="*/ 427485 w 1266547"/>
                  <a:gd name="connsiteY19" fmla="*/ 135207 h 1494286"/>
                  <a:gd name="connsiteX20" fmla="*/ 430907 w 1266547"/>
                  <a:gd name="connsiteY20" fmla="*/ 125639 h 1494286"/>
                  <a:gd name="connsiteX21" fmla="*/ 335141 w 1266547"/>
                  <a:gd name="connsiteY21" fmla="*/ 993404 h 1494286"/>
                  <a:gd name="connsiteX22" fmla="*/ 1153653 w 1266547"/>
                  <a:gd name="connsiteY22" fmla="*/ 1189843 h 1494286"/>
                  <a:gd name="connsiteX23" fmla="*/ 1154414 w 1266547"/>
                  <a:gd name="connsiteY23" fmla="*/ 1187565 h 1494286"/>
                  <a:gd name="connsiteX24" fmla="*/ 1166088 w 1266547"/>
                  <a:gd name="connsiteY24" fmla="*/ 1192827 h 1494286"/>
                  <a:gd name="connsiteX25" fmla="*/ 1173355 w 1266547"/>
                  <a:gd name="connsiteY25" fmla="*/ 1194571 h 1494286"/>
                  <a:gd name="connsiteX26" fmla="*/ 1172876 w 1266547"/>
                  <a:gd name="connsiteY26" fmla="*/ 1195887 h 1494286"/>
                  <a:gd name="connsiteX27" fmla="*/ 1192822 w 1266547"/>
                  <a:gd name="connsiteY27" fmla="*/ 1204879 h 1494286"/>
                  <a:gd name="connsiteX28" fmla="*/ 1262997 w 1266547"/>
                  <a:gd name="connsiteY28" fmla="*/ 1304639 h 1494286"/>
                  <a:gd name="connsiteX29" fmla="*/ 1212377 w 1266547"/>
                  <a:gd name="connsiteY29" fmla="*/ 1456144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6547" h="1494286">
                    <a:moveTo>
                      <a:pt x="1212377" y="1456144"/>
                    </a:moveTo>
                    <a:cubicBezTo>
                      <a:pt x="1179930" y="1484185"/>
                      <a:pt x="1137939" y="1497302"/>
                      <a:pt x="1096339" y="1493703"/>
                    </a:cubicBezTo>
                    <a:lnTo>
                      <a:pt x="1058178" y="1485127"/>
                    </a:lnTo>
                    <a:lnTo>
                      <a:pt x="1052771" y="1488928"/>
                    </a:lnTo>
                    <a:lnTo>
                      <a:pt x="68954" y="1252817"/>
                    </a:lnTo>
                    <a:lnTo>
                      <a:pt x="68788" y="1251900"/>
                    </a:lnTo>
                    <a:lnTo>
                      <a:pt x="55241" y="1248714"/>
                    </a:lnTo>
                    <a:cubicBezTo>
                      <a:pt x="39187" y="1243242"/>
                      <a:pt x="24914" y="1233078"/>
                      <a:pt x="14685" y="1218525"/>
                    </a:cubicBezTo>
                    <a:cubicBezTo>
                      <a:pt x="4456" y="1203972"/>
                      <a:pt x="-276" y="1187099"/>
                      <a:pt x="12" y="1170142"/>
                    </a:cubicBezTo>
                    <a:lnTo>
                      <a:pt x="1351" y="1158497"/>
                    </a:lnTo>
                    <a:lnTo>
                      <a:pt x="675" y="1158201"/>
                    </a:lnTo>
                    <a:lnTo>
                      <a:pt x="111899" y="150375"/>
                    </a:lnTo>
                    <a:lnTo>
                      <a:pt x="112135" y="150209"/>
                    </a:lnTo>
                    <a:lnTo>
                      <a:pt x="117645" y="113088"/>
                    </a:lnTo>
                    <a:cubicBezTo>
                      <a:pt x="129271" y="72981"/>
                      <a:pt x="156637" y="38533"/>
                      <a:pt x="194490" y="18371"/>
                    </a:cubicBezTo>
                    <a:cubicBezTo>
                      <a:pt x="245030" y="-8549"/>
                      <a:pt x="306216" y="-5715"/>
                      <a:pt x="354057" y="25762"/>
                    </a:cubicBezTo>
                    <a:cubicBezTo>
                      <a:pt x="389883" y="49334"/>
                      <a:pt x="413952" y="86158"/>
                      <a:pt x="421833" y="127162"/>
                    </a:cubicBezTo>
                    <a:lnTo>
                      <a:pt x="423502" y="157429"/>
                    </a:lnTo>
                    <a:lnTo>
                      <a:pt x="429654" y="107211"/>
                    </a:lnTo>
                    <a:lnTo>
                      <a:pt x="427485" y="135207"/>
                    </a:lnTo>
                    <a:lnTo>
                      <a:pt x="430907" y="125639"/>
                    </a:lnTo>
                    <a:lnTo>
                      <a:pt x="335141" y="993404"/>
                    </a:lnTo>
                    <a:lnTo>
                      <a:pt x="1153653" y="1189843"/>
                    </a:lnTo>
                    <a:lnTo>
                      <a:pt x="1154414" y="1187565"/>
                    </a:lnTo>
                    <a:lnTo>
                      <a:pt x="1166088" y="1192827"/>
                    </a:lnTo>
                    <a:lnTo>
                      <a:pt x="1173355" y="1194571"/>
                    </a:lnTo>
                    <a:lnTo>
                      <a:pt x="1172876" y="1195887"/>
                    </a:lnTo>
                    <a:lnTo>
                      <a:pt x="1192822" y="1204879"/>
                    </a:lnTo>
                    <a:cubicBezTo>
                      <a:pt x="1228240" y="1227000"/>
                      <a:pt x="1253920" y="1262722"/>
                      <a:pt x="1262997" y="1304639"/>
                    </a:cubicBezTo>
                    <a:cubicBezTo>
                      <a:pt x="1275117" y="1360604"/>
                      <a:pt x="1255706" y="1418699"/>
                      <a:pt x="1212377" y="1456144"/>
                    </a:cubicBezTo>
                    <a:close/>
                  </a:path>
                </a:pathLst>
              </a:custGeom>
              <a:solidFill>
                <a:srgbClr val="2843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28" name="TextBox 27">
              <a:extLst>
                <a:ext uri="{FF2B5EF4-FFF2-40B4-BE49-F238E27FC236}">
                  <a16:creationId xmlns:a16="http://schemas.microsoft.com/office/drawing/2014/main" id="{D395BCDD-CE7A-4F10-8D3F-700413958CDF}"/>
                </a:ext>
              </a:extLst>
            </p:cNvPr>
            <p:cNvSpPr txBox="1"/>
            <p:nvPr/>
          </p:nvSpPr>
          <p:spPr>
            <a:xfrm>
              <a:off x="11098816" y="624781"/>
              <a:ext cx="1018130" cy="369332"/>
            </a:xfrm>
            <a:prstGeom prst="rect">
              <a:avLst/>
            </a:prstGeom>
            <a:noFill/>
          </p:spPr>
          <p:txBody>
            <a:bodyPr wrap="square" rtlCol="0">
              <a:spAutoFit/>
            </a:bodyPr>
            <a:lstStyle/>
            <a:p>
              <a:r>
                <a:rPr lang="ru-RU" dirty="0">
                  <a:solidFill>
                    <a:srgbClr val="284391"/>
                  </a:solidFill>
                </a:rPr>
                <a:t>СОВНЕТ</a:t>
              </a:r>
            </a:p>
          </p:txBody>
        </p:sp>
      </p:grpSp>
      <p:sp>
        <p:nvSpPr>
          <p:cNvPr id="31" name="Прямоугольник 30">
            <a:extLst>
              <a:ext uri="{FF2B5EF4-FFF2-40B4-BE49-F238E27FC236}">
                <a16:creationId xmlns:a16="http://schemas.microsoft.com/office/drawing/2014/main" id="{2A15A8B6-5FC8-4DE9-9A18-332E209CB635}"/>
              </a:ext>
            </a:extLst>
          </p:cNvPr>
          <p:cNvSpPr/>
          <p:nvPr/>
        </p:nvSpPr>
        <p:spPr>
          <a:xfrm>
            <a:off x="0" y="6606917"/>
            <a:ext cx="12192000" cy="28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TextBox 31">
            <a:extLst>
              <a:ext uri="{FF2B5EF4-FFF2-40B4-BE49-F238E27FC236}">
                <a16:creationId xmlns:a16="http://schemas.microsoft.com/office/drawing/2014/main" id="{ECA08312-DFF7-4D25-B240-F84FC4390633}"/>
              </a:ext>
            </a:extLst>
          </p:cNvPr>
          <p:cNvSpPr txBox="1"/>
          <p:nvPr/>
        </p:nvSpPr>
        <p:spPr>
          <a:xfrm>
            <a:off x="10867373" y="6594826"/>
            <a:ext cx="1324627" cy="276999"/>
          </a:xfrm>
          <a:prstGeom prst="rect">
            <a:avLst/>
          </a:prstGeom>
          <a:noFill/>
        </p:spPr>
        <p:txBody>
          <a:bodyPr wrap="square" rtlCol="0">
            <a:spAutoFit/>
          </a:bodyPr>
          <a:lstStyle/>
          <a:p>
            <a:r>
              <a:rPr lang="en-US" sz="1200" b="1" dirty="0">
                <a:solidFill>
                  <a:srgbClr val="284391"/>
                </a:solidFill>
                <a:latin typeface="Arial" panose="020B0604020202020204" pitchFamily="34" charset="0"/>
                <a:cs typeface="Arial" panose="020B0604020202020204" pitchFamily="34" charset="0"/>
              </a:rPr>
              <a:t>www.sovnet.ru</a:t>
            </a:r>
            <a:endParaRPr lang="ru-RU" sz="1200" b="1" dirty="0">
              <a:solidFill>
                <a:srgbClr val="284391"/>
              </a:solidFill>
              <a:latin typeface="Arial" panose="020B0604020202020204" pitchFamily="34" charset="0"/>
              <a:cs typeface="Arial" panose="020B0604020202020204" pitchFamily="34" charset="0"/>
            </a:endParaRPr>
          </a:p>
        </p:txBody>
      </p:sp>
      <p:grpSp>
        <p:nvGrpSpPr>
          <p:cNvPr id="40" name="Группа 39">
            <a:extLst>
              <a:ext uri="{FF2B5EF4-FFF2-40B4-BE49-F238E27FC236}">
                <a16:creationId xmlns:a16="http://schemas.microsoft.com/office/drawing/2014/main" id="{96941552-227B-4F6F-8266-491CD138E0EF}"/>
              </a:ext>
            </a:extLst>
          </p:cNvPr>
          <p:cNvGrpSpPr/>
          <p:nvPr/>
        </p:nvGrpSpPr>
        <p:grpSpPr>
          <a:xfrm>
            <a:off x="240506" y="6606917"/>
            <a:ext cx="611982" cy="288000"/>
            <a:chOff x="552450" y="6606915"/>
            <a:chExt cx="468000" cy="288000"/>
          </a:xfrm>
        </p:grpSpPr>
        <p:sp>
          <p:nvSpPr>
            <p:cNvPr id="38" name="Стрелка: шеврон 37">
              <a:extLst>
                <a:ext uri="{FF2B5EF4-FFF2-40B4-BE49-F238E27FC236}">
                  <a16:creationId xmlns:a16="http://schemas.microsoft.com/office/drawing/2014/main" id="{58C7EF8E-9230-41D4-A21E-42C9937849C0}"/>
                </a:ext>
              </a:extLst>
            </p:cNvPr>
            <p:cNvSpPr/>
            <p:nvPr/>
          </p:nvSpPr>
          <p:spPr>
            <a:xfrm>
              <a:off x="552450" y="6606915"/>
              <a:ext cx="468000" cy="288000"/>
            </a:xfrm>
            <a:prstGeom prst="chevron">
              <a:avLst>
                <a:gd name="adj" fmla="val 367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3" name="Стрелка: шеврон 32">
              <a:extLst>
                <a:ext uri="{FF2B5EF4-FFF2-40B4-BE49-F238E27FC236}">
                  <a16:creationId xmlns:a16="http://schemas.microsoft.com/office/drawing/2014/main" id="{F3071521-75D9-4AB9-B4D2-75954FE80E4D}"/>
                </a:ext>
              </a:extLst>
            </p:cNvPr>
            <p:cNvSpPr/>
            <p:nvPr/>
          </p:nvSpPr>
          <p:spPr>
            <a:xfrm>
              <a:off x="570450" y="6606915"/>
              <a:ext cx="432000" cy="288000"/>
            </a:xfrm>
            <a:prstGeom prst="chevron">
              <a:avLst>
                <a:gd name="adj" fmla="val 3677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chemeClr val="bg1">
                      <a:lumMod val="95000"/>
                    </a:schemeClr>
                  </a:solidFill>
                  <a:latin typeface="Arial" panose="020B0604020202020204" pitchFamily="34" charset="0"/>
                  <a:cs typeface="Arial" panose="020B0604020202020204" pitchFamily="34" charset="0"/>
                </a:rPr>
                <a:t>10</a:t>
              </a:r>
            </a:p>
          </p:txBody>
        </p:sp>
      </p:grpSp>
      <p:sp>
        <p:nvSpPr>
          <p:cNvPr id="62" name="Полилиния: фигура 61">
            <a:extLst>
              <a:ext uri="{FF2B5EF4-FFF2-40B4-BE49-F238E27FC236}">
                <a16:creationId xmlns:a16="http://schemas.microsoft.com/office/drawing/2014/main" id="{79FDC92A-73EC-4959-B45A-D4C1B6E5997E}"/>
              </a:ext>
            </a:extLst>
          </p:cNvPr>
          <p:cNvSpPr/>
          <p:nvPr/>
        </p:nvSpPr>
        <p:spPr>
          <a:xfrm>
            <a:off x="10483116" y="1030286"/>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rgbClr val="F2F2F2">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64" name="Полилиния: фигура 63">
            <a:extLst>
              <a:ext uri="{FF2B5EF4-FFF2-40B4-BE49-F238E27FC236}">
                <a16:creationId xmlns:a16="http://schemas.microsoft.com/office/drawing/2014/main" id="{451BFC1C-B976-493E-8B67-232417EAC76D}"/>
              </a:ext>
            </a:extLst>
          </p:cNvPr>
          <p:cNvSpPr/>
          <p:nvPr/>
        </p:nvSpPr>
        <p:spPr>
          <a:xfrm>
            <a:off x="9351147" y="1039028"/>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rgbClr val="F2F2F2">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37" name="Стрелка: пятиугольник 36">
            <a:extLst>
              <a:ext uri="{FF2B5EF4-FFF2-40B4-BE49-F238E27FC236}">
                <a16:creationId xmlns:a16="http://schemas.microsoft.com/office/drawing/2014/main" id="{AB0D7DC7-F6E6-40B0-B5F6-FB7FE32E08D9}"/>
              </a:ext>
            </a:extLst>
          </p:cNvPr>
          <p:cNvSpPr/>
          <p:nvPr/>
        </p:nvSpPr>
        <p:spPr>
          <a:xfrm>
            <a:off x="398584" y="1371599"/>
            <a:ext cx="5509847" cy="2051539"/>
          </a:xfrm>
          <a:prstGeom prst="homePlate">
            <a:avLst>
              <a:gd name="adj" fmla="val 16794"/>
            </a:avLst>
          </a:prstGeom>
          <a:solidFill>
            <a:srgbClr val="DAE3F3">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TextBox 2">
            <a:extLst>
              <a:ext uri="{FF2B5EF4-FFF2-40B4-BE49-F238E27FC236}">
                <a16:creationId xmlns:a16="http://schemas.microsoft.com/office/drawing/2014/main" id="{1D0C04E1-DEB8-49D7-BD18-E3436831BC4B}"/>
              </a:ext>
            </a:extLst>
          </p:cNvPr>
          <p:cNvSpPr txBox="1">
            <a:spLocks noChangeArrowheads="1"/>
          </p:cNvSpPr>
          <p:nvPr/>
        </p:nvSpPr>
        <p:spPr bwMode="auto">
          <a:xfrm>
            <a:off x="644928" y="1532847"/>
            <a:ext cx="4911811" cy="1831271"/>
          </a:xfrm>
          <a:prstGeom prst="rect">
            <a:avLst/>
          </a:prstGeom>
          <a:noFill/>
          <a:ln>
            <a:noFill/>
          </a:ln>
        </p:spPr>
        <p:txBody>
          <a:bodyPr wrap="square">
            <a:spAutoFit/>
          </a:bodyPr>
          <a:lstStyle>
            <a:lvl1pPr>
              <a:spcBef>
                <a:spcPct val="20000"/>
              </a:spcBef>
              <a:buFont typeface="Arial" panose="020B0604020202020204" pitchFamily="34" charset="0"/>
              <a:buChar char="•"/>
              <a:defRPr sz="2400" b="1">
                <a:solidFill>
                  <a:schemeClr val="tx1"/>
                </a:solidFill>
                <a:latin typeface="Myriad Pro" pitchFamily="34" charset="0"/>
              </a:defRPr>
            </a:lvl1pPr>
            <a:lvl2pPr marL="742950" indent="-285750">
              <a:spcBef>
                <a:spcPct val="20000"/>
              </a:spcBef>
              <a:buFont typeface="Arial" panose="020B0604020202020204" pitchFamily="34" charset="0"/>
              <a:buChar char="–"/>
              <a:defRPr sz="2000">
                <a:solidFill>
                  <a:schemeClr val="tx1"/>
                </a:solidFill>
                <a:latin typeface="Myriad Pro" pitchFamily="34" charset="0"/>
              </a:defRPr>
            </a:lvl2pPr>
            <a:lvl3pPr marL="1143000" indent="-228600">
              <a:spcBef>
                <a:spcPct val="20000"/>
              </a:spcBef>
              <a:buFont typeface="Arial" panose="020B0604020202020204" pitchFamily="34" charset="0"/>
              <a:buChar char="•"/>
              <a:defRPr>
                <a:solidFill>
                  <a:schemeClr val="tx1"/>
                </a:solidFill>
                <a:latin typeface="Myriad Pro" pitchFamily="34" charset="0"/>
              </a:defRPr>
            </a:lvl3pPr>
            <a:lvl4pPr marL="1600200" indent="-228600">
              <a:spcBef>
                <a:spcPct val="20000"/>
              </a:spcBef>
              <a:buFont typeface="Arial" panose="020B0604020202020204" pitchFamily="34" charset="0"/>
              <a:buChar char="–"/>
              <a:defRPr sz="1600">
                <a:solidFill>
                  <a:schemeClr val="tx1"/>
                </a:solidFill>
                <a:latin typeface="Myriad Pro" pitchFamily="34" charset="0"/>
              </a:defRPr>
            </a:lvl4pPr>
            <a:lvl5pPr marL="2057400" indent="-228600">
              <a:spcBef>
                <a:spcPct val="20000"/>
              </a:spcBef>
              <a:buFont typeface="Arial" panose="020B0604020202020204" pitchFamily="34" charset="0"/>
              <a:buChar char="»"/>
              <a:defRPr sz="16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9pPr>
          </a:lstStyle>
          <a:p>
            <a:pPr eaLnBrk="0" fontAlgn="base" hangingPunct="0">
              <a:spcBef>
                <a:spcPct val="0"/>
              </a:spcBef>
              <a:spcAft>
                <a:spcPct val="0"/>
              </a:spcAft>
              <a:buNone/>
              <a:defRPr/>
            </a:pPr>
            <a:r>
              <a:rPr lang="ru-RU" altLang="ru-RU" sz="1400" dirty="0">
                <a:latin typeface="+mn-lt"/>
              </a:rPr>
              <a:t>Комментарий регионального менеджера «ВЭБ.РФ» в ВО, к.ф-м.н. Антона Ганжи:</a:t>
            </a:r>
          </a:p>
          <a:p>
            <a:pPr eaLnBrk="0" fontAlgn="base" hangingPunct="0">
              <a:spcBef>
                <a:spcPct val="0"/>
              </a:spcBef>
              <a:spcAft>
                <a:spcPct val="0"/>
              </a:spcAft>
              <a:buNone/>
              <a:defRPr/>
            </a:pPr>
            <a:endParaRPr lang="ru-RU" altLang="ru-RU" sz="1400" b="0" dirty="0">
              <a:latin typeface="Arial" panose="020B0604020202020204" pitchFamily="34" charset="0"/>
              <a:cs typeface="Arial" panose="020B0604020202020204" pitchFamily="34" charset="0"/>
            </a:endParaRPr>
          </a:p>
          <a:p>
            <a:pPr eaLnBrk="0" fontAlgn="base" hangingPunct="0">
              <a:spcBef>
                <a:spcPct val="0"/>
              </a:spcBef>
              <a:spcAft>
                <a:spcPct val="0"/>
              </a:spcAft>
              <a:buNone/>
              <a:defRPr/>
            </a:pPr>
            <a:r>
              <a:rPr lang="ru-RU" sz="1400" b="0" dirty="0">
                <a:latin typeface="+mn-lt"/>
              </a:rPr>
              <a:t>«Зарплаты остались на том же уровне. Возможно их увеличение в случае урегулирования ситуации с финансированием и подтверждением новых заказов, ранее оговаривавшихся, но пока не подтвержденных.»</a:t>
            </a:r>
          </a:p>
          <a:p>
            <a:pPr algn="just" eaLnBrk="0" fontAlgn="base" hangingPunct="0">
              <a:spcBef>
                <a:spcPct val="0"/>
              </a:spcBef>
              <a:spcAft>
                <a:spcPct val="0"/>
              </a:spcAft>
              <a:buNone/>
              <a:defRPr/>
            </a:pPr>
            <a:endParaRPr lang="ru-RU" altLang="ru-RU" sz="1500" dirty="0">
              <a:solidFill>
                <a:prstClr val="black"/>
              </a:solidFill>
              <a:highlight>
                <a:srgbClr val="FFFF00"/>
              </a:highlight>
              <a:latin typeface="Arial" panose="020B0604020202020204" pitchFamily="34" charset="0"/>
              <a:cs typeface="Arial" panose="020B0604020202020204" pitchFamily="34" charset="0"/>
            </a:endParaRPr>
          </a:p>
        </p:txBody>
      </p:sp>
      <p:grpSp>
        <p:nvGrpSpPr>
          <p:cNvPr id="5" name="Group 46">
            <a:extLst>
              <a:ext uri="{FF2B5EF4-FFF2-40B4-BE49-F238E27FC236}">
                <a16:creationId xmlns:a16="http://schemas.microsoft.com/office/drawing/2014/main" id="{19766846-8298-8BEE-9DCE-E407D6202FC9}"/>
              </a:ext>
            </a:extLst>
          </p:cNvPr>
          <p:cNvGrpSpPr/>
          <p:nvPr/>
        </p:nvGrpSpPr>
        <p:grpSpPr>
          <a:xfrm>
            <a:off x="9083569" y="1437246"/>
            <a:ext cx="1200255" cy="473323"/>
            <a:chOff x="2791097" y="4209602"/>
            <a:chExt cx="1521337" cy="536944"/>
          </a:xfrm>
          <a:effectLst>
            <a:outerShdw blurRad="50800" dist="38100" dir="2700000" algn="tl" rotWithShape="0">
              <a:prstClr val="black">
                <a:alpha val="40000"/>
              </a:prstClr>
            </a:outerShdw>
          </a:effectLst>
        </p:grpSpPr>
        <p:sp>
          <p:nvSpPr>
            <p:cNvPr id="7" name="Freeform 47">
              <a:extLst>
                <a:ext uri="{FF2B5EF4-FFF2-40B4-BE49-F238E27FC236}">
                  <a16:creationId xmlns:a16="http://schemas.microsoft.com/office/drawing/2014/main" id="{B9026F0B-8A1E-0F49-0CE5-6A30436B5653}"/>
                </a:ext>
              </a:extLst>
            </p:cNvPr>
            <p:cNvSpPr>
              <a:spLocks noChangeAspect="1"/>
            </p:cNvSpPr>
            <p:nvPr/>
          </p:nvSpPr>
          <p:spPr>
            <a:xfrm>
              <a:off x="2791097" y="4213252"/>
              <a:ext cx="1050076" cy="533294"/>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latin typeface="Cambria" pitchFamily="18" charset="0"/>
              </a:endParaRPr>
            </a:p>
          </p:txBody>
        </p:sp>
        <p:sp>
          <p:nvSpPr>
            <p:cNvPr id="8" name="TextBox 7">
              <a:extLst>
                <a:ext uri="{FF2B5EF4-FFF2-40B4-BE49-F238E27FC236}">
                  <a16:creationId xmlns:a16="http://schemas.microsoft.com/office/drawing/2014/main" id="{5D0AD8A1-3301-87E5-BA40-0080594B6A29}"/>
                </a:ext>
              </a:extLst>
            </p:cNvPr>
            <p:cNvSpPr txBox="1"/>
            <p:nvPr/>
          </p:nvSpPr>
          <p:spPr>
            <a:xfrm>
              <a:off x="2956036" y="4209602"/>
              <a:ext cx="1356398" cy="453890"/>
            </a:xfrm>
            <a:prstGeom prst="rect">
              <a:avLst/>
            </a:prstGeom>
            <a:noFill/>
          </p:spPr>
          <p:txBody>
            <a:bodyPr wrap="square">
              <a:spAutoFit/>
            </a:bodyPr>
            <a:lstStyle>
              <a:defPPr>
                <a:defRPr lang="ru-RU"/>
              </a:defPPr>
              <a:lvl1pPr marR="0" lvl="0" indent="0" eaLnBrk="0" fontAlgn="base" hangingPunct="0">
                <a:lnSpc>
                  <a:spcPct val="100000"/>
                </a:lnSpc>
                <a:spcBef>
                  <a:spcPct val="0"/>
                </a:spcBef>
                <a:spcAft>
                  <a:spcPct val="0"/>
                </a:spcAft>
                <a:buClrTx/>
                <a:buSzTx/>
                <a:buFontTx/>
                <a:buNone/>
                <a:tabLst/>
                <a:defRPr kumimoji="0" sz="2000" b="1" i="0" u="none" strike="noStrike" kern="0" cap="none" spc="0" normalizeH="0" baseline="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ru-RU" dirty="0"/>
                <a:t>5</a:t>
              </a:r>
              <a:r>
                <a:rPr lang="en-US" dirty="0"/>
                <a:t>1</a:t>
              </a:r>
              <a:r>
                <a:rPr lang="ru-RU" dirty="0"/>
                <a:t>,0</a:t>
              </a:r>
              <a:endParaRPr lang="en-US" dirty="0"/>
            </a:p>
          </p:txBody>
        </p:sp>
      </p:grpSp>
      <p:sp>
        <p:nvSpPr>
          <p:cNvPr id="9" name="Rectangle 34">
            <a:extLst>
              <a:ext uri="{FF2B5EF4-FFF2-40B4-BE49-F238E27FC236}">
                <a16:creationId xmlns:a16="http://schemas.microsoft.com/office/drawing/2014/main" id="{822B8B73-C801-0677-B578-2B9F64ABACEF}"/>
              </a:ext>
            </a:extLst>
          </p:cNvPr>
          <p:cNvSpPr/>
          <p:nvPr/>
        </p:nvSpPr>
        <p:spPr>
          <a:xfrm>
            <a:off x="7387491" y="1971522"/>
            <a:ext cx="1963656" cy="17523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33">
            <a:extLst>
              <a:ext uri="{FF2B5EF4-FFF2-40B4-BE49-F238E27FC236}">
                <a16:creationId xmlns:a16="http://schemas.microsoft.com/office/drawing/2014/main" id="{FD693D70-5691-22D1-6369-49EEEE4FBCA2}"/>
              </a:ext>
            </a:extLst>
          </p:cNvPr>
          <p:cNvSpPr/>
          <p:nvPr/>
        </p:nvSpPr>
        <p:spPr>
          <a:xfrm>
            <a:off x="7387491" y="2209766"/>
            <a:ext cx="3658925" cy="11359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Левая фигурная скобка 20">
            <a:extLst>
              <a:ext uri="{FF2B5EF4-FFF2-40B4-BE49-F238E27FC236}">
                <a16:creationId xmlns:a16="http://schemas.microsoft.com/office/drawing/2014/main" id="{3E4173DD-DF78-560C-A9AF-70B811E2C557}"/>
              </a:ext>
            </a:extLst>
          </p:cNvPr>
          <p:cNvSpPr/>
          <p:nvPr/>
        </p:nvSpPr>
        <p:spPr>
          <a:xfrm rot="16200000">
            <a:off x="10778760" y="5091427"/>
            <a:ext cx="171743" cy="1754208"/>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aphicFrame>
        <p:nvGraphicFramePr>
          <p:cNvPr id="22" name="Диаграмма 21">
            <a:extLst>
              <a:ext uri="{FF2B5EF4-FFF2-40B4-BE49-F238E27FC236}">
                <a16:creationId xmlns:a16="http://schemas.microsoft.com/office/drawing/2014/main" id="{3872227A-5AA8-7F92-D41E-919386699758}"/>
              </a:ext>
            </a:extLst>
          </p:cNvPr>
          <p:cNvGraphicFramePr>
            <a:graphicFrameLocks/>
          </p:cNvGraphicFramePr>
          <p:nvPr>
            <p:extLst>
              <p:ext uri="{D42A27DB-BD31-4B8C-83A1-F6EECF244321}">
                <p14:modId xmlns:p14="http://schemas.microsoft.com/office/powerpoint/2010/main" val="3752594437"/>
              </p:ext>
            </p:extLst>
          </p:nvPr>
        </p:nvGraphicFramePr>
        <p:xfrm>
          <a:off x="6043248" y="2611355"/>
          <a:ext cx="6162645" cy="3569437"/>
        </p:xfrm>
        <a:graphic>
          <a:graphicData uri="http://schemas.openxmlformats.org/drawingml/2006/chart">
            <c:chart xmlns:c="http://schemas.openxmlformats.org/drawingml/2006/chart" xmlns:r="http://schemas.openxmlformats.org/officeDocument/2006/relationships" r:id="rId2"/>
          </a:graphicData>
        </a:graphic>
      </p:graphicFrame>
      <p:sp>
        <p:nvSpPr>
          <p:cNvPr id="23" name="Стрелка: штриховая вправо 22">
            <a:extLst>
              <a:ext uri="{FF2B5EF4-FFF2-40B4-BE49-F238E27FC236}">
                <a16:creationId xmlns:a16="http://schemas.microsoft.com/office/drawing/2014/main" id="{851DA526-7BE6-3115-680C-CC7EF0EBC6B8}"/>
              </a:ext>
            </a:extLst>
          </p:cNvPr>
          <p:cNvSpPr/>
          <p:nvPr/>
        </p:nvSpPr>
        <p:spPr>
          <a:xfrm rot="5400000">
            <a:off x="11270547" y="6015051"/>
            <a:ext cx="329503" cy="416560"/>
          </a:xfrm>
          <a:prstGeom prst="stripedRightArrow">
            <a:avLst>
              <a:gd name="adj1" fmla="val 50000"/>
              <a:gd name="adj2" fmla="val 37679"/>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extBox 23">
            <a:extLst>
              <a:ext uri="{FF2B5EF4-FFF2-40B4-BE49-F238E27FC236}">
                <a16:creationId xmlns:a16="http://schemas.microsoft.com/office/drawing/2014/main" id="{FAA2541E-B3ED-AC15-4453-F8998579FB24}"/>
              </a:ext>
            </a:extLst>
          </p:cNvPr>
          <p:cNvSpPr txBox="1"/>
          <p:nvPr/>
        </p:nvSpPr>
        <p:spPr>
          <a:xfrm>
            <a:off x="10382722" y="6039501"/>
            <a:ext cx="1225159" cy="369332"/>
          </a:xfrm>
          <a:prstGeom prst="rect">
            <a:avLst/>
          </a:prstGeom>
          <a:noFill/>
        </p:spPr>
        <p:txBody>
          <a:bodyPr wrap="square" rtlCol="0">
            <a:spAutoFit/>
          </a:bodyPr>
          <a:lstStyle/>
          <a:p>
            <a:r>
              <a:rPr lang="ru-RU" b="1" dirty="0">
                <a:solidFill>
                  <a:srgbClr val="C00000"/>
                </a:solidFill>
                <a:sym typeface="Symbol" panose="05050102010706020507" pitchFamily="18" charset="2"/>
              </a:rPr>
              <a:t>  -4,5</a:t>
            </a:r>
            <a:endParaRPr lang="ru-RU" b="1" dirty="0">
              <a:solidFill>
                <a:srgbClr val="C00000"/>
              </a:solidFill>
            </a:endParaRPr>
          </a:p>
        </p:txBody>
      </p:sp>
      <p:sp>
        <p:nvSpPr>
          <p:cNvPr id="35" name="Стрелка: пятиугольник 34">
            <a:extLst>
              <a:ext uri="{FF2B5EF4-FFF2-40B4-BE49-F238E27FC236}">
                <a16:creationId xmlns:a16="http://schemas.microsoft.com/office/drawing/2014/main" id="{A9C57DCD-E15B-4058-B918-5EE7BBC14F79}"/>
              </a:ext>
            </a:extLst>
          </p:cNvPr>
          <p:cNvSpPr/>
          <p:nvPr/>
        </p:nvSpPr>
        <p:spPr>
          <a:xfrm>
            <a:off x="386863" y="3810001"/>
            <a:ext cx="5568460" cy="2309446"/>
          </a:xfrm>
          <a:prstGeom prst="homePlate">
            <a:avLst>
              <a:gd name="adj" fmla="val 16794"/>
            </a:avLst>
          </a:prstGeom>
          <a:solidFill>
            <a:srgbClr val="DAE3F3">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TextBox 2">
            <a:extLst>
              <a:ext uri="{FF2B5EF4-FFF2-40B4-BE49-F238E27FC236}">
                <a16:creationId xmlns:a16="http://schemas.microsoft.com/office/drawing/2014/main" id="{2D8EB41A-FEE1-433E-B122-6EBB56A00E3A}"/>
              </a:ext>
            </a:extLst>
          </p:cNvPr>
          <p:cNvSpPr txBox="1">
            <a:spLocks noChangeArrowheads="1"/>
          </p:cNvSpPr>
          <p:nvPr/>
        </p:nvSpPr>
        <p:spPr bwMode="auto">
          <a:xfrm>
            <a:off x="680099" y="3947801"/>
            <a:ext cx="4712518" cy="2031325"/>
          </a:xfrm>
          <a:prstGeom prst="rect">
            <a:avLst/>
          </a:prstGeom>
          <a:noFill/>
          <a:ln>
            <a:noFill/>
          </a:ln>
        </p:spPr>
        <p:txBody>
          <a:bodyPr wrap="square">
            <a:spAutoFit/>
          </a:bodyPr>
          <a:lstStyle>
            <a:lvl1pPr>
              <a:spcBef>
                <a:spcPct val="20000"/>
              </a:spcBef>
              <a:buFont typeface="Arial" panose="020B0604020202020204" pitchFamily="34" charset="0"/>
              <a:buChar char="•"/>
              <a:defRPr sz="2400" b="1">
                <a:solidFill>
                  <a:schemeClr val="tx1"/>
                </a:solidFill>
                <a:latin typeface="Myriad Pro" pitchFamily="34" charset="0"/>
              </a:defRPr>
            </a:lvl1pPr>
            <a:lvl2pPr marL="742950" indent="-285750">
              <a:spcBef>
                <a:spcPct val="20000"/>
              </a:spcBef>
              <a:buFont typeface="Arial" panose="020B0604020202020204" pitchFamily="34" charset="0"/>
              <a:buChar char="–"/>
              <a:defRPr sz="2000">
                <a:solidFill>
                  <a:schemeClr val="tx1"/>
                </a:solidFill>
                <a:latin typeface="Myriad Pro" pitchFamily="34" charset="0"/>
              </a:defRPr>
            </a:lvl2pPr>
            <a:lvl3pPr marL="1143000" indent="-228600">
              <a:spcBef>
                <a:spcPct val="20000"/>
              </a:spcBef>
              <a:buFont typeface="Arial" panose="020B0604020202020204" pitchFamily="34" charset="0"/>
              <a:buChar char="•"/>
              <a:defRPr>
                <a:solidFill>
                  <a:schemeClr val="tx1"/>
                </a:solidFill>
                <a:latin typeface="Myriad Pro" pitchFamily="34" charset="0"/>
              </a:defRPr>
            </a:lvl3pPr>
            <a:lvl4pPr marL="1600200" indent="-228600">
              <a:spcBef>
                <a:spcPct val="20000"/>
              </a:spcBef>
              <a:buFont typeface="Arial" panose="020B0604020202020204" pitchFamily="34" charset="0"/>
              <a:buChar char="–"/>
              <a:defRPr sz="1600">
                <a:solidFill>
                  <a:schemeClr val="tx1"/>
                </a:solidFill>
                <a:latin typeface="Myriad Pro" pitchFamily="34" charset="0"/>
              </a:defRPr>
            </a:lvl4pPr>
            <a:lvl5pPr marL="2057400" indent="-228600">
              <a:spcBef>
                <a:spcPct val="20000"/>
              </a:spcBef>
              <a:buFont typeface="Arial" panose="020B0604020202020204" pitchFamily="34" charset="0"/>
              <a:buChar char="»"/>
              <a:defRPr sz="16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9pPr>
          </a:lstStyle>
          <a:p>
            <a:pPr algn="just" eaLnBrk="0" fontAlgn="base" hangingPunct="0">
              <a:spcBef>
                <a:spcPct val="0"/>
              </a:spcBef>
              <a:spcAft>
                <a:spcPct val="0"/>
              </a:spcAft>
              <a:buNone/>
              <a:defRPr/>
            </a:pPr>
            <a:r>
              <a:rPr lang="ru-RU" altLang="ru-RU" sz="1400" dirty="0">
                <a:latin typeface="+mn-lt"/>
              </a:rPr>
              <a:t>Комментарий руководителя направления проектного офиса «Солар» Михаила Белова:</a:t>
            </a:r>
          </a:p>
          <a:p>
            <a:pPr algn="just" eaLnBrk="0" fontAlgn="base" hangingPunct="0">
              <a:spcBef>
                <a:spcPct val="0"/>
              </a:spcBef>
              <a:spcAft>
                <a:spcPct val="0"/>
              </a:spcAft>
              <a:buNone/>
              <a:defRPr/>
            </a:pPr>
            <a:endParaRPr lang="ru-RU" altLang="ru-RU" sz="1400" dirty="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buNone/>
              <a:defRPr/>
            </a:pPr>
            <a:r>
              <a:rPr lang="ru-RU" altLang="ru-RU" sz="1400" b="0" dirty="0">
                <a:latin typeface="+mn-lt"/>
              </a:rPr>
              <a:t>«Деньги дорогие, просто так поднять не получиться. Плюс, во многих организациях ещё не принято решение финально по "некритичному" бюджету.</a:t>
            </a:r>
          </a:p>
          <a:p>
            <a:pPr eaLnBrk="0" fontAlgn="base" hangingPunct="0">
              <a:spcBef>
                <a:spcPct val="0"/>
              </a:spcBef>
              <a:spcAft>
                <a:spcPct val="0"/>
              </a:spcAft>
              <a:buNone/>
              <a:defRPr/>
            </a:pPr>
            <a:r>
              <a:rPr lang="ru-RU" altLang="ru-RU" sz="1400" b="0" dirty="0">
                <a:latin typeface="+mn-lt"/>
              </a:rPr>
              <a:t>Если вернуться к моему прошлому комментарию, то будь ситуация на рынке иной - я бы сказал, что начнётся миграция. Но кажется - не сейчас.»</a:t>
            </a:r>
          </a:p>
        </p:txBody>
      </p:sp>
    </p:spTree>
    <p:extLst>
      <p:ext uri="{BB962C8B-B14F-4D97-AF65-F5344CB8AC3E}">
        <p14:creationId xmlns:p14="http://schemas.microsoft.com/office/powerpoint/2010/main" val="152171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Полилиния: фигура 43">
            <a:extLst>
              <a:ext uri="{FF2B5EF4-FFF2-40B4-BE49-F238E27FC236}">
                <a16:creationId xmlns:a16="http://schemas.microsoft.com/office/drawing/2014/main" id="{8680CF91-5744-4B96-A5DF-5BF376DC32B7}"/>
              </a:ext>
            </a:extLst>
          </p:cNvPr>
          <p:cNvSpPr/>
          <p:nvPr/>
        </p:nvSpPr>
        <p:spPr>
          <a:xfrm>
            <a:off x="10483116" y="1030286"/>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chemeClr val="bg1">
              <a:lumMod val="85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45" name="Полилиния: фигура 44">
            <a:extLst>
              <a:ext uri="{FF2B5EF4-FFF2-40B4-BE49-F238E27FC236}">
                <a16:creationId xmlns:a16="http://schemas.microsoft.com/office/drawing/2014/main" id="{434845DE-A4FE-46DB-B934-AAF81E13E780}"/>
              </a:ext>
            </a:extLst>
          </p:cNvPr>
          <p:cNvSpPr/>
          <p:nvPr/>
        </p:nvSpPr>
        <p:spPr>
          <a:xfrm>
            <a:off x="9351147" y="1039028"/>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chemeClr val="bg1">
              <a:lumMod val="85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9" name="Стрелка: пятиугольник 8">
            <a:extLst>
              <a:ext uri="{FF2B5EF4-FFF2-40B4-BE49-F238E27FC236}">
                <a16:creationId xmlns:a16="http://schemas.microsoft.com/office/drawing/2014/main" id="{0AE5BCBA-7547-4A1D-BF40-BAD90A6ECC91}"/>
              </a:ext>
            </a:extLst>
          </p:cNvPr>
          <p:cNvSpPr/>
          <p:nvPr/>
        </p:nvSpPr>
        <p:spPr>
          <a:xfrm>
            <a:off x="363414" y="3265029"/>
            <a:ext cx="5720862" cy="2362048"/>
          </a:xfrm>
          <a:prstGeom prst="homePlate">
            <a:avLst>
              <a:gd name="adj" fmla="val 16794"/>
            </a:avLst>
          </a:prstGeom>
          <a:solidFill>
            <a:srgbClr val="DAE3F3">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Заголовок 1">
            <a:extLst>
              <a:ext uri="{FF2B5EF4-FFF2-40B4-BE49-F238E27FC236}">
                <a16:creationId xmlns:a16="http://schemas.microsoft.com/office/drawing/2014/main" id="{F2E52787-FE41-4025-8880-A15F5C87B727}"/>
              </a:ext>
            </a:extLst>
          </p:cNvPr>
          <p:cNvSpPr>
            <a:spLocks noGrp="1"/>
          </p:cNvSpPr>
          <p:nvPr>
            <p:ph type="ctrTitle"/>
          </p:nvPr>
        </p:nvSpPr>
        <p:spPr>
          <a:xfrm>
            <a:off x="752760" y="455009"/>
            <a:ext cx="10293657" cy="512473"/>
          </a:xfrm>
        </p:spPr>
        <p:txBody>
          <a:bodyPr>
            <a:noAutofit/>
          </a:bodyPr>
          <a:lstStyle/>
          <a:p>
            <a:pPr algn="l">
              <a:lnSpc>
                <a:spcPct val="70000"/>
              </a:lnSpc>
            </a:pPr>
            <a:r>
              <a:rPr lang="ru-RU" altLang="ru-RU" sz="2600" b="1" dirty="0">
                <a:solidFill>
                  <a:srgbClr val="284391"/>
                </a:solidFill>
                <a:latin typeface="Arial" panose="020B0604020202020204" pitchFamily="34" charset="0"/>
                <a:cs typeface="Arial" panose="020B0604020202020204" pitchFamily="34" charset="0"/>
              </a:rPr>
              <a:t>Изменилось ли </a:t>
            </a:r>
            <a:r>
              <a:rPr lang="ru-RU" altLang="ru-RU" sz="2600" b="1" dirty="0">
                <a:solidFill>
                  <a:srgbClr val="C00000"/>
                </a:solidFill>
                <a:latin typeface="Arial" panose="020B0604020202020204" pitchFamily="34" charset="0"/>
                <a:cs typeface="Arial" panose="020B0604020202020204" pitchFamily="34" charset="0"/>
              </a:rPr>
              <a:t>количество рабочих мест </a:t>
            </a:r>
            <a:r>
              <a:rPr lang="ru-RU" altLang="ru-RU" sz="2600" b="1" dirty="0">
                <a:solidFill>
                  <a:srgbClr val="284391"/>
                </a:solidFill>
                <a:latin typeface="Arial" panose="020B0604020202020204" pitchFamily="34" charset="0"/>
                <a:cs typeface="Arial" panose="020B0604020202020204" pitchFamily="34" charset="0"/>
              </a:rPr>
              <a:t>занятых на проектах в вашей организации в прошлом квартале по сравнению с позапрошлым?</a:t>
            </a:r>
            <a:endParaRPr lang="ru-RU" sz="2600" b="1" dirty="0">
              <a:solidFill>
                <a:srgbClr val="284391"/>
              </a:solidFill>
              <a:latin typeface="Arial" panose="020B0604020202020204" pitchFamily="34" charset="0"/>
              <a:cs typeface="Arial" panose="020B0604020202020204" pitchFamily="34" charset="0"/>
            </a:endParaRPr>
          </a:p>
        </p:txBody>
      </p:sp>
      <p:grpSp>
        <p:nvGrpSpPr>
          <p:cNvPr id="3" name="Группа 2">
            <a:extLst>
              <a:ext uri="{FF2B5EF4-FFF2-40B4-BE49-F238E27FC236}">
                <a16:creationId xmlns:a16="http://schemas.microsoft.com/office/drawing/2014/main" id="{AA94D823-FDFA-4515-8E42-79784B872E02}"/>
              </a:ext>
            </a:extLst>
          </p:cNvPr>
          <p:cNvGrpSpPr/>
          <p:nvPr/>
        </p:nvGrpSpPr>
        <p:grpSpPr>
          <a:xfrm>
            <a:off x="0" y="957941"/>
            <a:ext cx="12192000" cy="72346"/>
            <a:chOff x="0" y="957941"/>
            <a:chExt cx="12192000" cy="72346"/>
          </a:xfrm>
        </p:grpSpPr>
        <p:sp>
          <p:nvSpPr>
            <p:cNvPr id="4" name="Прямоугольник 3">
              <a:extLst>
                <a:ext uri="{FF2B5EF4-FFF2-40B4-BE49-F238E27FC236}">
                  <a16:creationId xmlns:a16="http://schemas.microsoft.com/office/drawing/2014/main" id="{23C07C10-62C6-4771-BEE3-D9AB45EB4850}"/>
                </a:ext>
              </a:extLst>
            </p:cNvPr>
            <p:cNvSpPr/>
            <p:nvPr/>
          </p:nvSpPr>
          <p:spPr>
            <a:xfrm>
              <a:off x="0" y="957942"/>
              <a:ext cx="12192000" cy="7234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араллелограмм 1">
              <a:extLst>
                <a:ext uri="{FF2B5EF4-FFF2-40B4-BE49-F238E27FC236}">
                  <a16:creationId xmlns:a16="http://schemas.microsoft.com/office/drawing/2014/main" id="{2562EB68-DBEA-44DE-92AF-AEA1E63898F7}"/>
                </a:ext>
              </a:extLst>
            </p:cNvPr>
            <p:cNvSpPr/>
            <p:nvPr/>
          </p:nvSpPr>
          <p:spPr>
            <a:xfrm flipH="1">
              <a:off x="552450" y="957942"/>
              <a:ext cx="195263" cy="72345"/>
            </a:xfrm>
            <a:prstGeom prst="parallelogram">
              <a:avLst>
                <a:gd name="adj" fmla="val 131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араллелограмм 10">
              <a:extLst>
                <a:ext uri="{FF2B5EF4-FFF2-40B4-BE49-F238E27FC236}">
                  <a16:creationId xmlns:a16="http://schemas.microsoft.com/office/drawing/2014/main" id="{08A8FE95-9BEE-4E85-AA82-33C58674A3E1}"/>
                </a:ext>
              </a:extLst>
            </p:cNvPr>
            <p:cNvSpPr/>
            <p:nvPr/>
          </p:nvSpPr>
          <p:spPr>
            <a:xfrm flipH="1">
              <a:off x="747713" y="957941"/>
              <a:ext cx="195263" cy="72345"/>
            </a:xfrm>
            <a:prstGeom prst="parallelogram">
              <a:avLst>
                <a:gd name="adj" fmla="val 131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0" name="Группа 29">
            <a:extLst>
              <a:ext uri="{FF2B5EF4-FFF2-40B4-BE49-F238E27FC236}">
                <a16:creationId xmlns:a16="http://schemas.microsoft.com/office/drawing/2014/main" id="{9F7752EB-1795-4F0F-873F-3BEA40F30AE8}"/>
              </a:ext>
            </a:extLst>
          </p:cNvPr>
          <p:cNvGrpSpPr/>
          <p:nvPr/>
        </p:nvGrpSpPr>
        <p:grpSpPr>
          <a:xfrm>
            <a:off x="11098816" y="150895"/>
            <a:ext cx="1018130" cy="843218"/>
            <a:chOff x="11098816" y="150895"/>
            <a:chExt cx="1018130" cy="843218"/>
          </a:xfrm>
        </p:grpSpPr>
        <p:grpSp>
          <p:nvGrpSpPr>
            <p:cNvPr id="29" name="Группа 28">
              <a:extLst>
                <a:ext uri="{FF2B5EF4-FFF2-40B4-BE49-F238E27FC236}">
                  <a16:creationId xmlns:a16="http://schemas.microsoft.com/office/drawing/2014/main" id="{0CE26789-7954-4C1E-B443-243F83D09B96}"/>
                </a:ext>
              </a:extLst>
            </p:cNvPr>
            <p:cNvGrpSpPr/>
            <p:nvPr/>
          </p:nvGrpSpPr>
          <p:grpSpPr>
            <a:xfrm>
              <a:off x="11152356" y="150895"/>
              <a:ext cx="658637" cy="504554"/>
              <a:chOff x="11152356" y="150895"/>
              <a:chExt cx="658637" cy="504554"/>
            </a:xfrm>
          </p:grpSpPr>
          <p:sp>
            <p:nvSpPr>
              <p:cNvPr id="25" name="Полилиния: фигура 24">
                <a:extLst>
                  <a:ext uri="{FF2B5EF4-FFF2-40B4-BE49-F238E27FC236}">
                    <a16:creationId xmlns:a16="http://schemas.microsoft.com/office/drawing/2014/main" id="{29442075-3304-4B10-B3F5-507604ADBA5C}"/>
                  </a:ext>
                </a:extLst>
              </p:cNvPr>
              <p:cNvSpPr/>
              <p:nvPr/>
            </p:nvSpPr>
            <p:spPr>
              <a:xfrm rot="12906208">
                <a:off x="11404770" y="150895"/>
                <a:ext cx="406223" cy="496933"/>
              </a:xfrm>
              <a:custGeom>
                <a:avLst/>
                <a:gdLst>
                  <a:gd name="connsiteX0" fmla="*/ 1212377 w 1266547"/>
                  <a:gd name="connsiteY0" fmla="*/ 1456144 h 1494286"/>
                  <a:gd name="connsiteX1" fmla="*/ 1096339 w 1266547"/>
                  <a:gd name="connsiteY1" fmla="*/ 1493703 h 1494286"/>
                  <a:gd name="connsiteX2" fmla="*/ 1058178 w 1266547"/>
                  <a:gd name="connsiteY2" fmla="*/ 1485127 h 1494286"/>
                  <a:gd name="connsiteX3" fmla="*/ 1052771 w 1266547"/>
                  <a:gd name="connsiteY3" fmla="*/ 1488928 h 1494286"/>
                  <a:gd name="connsiteX4" fmla="*/ 68954 w 1266547"/>
                  <a:gd name="connsiteY4" fmla="*/ 1252817 h 1494286"/>
                  <a:gd name="connsiteX5" fmla="*/ 68788 w 1266547"/>
                  <a:gd name="connsiteY5" fmla="*/ 1251900 h 1494286"/>
                  <a:gd name="connsiteX6" fmla="*/ 55241 w 1266547"/>
                  <a:gd name="connsiteY6" fmla="*/ 1248714 h 1494286"/>
                  <a:gd name="connsiteX7" fmla="*/ 14685 w 1266547"/>
                  <a:gd name="connsiteY7" fmla="*/ 1218525 h 1494286"/>
                  <a:gd name="connsiteX8" fmla="*/ 12 w 1266547"/>
                  <a:gd name="connsiteY8" fmla="*/ 1170142 h 1494286"/>
                  <a:gd name="connsiteX9" fmla="*/ 1351 w 1266547"/>
                  <a:gd name="connsiteY9" fmla="*/ 1158497 h 1494286"/>
                  <a:gd name="connsiteX10" fmla="*/ 675 w 1266547"/>
                  <a:gd name="connsiteY10" fmla="*/ 1158201 h 1494286"/>
                  <a:gd name="connsiteX11" fmla="*/ 111899 w 1266547"/>
                  <a:gd name="connsiteY11" fmla="*/ 150375 h 1494286"/>
                  <a:gd name="connsiteX12" fmla="*/ 112135 w 1266547"/>
                  <a:gd name="connsiteY12" fmla="*/ 150209 h 1494286"/>
                  <a:gd name="connsiteX13" fmla="*/ 117645 w 1266547"/>
                  <a:gd name="connsiteY13" fmla="*/ 113088 h 1494286"/>
                  <a:gd name="connsiteX14" fmla="*/ 194490 w 1266547"/>
                  <a:gd name="connsiteY14" fmla="*/ 18371 h 1494286"/>
                  <a:gd name="connsiteX15" fmla="*/ 354057 w 1266547"/>
                  <a:gd name="connsiteY15" fmla="*/ 25762 h 1494286"/>
                  <a:gd name="connsiteX16" fmla="*/ 421833 w 1266547"/>
                  <a:gd name="connsiteY16" fmla="*/ 127162 h 1494286"/>
                  <a:gd name="connsiteX17" fmla="*/ 423502 w 1266547"/>
                  <a:gd name="connsiteY17" fmla="*/ 157429 h 1494286"/>
                  <a:gd name="connsiteX18" fmla="*/ 429654 w 1266547"/>
                  <a:gd name="connsiteY18" fmla="*/ 107211 h 1494286"/>
                  <a:gd name="connsiteX19" fmla="*/ 427485 w 1266547"/>
                  <a:gd name="connsiteY19" fmla="*/ 135207 h 1494286"/>
                  <a:gd name="connsiteX20" fmla="*/ 430907 w 1266547"/>
                  <a:gd name="connsiteY20" fmla="*/ 125639 h 1494286"/>
                  <a:gd name="connsiteX21" fmla="*/ 335141 w 1266547"/>
                  <a:gd name="connsiteY21" fmla="*/ 993404 h 1494286"/>
                  <a:gd name="connsiteX22" fmla="*/ 1153653 w 1266547"/>
                  <a:gd name="connsiteY22" fmla="*/ 1189843 h 1494286"/>
                  <a:gd name="connsiteX23" fmla="*/ 1154414 w 1266547"/>
                  <a:gd name="connsiteY23" fmla="*/ 1187565 h 1494286"/>
                  <a:gd name="connsiteX24" fmla="*/ 1166088 w 1266547"/>
                  <a:gd name="connsiteY24" fmla="*/ 1192827 h 1494286"/>
                  <a:gd name="connsiteX25" fmla="*/ 1173355 w 1266547"/>
                  <a:gd name="connsiteY25" fmla="*/ 1194571 h 1494286"/>
                  <a:gd name="connsiteX26" fmla="*/ 1172876 w 1266547"/>
                  <a:gd name="connsiteY26" fmla="*/ 1195887 h 1494286"/>
                  <a:gd name="connsiteX27" fmla="*/ 1192822 w 1266547"/>
                  <a:gd name="connsiteY27" fmla="*/ 1204879 h 1494286"/>
                  <a:gd name="connsiteX28" fmla="*/ 1262997 w 1266547"/>
                  <a:gd name="connsiteY28" fmla="*/ 1304639 h 1494286"/>
                  <a:gd name="connsiteX29" fmla="*/ 1212377 w 1266547"/>
                  <a:gd name="connsiteY29" fmla="*/ 1456144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6547" h="1494286">
                    <a:moveTo>
                      <a:pt x="1212377" y="1456144"/>
                    </a:moveTo>
                    <a:cubicBezTo>
                      <a:pt x="1179930" y="1484185"/>
                      <a:pt x="1137939" y="1497302"/>
                      <a:pt x="1096339" y="1493703"/>
                    </a:cubicBezTo>
                    <a:lnTo>
                      <a:pt x="1058178" y="1485127"/>
                    </a:lnTo>
                    <a:lnTo>
                      <a:pt x="1052771" y="1488928"/>
                    </a:lnTo>
                    <a:lnTo>
                      <a:pt x="68954" y="1252817"/>
                    </a:lnTo>
                    <a:lnTo>
                      <a:pt x="68788" y="1251900"/>
                    </a:lnTo>
                    <a:lnTo>
                      <a:pt x="55241" y="1248714"/>
                    </a:lnTo>
                    <a:cubicBezTo>
                      <a:pt x="39187" y="1243242"/>
                      <a:pt x="24914" y="1233078"/>
                      <a:pt x="14685" y="1218525"/>
                    </a:cubicBezTo>
                    <a:cubicBezTo>
                      <a:pt x="4456" y="1203972"/>
                      <a:pt x="-276" y="1187099"/>
                      <a:pt x="12" y="1170142"/>
                    </a:cubicBezTo>
                    <a:lnTo>
                      <a:pt x="1351" y="1158497"/>
                    </a:lnTo>
                    <a:lnTo>
                      <a:pt x="675" y="1158201"/>
                    </a:lnTo>
                    <a:lnTo>
                      <a:pt x="111899" y="150375"/>
                    </a:lnTo>
                    <a:lnTo>
                      <a:pt x="112135" y="150209"/>
                    </a:lnTo>
                    <a:lnTo>
                      <a:pt x="117645" y="113088"/>
                    </a:lnTo>
                    <a:cubicBezTo>
                      <a:pt x="129271" y="72981"/>
                      <a:pt x="156637" y="38533"/>
                      <a:pt x="194490" y="18371"/>
                    </a:cubicBezTo>
                    <a:cubicBezTo>
                      <a:pt x="245030" y="-8549"/>
                      <a:pt x="306216" y="-5715"/>
                      <a:pt x="354057" y="25762"/>
                    </a:cubicBezTo>
                    <a:cubicBezTo>
                      <a:pt x="389883" y="49334"/>
                      <a:pt x="413952" y="86158"/>
                      <a:pt x="421833" y="127162"/>
                    </a:cubicBezTo>
                    <a:lnTo>
                      <a:pt x="423502" y="157429"/>
                    </a:lnTo>
                    <a:lnTo>
                      <a:pt x="429654" y="107211"/>
                    </a:lnTo>
                    <a:lnTo>
                      <a:pt x="427485" y="135207"/>
                    </a:lnTo>
                    <a:lnTo>
                      <a:pt x="430907" y="125639"/>
                    </a:lnTo>
                    <a:lnTo>
                      <a:pt x="335141" y="993404"/>
                    </a:lnTo>
                    <a:lnTo>
                      <a:pt x="1153653" y="1189843"/>
                    </a:lnTo>
                    <a:lnTo>
                      <a:pt x="1154414" y="1187565"/>
                    </a:lnTo>
                    <a:lnTo>
                      <a:pt x="1166088" y="1192827"/>
                    </a:lnTo>
                    <a:lnTo>
                      <a:pt x="1173355" y="1194571"/>
                    </a:lnTo>
                    <a:lnTo>
                      <a:pt x="1172876" y="1195887"/>
                    </a:lnTo>
                    <a:lnTo>
                      <a:pt x="1192822" y="1204879"/>
                    </a:lnTo>
                    <a:cubicBezTo>
                      <a:pt x="1228240" y="1227000"/>
                      <a:pt x="1253920" y="1262722"/>
                      <a:pt x="1262997" y="1304639"/>
                    </a:cubicBezTo>
                    <a:cubicBezTo>
                      <a:pt x="1275117" y="1360604"/>
                      <a:pt x="1255706" y="1418699"/>
                      <a:pt x="1212377" y="1456144"/>
                    </a:cubicBezTo>
                    <a:close/>
                  </a:path>
                </a:pathLst>
              </a:custGeom>
              <a:solidFill>
                <a:srgbClr val="2843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27" name="Полилиния: фигура 26">
                <a:extLst>
                  <a:ext uri="{FF2B5EF4-FFF2-40B4-BE49-F238E27FC236}">
                    <a16:creationId xmlns:a16="http://schemas.microsoft.com/office/drawing/2014/main" id="{4254B57A-0BF7-4F60-97A7-51B43B03E5CB}"/>
                  </a:ext>
                </a:extLst>
              </p:cNvPr>
              <p:cNvSpPr/>
              <p:nvPr/>
            </p:nvSpPr>
            <p:spPr>
              <a:xfrm rot="12906208">
                <a:off x="11152356" y="158516"/>
                <a:ext cx="406223" cy="496933"/>
              </a:xfrm>
              <a:custGeom>
                <a:avLst/>
                <a:gdLst>
                  <a:gd name="connsiteX0" fmla="*/ 1212377 w 1266547"/>
                  <a:gd name="connsiteY0" fmla="*/ 1456144 h 1494286"/>
                  <a:gd name="connsiteX1" fmla="*/ 1096339 w 1266547"/>
                  <a:gd name="connsiteY1" fmla="*/ 1493703 h 1494286"/>
                  <a:gd name="connsiteX2" fmla="*/ 1058178 w 1266547"/>
                  <a:gd name="connsiteY2" fmla="*/ 1485127 h 1494286"/>
                  <a:gd name="connsiteX3" fmla="*/ 1052771 w 1266547"/>
                  <a:gd name="connsiteY3" fmla="*/ 1488928 h 1494286"/>
                  <a:gd name="connsiteX4" fmla="*/ 68954 w 1266547"/>
                  <a:gd name="connsiteY4" fmla="*/ 1252817 h 1494286"/>
                  <a:gd name="connsiteX5" fmla="*/ 68788 w 1266547"/>
                  <a:gd name="connsiteY5" fmla="*/ 1251900 h 1494286"/>
                  <a:gd name="connsiteX6" fmla="*/ 55241 w 1266547"/>
                  <a:gd name="connsiteY6" fmla="*/ 1248714 h 1494286"/>
                  <a:gd name="connsiteX7" fmla="*/ 14685 w 1266547"/>
                  <a:gd name="connsiteY7" fmla="*/ 1218525 h 1494286"/>
                  <a:gd name="connsiteX8" fmla="*/ 12 w 1266547"/>
                  <a:gd name="connsiteY8" fmla="*/ 1170142 h 1494286"/>
                  <a:gd name="connsiteX9" fmla="*/ 1351 w 1266547"/>
                  <a:gd name="connsiteY9" fmla="*/ 1158497 h 1494286"/>
                  <a:gd name="connsiteX10" fmla="*/ 675 w 1266547"/>
                  <a:gd name="connsiteY10" fmla="*/ 1158201 h 1494286"/>
                  <a:gd name="connsiteX11" fmla="*/ 111899 w 1266547"/>
                  <a:gd name="connsiteY11" fmla="*/ 150375 h 1494286"/>
                  <a:gd name="connsiteX12" fmla="*/ 112135 w 1266547"/>
                  <a:gd name="connsiteY12" fmla="*/ 150209 h 1494286"/>
                  <a:gd name="connsiteX13" fmla="*/ 117645 w 1266547"/>
                  <a:gd name="connsiteY13" fmla="*/ 113088 h 1494286"/>
                  <a:gd name="connsiteX14" fmla="*/ 194490 w 1266547"/>
                  <a:gd name="connsiteY14" fmla="*/ 18371 h 1494286"/>
                  <a:gd name="connsiteX15" fmla="*/ 354057 w 1266547"/>
                  <a:gd name="connsiteY15" fmla="*/ 25762 h 1494286"/>
                  <a:gd name="connsiteX16" fmla="*/ 421833 w 1266547"/>
                  <a:gd name="connsiteY16" fmla="*/ 127162 h 1494286"/>
                  <a:gd name="connsiteX17" fmla="*/ 423502 w 1266547"/>
                  <a:gd name="connsiteY17" fmla="*/ 157429 h 1494286"/>
                  <a:gd name="connsiteX18" fmla="*/ 429654 w 1266547"/>
                  <a:gd name="connsiteY18" fmla="*/ 107211 h 1494286"/>
                  <a:gd name="connsiteX19" fmla="*/ 427485 w 1266547"/>
                  <a:gd name="connsiteY19" fmla="*/ 135207 h 1494286"/>
                  <a:gd name="connsiteX20" fmla="*/ 430907 w 1266547"/>
                  <a:gd name="connsiteY20" fmla="*/ 125639 h 1494286"/>
                  <a:gd name="connsiteX21" fmla="*/ 335141 w 1266547"/>
                  <a:gd name="connsiteY21" fmla="*/ 993404 h 1494286"/>
                  <a:gd name="connsiteX22" fmla="*/ 1153653 w 1266547"/>
                  <a:gd name="connsiteY22" fmla="*/ 1189843 h 1494286"/>
                  <a:gd name="connsiteX23" fmla="*/ 1154414 w 1266547"/>
                  <a:gd name="connsiteY23" fmla="*/ 1187565 h 1494286"/>
                  <a:gd name="connsiteX24" fmla="*/ 1166088 w 1266547"/>
                  <a:gd name="connsiteY24" fmla="*/ 1192827 h 1494286"/>
                  <a:gd name="connsiteX25" fmla="*/ 1173355 w 1266547"/>
                  <a:gd name="connsiteY25" fmla="*/ 1194571 h 1494286"/>
                  <a:gd name="connsiteX26" fmla="*/ 1172876 w 1266547"/>
                  <a:gd name="connsiteY26" fmla="*/ 1195887 h 1494286"/>
                  <a:gd name="connsiteX27" fmla="*/ 1192822 w 1266547"/>
                  <a:gd name="connsiteY27" fmla="*/ 1204879 h 1494286"/>
                  <a:gd name="connsiteX28" fmla="*/ 1262997 w 1266547"/>
                  <a:gd name="connsiteY28" fmla="*/ 1304639 h 1494286"/>
                  <a:gd name="connsiteX29" fmla="*/ 1212377 w 1266547"/>
                  <a:gd name="connsiteY29" fmla="*/ 1456144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6547" h="1494286">
                    <a:moveTo>
                      <a:pt x="1212377" y="1456144"/>
                    </a:moveTo>
                    <a:cubicBezTo>
                      <a:pt x="1179930" y="1484185"/>
                      <a:pt x="1137939" y="1497302"/>
                      <a:pt x="1096339" y="1493703"/>
                    </a:cubicBezTo>
                    <a:lnTo>
                      <a:pt x="1058178" y="1485127"/>
                    </a:lnTo>
                    <a:lnTo>
                      <a:pt x="1052771" y="1488928"/>
                    </a:lnTo>
                    <a:lnTo>
                      <a:pt x="68954" y="1252817"/>
                    </a:lnTo>
                    <a:lnTo>
                      <a:pt x="68788" y="1251900"/>
                    </a:lnTo>
                    <a:lnTo>
                      <a:pt x="55241" y="1248714"/>
                    </a:lnTo>
                    <a:cubicBezTo>
                      <a:pt x="39187" y="1243242"/>
                      <a:pt x="24914" y="1233078"/>
                      <a:pt x="14685" y="1218525"/>
                    </a:cubicBezTo>
                    <a:cubicBezTo>
                      <a:pt x="4456" y="1203972"/>
                      <a:pt x="-276" y="1187099"/>
                      <a:pt x="12" y="1170142"/>
                    </a:cubicBezTo>
                    <a:lnTo>
                      <a:pt x="1351" y="1158497"/>
                    </a:lnTo>
                    <a:lnTo>
                      <a:pt x="675" y="1158201"/>
                    </a:lnTo>
                    <a:lnTo>
                      <a:pt x="111899" y="150375"/>
                    </a:lnTo>
                    <a:lnTo>
                      <a:pt x="112135" y="150209"/>
                    </a:lnTo>
                    <a:lnTo>
                      <a:pt x="117645" y="113088"/>
                    </a:lnTo>
                    <a:cubicBezTo>
                      <a:pt x="129271" y="72981"/>
                      <a:pt x="156637" y="38533"/>
                      <a:pt x="194490" y="18371"/>
                    </a:cubicBezTo>
                    <a:cubicBezTo>
                      <a:pt x="245030" y="-8549"/>
                      <a:pt x="306216" y="-5715"/>
                      <a:pt x="354057" y="25762"/>
                    </a:cubicBezTo>
                    <a:cubicBezTo>
                      <a:pt x="389883" y="49334"/>
                      <a:pt x="413952" y="86158"/>
                      <a:pt x="421833" y="127162"/>
                    </a:cubicBezTo>
                    <a:lnTo>
                      <a:pt x="423502" y="157429"/>
                    </a:lnTo>
                    <a:lnTo>
                      <a:pt x="429654" y="107211"/>
                    </a:lnTo>
                    <a:lnTo>
                      <a:pt x="427485" y="135207"/>
                    </a:lnTo>
                    <a:lnTo>
                      <a:pt x="430907" y="125639"/>
                    </a:lnTo>
                    <a:lnTo>
                      <a:pt x="335141" y="993404"/>
                    </a:lnTo>
                    <a:lnTo>
                      <a:pt x="1153653" y="1189843"/>
                    </a:lnTo>
                    <a:lnTo>
                      <a:pt x="1154414" y="1187565"/>
                    </a:lnTo>
                    <a:lnTo>
                      <a:pt x="1166088" y="1192827"/>
                    </a:lnTo>
                    <a:lnTo>
                      <a:pt x="1173355" y="1194571"/>
                    </a:lnTo>
                    <a:lnTo>
                      <a:pt x="1172876" y="1195887"/>
                    </a:lnTo>
                    <a:lnTo>
                      <a:pt x="1192822" y="1204879"/>
                    </a:lnTo>
                    <a:cubicBezTo>
                      <a:pt x="1228240" y="1227000"/>
                      <a:pt x="1253920" y="1262722"/>
                      <a:pt x="1262997" y="1304639"/>
                    </a:cubicBezTo>
                    <a:cubicBezTo>
                      <a:pt x="1275117" y="1360604"/>
                      <a:pt x="1255706" y="1418699"/>
                      <a:pt x="1212377" y="1456144"/>
                    </a:cubicBezTo>
                    <a:close/>
                  </a:path>
                </a:pathLst>
              </a:custGeom>
              <a:solidFill>
                <a:srgbClr val="2843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28" name="TextBox 27">
              <a:extLst>
                <a:ext uri="{FF2B5EF4-FFF2-40B4-BE49-F238E27FC236}">
                  <a16:creationId xmlns:a16="http://schemas.microsoft.com/office/drawing/2014/main" id="{D395BCDD-CE7A-4F10-8D3F-700413958CDF}"/>
                </a:ext>
              </a:extLst>
            </p:cNvPr>
            <p:cNvSpPr txBox="1"/>
            <p:nvPr/>
          </p:nvSpPr>
          <p:spPr>
            <a:xfrm>
              <a:off x="11098816" y="624781"/>
              <a:ext cx="1018130" cy="369332"/>
            </a:xfrm>
            <a:prstGeom prst="rect">
              <a:avLst/>
            </a:prstGeom>
            <a:noFill/>
          </p:spPr>
          <p:txBody>
            <a:bodyPr wrap="square" rtlCol="0">
              <a:spAutoFit/>
            </a:bodyPr>
            <a:lstStyle/>
            <a:p>
              <a:r>
                <a:rPr lang="ru-RU" dirty="0">
                  <a:solidFill>
                    <a:srgbClr val="284391"/>
                  </a:solidFill>
                </a:rPr>
                <a:t>СОВНЕТ</a:t>
              </a:r>
            </a:p>
          </p:txBody>
        </p:sp>
      </p:grpSp>
      <p:sp>
        <p:nvSpPr>
          <p:cNvPr id="31" name="Прямоугольник 30">
            <a:extLst>
              <a:ext uri="{FF2B5EF4-FFF2-40B4-BE49-F238E27FC236}">
                <a16:creationId xmlns:a16="http://schemas.microsoft.com/office/drawing/2014/main" id="{2A15A8B6-5FC8-4DE9-9A18-332E209CB635}"/>
              </a:ext>
            </a:extLst>
          </p:cNvPr>
          <p:cNvSpPr/>
          <p:nvPr/>
        </p:nvSpPr>
        <p:spPr>
          <a:xfrm>
            <a:off x="0" y="6606917"/>
            <a:ext cx="12192000" cy="28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TextBox 31">
            <a:extLst>
              <a:ext uri="{FF2B5EF4-FFF2-40B4-BE49-F238E27FC236}">
                <a16:creationId xmlns:a16="http://schemas.microsoft.com/office/drawing/2014/main" id="{ECA08312-DFF7-4D25-B240-F84FC4390633}"/>
              </a:ext>
            </a:extLst>
          </p:cNvPr>
          <p:cNvSpPr txBox="1"/>
          <p:nvPr/>
        </p:nvSpPr>
        <p:spPr>
          <a:xfrm>
            <a:off x="10867373" y="6594826"/>
            <a:ext cx="1324627" cy="276999"/>
          </a:xfrm>
          <a:prstGeom prst="rect">
            <a:avLst/>
          </a:prstGeom>
          <a:noFill/>
        </p:spPr>
        <p:txBody>
          <a:bodyPr wrap="square" rtlCol="0">
            <a:spAutoFit/>
          </a:bodyPr>
          <a:lstStyle/>
          <a:p>
            <a:r>
              <a:rPr lang="en-US" sz="1200" b="1" dirty="0">
                <a:solidFill>
                  <a:srgbClr val="284391"/>
                </a:solidFill>
                <a:latin typeface="Arial" panose="020B0604020202020204" pitchFamily="34" charset="0"/>
                <a:cs typeface="Arial" panose="020B0604020202020204" pitchFamily="34" charset="0"/>
              </a:rPr>
              <a:t>www.sovnet.ru</a:t>
            </a:r>
            <a:endParaRPr lang="ru-RU" sz="1200" b="1" dirty="0">
              <a:solidFill>
                <a:srgbClr val="284391"/>
              </a:solidFill>
              <a:latin typeface="Arial" panose="020B0604020202020204" pitchFamily="34" charset="0"/>
              <a:cs typeface="Arial" panose="020B0604020202020204" pitchFamily="34" charset="0"/>
            </a:endParaRPr>
          </a:p>
        </p:txBody>
      </p:sp>
      <p:grpSp>
        <p:nvGrpSpPr>
          <p:cNvPr id="40" name="Группа 39">
            <a:extLst>
              <a:ext uri="{FF2B5EF4-FFF2-40B4-BE49-F238E27FC236}">
                <a16:creationId xmlns:a16="http://schemas.microsoft.com/office/drawing/2014/main" id="{96941552-227B-4F6F-8266-491CD138E0EF}"/>
              </a:ext>
            </a:extLst>
          </p:cNvPr>
          <p:cNvGrpSpPr/>
          <p:nvPr/>
        </p:nvGrpSpPr>
        <p:grpSpPr>
          <a:xfrm>
            <a:off x="234692" y="6606917"/>
            <a:ext cx="574933" cy="288000"/>
            <a:chOff x="546636" y="6606915"/>
            <a:chExt cx="603508" cy="288000"/>
          </a:xfrm>
        </p:grpSpPr>
        <p:sp>
          <p:nvSpPr>
            <p:cNvPr id="38" name="Стрелка: шеврон 37">
              <a:extLst>
                <a:ext uri="{FF2B5EF4-FFF2-40B4-BE49-F238E27FC236}">
                  <a16:creationId xmlns:a16="http://schemas.microsoft.com/office/drawing/2014/main" id="{58C7EF8E-9230-41D4-A21E-42C9937849C0}"/>
                </a:ext>
              </a:extLst>
            </p:cNvPr>
            <p:cNvSpPr/>
            <p:nvPr/>
          </p:nvSpPr>
          <p:spPr>
            <a:xfrm>
              <a:off x="552450" y="6606915"/>
              <a:ext cx="468000" cy="288000"/>
            </a:xfrm>
            <a:prstGeom prst="chevron">
              <a:avLst>
                <a:gd name="adj" fmla="val 367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3" name="Стрелка: шеврон 32">
              <a:extLst>
                <a:ext uri="{FF2B5EF4-FFF2-40B4-BE49-F238E27FC236}">
                  <a16:creationId xmlns:a16="http://schemas.microsoft.com/office/drawing/2014/main" id="{F3071521-75D9-4AB9-B4D2-75954FE80E4D}"/>
                </a:ext>
              </a:extLst>
            </p:cNvPr>
            <p:cNvSpPr/>
            <p:nvPr/>
          </p:nvSpPr>
          <p:spPr>
            <a:xfrm>
              <a:off x="546636" y="6606915"/>
              <a:ext cx="603508" cy="288000"/>
            </a:xfrm>
            <a:prstGeom prst="chevron">
              <a:avLst>
                <a:gd name="adj" fmla="val 3677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chemeClr val="bg1">
                      <a:lumMod val="95000"/>
                    </a:schemeClr>
                  </a:solidFill>
                  <a:latin typeface="Arial" panose="020B0604020202020204" pitchFamily="34" charset="0"/>
                  <a:cs typeface="Arial" panose="020B0604020202020204" pitchFamily="34" charset="0"/>
                </a:rPr>
                <a:t>11</a:t>
              </a:r>
            </a:p>
          </p:txBody>
        </p:sp>
      </p:grpSp>
      <p:sp>
        <p:nvSpPr>
          <p:cNvPr id="75" name="TextBox 74">
            <a:extLst>
              <a:ext uri="{FF2B5EF4-FFF2-40B4-BE49-F238E27FC236}">
                <a16:creationId xmlns:a16="http://schemas.microsoft.com/office/drawing/2014/main" id="{CD472D26-15EC-4BF0-B9FF-EFDAB34B499E}"/>
              </a:ext>
            </a:extLst>
          </p:cNvPr>
          <p:cNvSpPr txBox="1"/>
          <p:nvPr/>
        </p:nvSpPr>
        <p:spPr>
          <a:xfrm>
            <a:off x="2139105" y="1340733"/>
            <a:ext cx="6297324" cy="400110"/>
          </a:xfrm>
          <a:prstGeom prst="rect">
            <a:avLst/>
          </a:prstGeom>
          <a:noFill/>
        </p:spPr>
        <p:txBody>
          <a:bodyPr wrap="square">
            <a:spAutoFit/>
          </a:bodyPr>
          <a:lstStyle/>
          <a:p>
            <a:pPr eaLnBrk="0" fontAlgn="base" hangingPunct="0">
              <a:spcBef>
                <a:spcPct val="0"/>
              </a:spcBef>
              <a:spcAft>
                <a:spcPct val="0"/>
              </a:spcAft>
              <a:defRPr/>
            </a:pPr>
            <a:r>
              <a:rPr lang="ru-RU" sz="2000" b="1" dirty="0">
                <a:solidFill>
                  <a:srgbClr val="C00000"/>
                </a:solidFill>
                <a:latin typeface="Cambria" pitchFamily="18" charset="0"/>
                <a:cs typeface="Arial" panose="020B0604020202020204" pitchFamily="34" charset="0"/>
              </a:rPr>
              <a:t>Количество рабочих мест занятых на проекте</a:t>
            </a:r>
            <a:endParaRPr lang="en-US" sz="2000" b="1" dirty="0">
              <a:solidFill>
                <a:srgbClr val="C00000"/>
              </a:solidFill>
              <a:latin typeface="Cambria" pitchFamily="18" charset="0"/>
              <a:cs typeface="Arial" panose="020B0604020202020204" pitchFamily="34" charset="0"/>
            </a:endParaRPr>
          </a:p>
        </p:txBody>
      </p:sp>
      <p:sp>
        <p:nvSpPr>
          <p:cNvPr id="76" name="Rectangle 33">
            <a:extLst>
              <a:ext uri="{FF2B5EF4-FFF2-40B4-BE49-F238E27FC236}">
                <a16:creationId xmlns:a16="http://schemas.microsoft.com/office/drawing/2014/main" id="{4FE69A1A-5EAE-44F5-9118-875E5AA7B5C3}"/>
              </a:ext>
            </a:extLst>
          </p:cNvPr>
          <p:cNvSpPr/>
          <p:nvPr/>
        </p:nvSpPr>
        <p:spPr>
          <a:xfrm>
            <a:off x="7182088" y="2244770"/>
            <a:ext cx="4103199" cy="154198"/>
          </a:xfrm>
          <a:prstGeom prst="rect">
            <a:avLst/>
          </a:prstGeom>
          <a:solidFill>
            <a:srgbClr val="A5A5A5"/>
          </a:soli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7" name="Rectangle 34">
            <a:extLst>
              <a:ext uri="{FF2B5EF4-FFF2-40B4-BE49-F238E27FC236}">
                <a16:creationId xmlns:a16="http://schemas.microsoft.com/office/drawing/2014/main" id="{31C55743-7865-45CD-898E-82DD494669D7}"/>
              </a:ext>
            </a:extLst>
          </p:cNvPr>
          <p:cNvSpPr/>
          <p:nvPr/>
        </p:nvSpPr>
        <p:spPr>
          <a:xfrm>
            <a:off x="7182088" y="1977944"/>
            <a:ext cx="2846245" cy="195280"/>
          </a:xfrm>
          <a:prstGeom prst="rect">
            <a:avLst/>
          </a:prstGeom>
          <a:solidFill>
            <a:srgbClr val="00B0F0"/>
          </a:solidFill>
          <a:ln w="25400" cap="flat" cmpd="sng" algn="ctr">
            <a:noFill/>
            <a:prstDash val="solid"/>
          </a:ln>
          <a:effectLst>
            <a:outerShdw blurRad="50800" dist="38100" dir="2700000" algn="tl" rotWithShape="0">
              <a:prstClr val="black">
                <a:alpha val="40000"/>
              </a:prst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78" name="Group 46">
            <a:extLst>
              <a:ext uri="{FF2B5EF4-FFF2-40B4-BE49-F238E27FC236}">
                <a16:creationId xmlns:a16="http://schemas.microsoft.com/office/drawing/2014/main" id="{865FD878-5511-4EFF-ABE4-BA3E451E623E}"/>
              </a:ext>
            </a:extLst>
          </p:cNvPr>
          <p:cNvGrpSpPr/>
          <p:nvPr/>
        </p:nvGrpSpPr>
        <p:grpSpPr>
          <a:xfrm>
            <a:off x="9710030" y="1334089"/>
            <a:ext cx="1146087" cy="597592"/>
            <a:chOff x="2791098" y="4192380"/>
            <a:chExt cx="920324" cy="386632"/>
          </a:xfrm>
          <a:effectLst>
            <a:outerShdw blurRad="50800" dist="38100" dir="2700000" algn="tl" rotWithShape="0">
              <a:prstClr val="black">
                <a:alpha val="40000"/>
              </a:prstClr>
            </a:outerShdw>
          </a:effectLst>
        </p:grpSpPr>
        <p:sp>
          <p:nvSpPr>
            <p:cNvPr id="79" name="Freeform 47">
              <a:extLst>
                <a:ext uri="{FF2B5EF4-FFF2-40B4-BE49-F238E27FC236}">
                  <a16:creationId xmlns:a16="http://schemas.microsoft.com/office/drawing/2014/main" id="{FDF7C2BA-B6DA-4015-A76C-9A5EA0E2BD82}"/>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F81BD"/>
            </a:soli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80" name="TextBox 79">
              <a:extLst>
                <a:ext uri="{FF2B5EF4-FFF2-40B4-BE49-F238E27FC236}">
                  <a16:creationId xmlns:a16="http://schemas.microsoft.com/office/drawing/2014/main" id="{64C52804-C97E-4C53-88EC-6D7DFEF23B46}"/>
                </a:ext>
              </a:extLst>
            </p:cNvPr>
            <p:cNvSpPr txBox="1"/>
            <p:nvPr/>
          </p:nvSpPr>
          <p:spPr>
            <a:xfrm>
              <a:off x="2909773" y="4192380"/>
              <a:ext cx="801649" cy="258864"/>
            </a:xfrm>
            <a:prstGeom prst="rect">
              <a:avLst/>
            </a:prstGeom>
            <a:noFill/>
          </p:spPr>
          <p:txBody>
            <a:bodyP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lang="ru-RU" sz="2000" b="1"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30</a:t>
              </a:r>
              <a:r>
                <a:rPr kumimoji="0" lang="ru-RU" sz="2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,5</a:t>
              </a:r>
              <a:endParaRPr kumimoji="0" lang="en-US" sz="2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sp>
        <p:nvSpPr>
          <p:cNvPr id="81" name="Капля 80">
            <a:extLst>
              <a:ext uri="{FF2B5EF4-FFF2-40B4-BE49-F238E27FC236}">
                <a16:creationId xmlns:a16="http://schemas.microsoft.com/office/drawing/2014/main" id="{6CBB8816-C922-4117-BDA7-296B46A4D757}"/>
              </a:ext>
            </a:extLst>
          </p:cNvPr>
          <p:cNvSpPr/>
          <p:nvPr/>
        </p:nvSpPr>
        <p:spPr>
          <a:xfrm>
            <a:off x="906712" y="1331745"/>
            <a:ext cx="1152128" cy="1080120"/>
          </a:xfrm>
          <a:prstGeom prst="teardrop">
            <a:avLst/>
          </a:prstGeom>
          <a:solidFill>
            <a:srgbClr val="4F81BD"/>
          </a:solidFill>
          <a:ln w="25400" cap="flat" cmpd="sng" algn="ctr">
            <a:solidFill>
              <a:srgbClr val="EEECE1"/>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ru-RU"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83" name="TextBox 2">
            <a:extLst>
              <a:ext uri="{FF2B5EF4-FFF2-40B4-BE49-F238E27FC236}">
                <a16:creationId xmlns:a16="http://schemas.microsoft.com/office/drawing/2014/main" id="{23FC5B0B-060B-4F49-BDD2-DAC3F3D7AF6C}"/>
              </a:ext>
            </a:extLst>
          </p:cNvPr>
          <p:cNvSpPr txBox="1">
            <a:spLocks noChangeArrowheads="1"/>
          </p:cNvSpPr>
          <p:nvPr/>
        </p:nvSpPr>
        <p:spPr bwMode="auto">
          <a:xfrm>
            <a:off x="2163667" y="1993616"/>
            <a:ext cx="3334430" cy="1354217"/>
          </a:xfrm>
          <a:prstGeom prst="rect">
            <a:avLst/>
          </a:prstGeom>
          <a:noFill/>
          <a:ln>
            <a:noFill/>
          </a:ln>
        </p:spPr>
        <p:txBody>
          <a:bodyPr wrap="square">
            <a:spAutoFit/>
          </a:bodyPr>
          <a:lstStyle>
            <a:lvl1pPr>
              <a:spcBef>
                <a:spcPct val="20000"/>
              </a:spcBef>
              <a:buFont typeface="Arial" panose="020B0604020202020204" pitchFamily="34" charset="0"/>
              <a:buChar char="•"/>
              <a:defRPr sz="2400" b="1">
                <a:solidFill>
                  <a:schemeClr val="tx1"/>
                </a:solidFill>
                <a:latin typeface="Myriad Pro" pitchFamily="34" charset="0"/>
              </a:defRPr>
            </a:lvl1pPr>
            <a:lvl2pPr marL="742950" indent="-285750">
              <a:spcBef>
                <a:spcPct val="20000"/>
              </a:spcBef>
              <a:buFont typeface="Arial" panose="020B0604020202020204" pitchFamily="34" charset="0"/>
              <a:buChar char="–"/>
              <a:defRPr sz="2000">
                <a:solidFill>
                  <a:schemeClr val="tx1"/>
                </a:solidFill>
                <a:latin typeface="Myriad Pro" pitchFamily="34" charset="0"/>
              </a:defRPr>
            </a:lvl2pPr>
            <a:lvl3pPr marL="1143000" indent="-228600">
              <a:spcBef>
                <a:spcPct val="20000"/>
              </a:spcBef>
              <a:buFont typeface="Arial" panose="020B0604020202020204" pitchFamily="34" charset="0"/>
              <a:buChar char="•"/>
              <a:defRPr>
                <a:solidFill>
                  <a:schemeClr val="tx1"/>
                </a:solidFill>
                <a:latin typeface="Myriad Pro" pitchFamily="34" charset="0"/>
              </a:defRPr>
            </a:lvl3pPr>
            <a:lvl4pPr marL="1600200" indent="-228600">
              <a:spcBef>
                <a:spcPct val="20000"/>
              </a:spcBef>
              <a:buFont typeface="Arial" panose="020B0604020202020204" pitchFamily="34" charset="0"/>
              <a:buChar char="–"/>
              <a:defRPr sz="1600">
                <a:solidFill>
                  <a:schemeClr val="tx1"/>
                </a:solidFill>
                <a:latin typeface="Myriad Pro" pitchFamily="34" charset="0"/>
              </a:defRPr>
            </a:lvl4pPr>
            <a:lvl5pPr marL="2057400" indent="-228600">
              <a:spcBef>
                <a:spcPct val="20000"/>
              </a:spcBef>
              <a:buFont typeface="Arial" panose="020B0604020202020204" pitchFamily="34" charset="0"/>
              <a:buChar char="»"/>
              <a:defRPr sz="16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9pPr>
          </a:lstStyle>
          <a:p>
            <a:pPr eaLnBrk="0" fontAlgn="base" hangingPunct="0">
              <a:spcBef>
                <a:spcPct val="0"/>
              </a:spcBef>
              <a:spcAft>
                <a:spcPct val="0"/>
              </a:spcAft>
              <a:buFontTx/>
              <a:buNone/>
              <a:defRPr/>
            </a:pPr>
            <a:r>
              <a:rPr lang="ru-RU" altLang="ru-RU" sz="1400" i="1" u="sng" dirty="0">
                <a:solidFill>
                  <a:prstClr val="black"/>
                </a:solidFill>
                <a:latin typeface="Arial" panose="020B0604020202020204" pitchFamily="34" charset="0"/>
                <a:cs typeface="Arial" panose="020B0604020202020204" pitchFamily="34" charset="0"/>
              </a:rPr>
              <a:t>Исходные данные:</a:t>
            </a:r>
          </a:p>
          <a:p>
            <a:pPr eaLnBrk="0" fontAlgn="base" hangingPunct="0">
              <a:spcBef>
                <a:spcPct val="0"/>
              </a:spcBef>
              <a:spcAft>
                <a:spcPct val="0"/>
              </a:spcAft>
              <a:buFontTx/>
              <a:buNone/>
              <a:defRPr/>
            </a:pPr>
            <a:endParaRPr lang="ru-RU" altLang="ru-RU" sz="800" i="1" u="sng" dirty="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buNone/>
              <a:defRPr/>
            </a:pPr>
            <a:r>
              <a:rPr lang="ru-RU" altLang="ru-RU" sz="1400" b="0" i="1" dirty="0">
                <a:solidFill>
                  <a:schemeClr val="tx2">
                    <a:lumMod val="75000"/>
                  </a:schemeClr>
                </a:solidFill>
                <a:latin typeface="Arial" panose="020B0604020202020204" pitchFamily="34" charset="0"/>
                <a:cs typeface="Arial" panose="020B0604020202020204" pitchFamily="34" charset="0"/>
              </a:rPr>
              <a:t>Стало больше – 8%</a:t>
            </a:r>
          </a:p>
          <a:p>
            <a:pPr eaLnBrk="0" fontAlgn="base" hangingPunct="0">
              <a:spcBef>
                <a:spcPct val="0"/>
              </a:spcBef>
              <a:spcAft>
                <a:spcPct val="0"/>
              </a:spcAft>
              <a:buNone/>
              <a:defRPr/>
            </a:pPr>
            <a:r>
              <a:rPr lang="ru-RU" altLang="ru-RU" sz="1400" b="0" i="1" dirty="0">
                <a:solidFill>
                  <a:schemeClr val="tx2">
                    <a:lumMod val="75000"/>
                  </a:schemeClr>
                </a:solidFill>
                <a:latin typeface="Arial" panose="020B0604020202020204" pitchFamily="34" charset="0"/>
                <a:cs typeface="Arial" panose="020B0604020202020204" pitchFamily="34" charset="0"/>
              </a:rPr>
              <a:t>Осталось без изменений – 45%</a:t>
            </a:r>
          </a:p>
          <a:p>
            <a:pPr eaLnBrk="0" fontAlgn="base" hangingPunct="0">
              <a:spcBef>
                <a:spcPct val="0"/>
              </a:spcBef>
              <a:spcAft>
                <a:spcPct val="0"/>
              </a:spcAft>
              <a:buNone/>
              <a:defRPr/>
            </a:pPr>
            <a:r>
              <a:rPr lang="ru-RU" altLang="ru-RU" sz="1400" b="0" i="1" dirty="0">
                <a:solidFill>
                  <a:schemeClr val="tx2">
                    <a:lumMod val="75000"/>
                  </a:schemeClr>
                </a:solidFill>
                <a:latin typeface="Arial" panose="020B0604020202020204" pitchFamily="34" charset="0"/>
                <a:cs typeface="Arial" panose="020B0604020202020204" pitchFamily="34" charset="0"/>
              </a:rPr>
              <a:t>Стало меньше – 47%</a:t>
            </a:r>
          </a:p>
          <a:p>
            <a:pPr eaLnBrk="0" fontAlgn="base" hangingPunct="0">
              <a:spcBef>
                <a:spcPct val="0"/>
              </a:spcBef>
              <a:spcAft>
                <a:spcPct val="0"/>
              </a:spcAft>
              <a:buFontTx/>
              <a:buNone/>
              <a:defRPr/>
            </a:pPr>
            <a:endParaRPr lang="ru-RU" altLang="ru-RU" sz="1600" b="0" dirty="0">
              <a:solidFill>
                <a:prstClr val="black"/>
              </a:solidFill>
              <a:latin typeface="Arial" panose="020B0604020202020204" pitchFamily="34" charset="0"/>
              <a:cs typeface="Arial" panose="020B0604020202020204" pitchFamily="34" charset="0"/>
            </a:endParaRPr>
          </a:p>
        </p:txBody>
      </p:sp>
      <p:sp>
        <p:nvSpPr>
          <p:cNvPr id="5" name="Стрелка: штриховая вправо 4">
            <a:extLst>
              <a:ext uri="{FF2B5EF4-FFF2-40B4-BE49-F238E27FC236}">
                <a16:creationId xmlns:a16="http://schemas.microsoft.com/office/drawing/2014/main" id="{6F038EF4-F5E3-4464-B6E0-25821173F8FB}"/>
              </a:ext>
            </a:extLst>
          </p:cNvPr>
          <p:cNvSpPr/>
          <p:nvPr/>
        </p:nvSpPr>
        <p:spPr>
          <a:xfrm rot="5400000">
            <a:off x="11537654" y="5995973"/>
            <a:ext cx="329503" cy="416560"/>
          </a:xfrm>
          <a:prstGeom prst="stripedRightArrow">
            <a:avLst>
              <a:gd name="adj1" fmla="val 50000"/>
              <a:gd name="adj2" fmla="val 37679"/>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TextBox 2">
            <a:extLst>
              <a:ext uri="{FF2B5EF4-FFF2-40B4-BE49-F238E27FC236}">
                <a16:creationId xmlns:a16="http://schemas.microsoft.com/office/drawing/2014/main" id="{245D9A38-735C-4816-81A1-3F90740F521A}"/>
              </a:ext>
            </a:extLst>
          </p:cNvPr>
          <p:cNvSpPr txBox="1">
            <a:spLocks noChangeArrowheads="1"/>
          </p:cNvSpPr>
          <p:nvPr/>
        </p:nvSpPr>
        <p:spPr bwMode="auto">
          <a:xfrm>
            <a:off x="524158" y="3367735"/>
            <a:ext cx="5171312" cy="2246769"/>
          </a:xfrm>
          <a:prstGeom prst="rect">
            <a:avLst/>
          </a:prstGeom>
          <a:noFill/>
          <a:ln>
            <a:noFill/>
          </a:ln>
        </p:spPr>
        <p:txBody>
          <a:bodyPr wrap="square">
            <a:spAutoFit/>
          </a:bodyPr>
          <a:lstStyle>
            <a:lvl1pPr>
              <a:spcBef>
                <a:spcPct val="20000"/>
              </a:spcBef>
              <a:buFont typeface="Arial" panose="020B0604020202020204" pitchFamily="34" charset="0"/>
              <a:buChar char="•"/>
              <a:defRPr sz="2400" b="1">
                <a:solidFill>
                  <a:schemeClr val="tx1"/>
                </a:solidFill>
                <a:latin typeface="Myriad Pro" pitchFamily="34" charset="0"/>
              </a:defRPr>
            </a:lvl1pPr>
            <a:lvl2pPr marL="742950" indent="-285750">
              <a:spcBef>
                <a:spcPct val="20000"/>
              </a:spcBef>
              <a:buFont typeface="Arial" panose="020B0604020202020204" pitchFamily="34" charset="0"/>
              <a:buChar char="–"/>
              <a:defRPr sz="2000">
                <a:solidFill>
                  <a:schemeClr val="tx1"/>
                </a:solidFill>
                <a:latin typeface="Myriad Pro" pitchFamily="34" charset="0"/>
              </a:defRPr>
            </a:lvl2pPr>
            <a:lvl3pPr marL="1143000" indent="-228600">
              <a:spcBef>
                <a:spcPct val="20000"/>
              </a:spcBef>
              <a:buFont typeface="Arial" panose="020B0604020202020204" pitchFamily="34" charset="0"/>
              <a:buChar char="•"/>
              <a:defRPr>
                <a:solidFill>
                  <a:schemeClr val="tx1"/>
                </a:solidFill>
                <a:latin typeface="Myriad Pro" pitchFamily="34" charset="0"/>
              </a:defRPr>
            </a:lvl3pPr>
            <a:lvl4pPr marL="1600200" indent="-228600">
              <a:spcBef>
                <a:spcPct val="20000"/>
              </a:spcBef>
              <a:buFont typeface="Arial" panose="020B0604020202020204" pitchFamily="34" charset="0"/>
              <a:buChar char="–"/>
              <a:defRPr sz="1600">
                <a:solidFill>
                  <a:schemeClr val="tx1"/>
                </a:solidFill>
                <a:latin typeface="Myriad Pro" pitchFamily="34" charset="0"/>
              </a:defRPr>
            </a:lvl4pPr>
            <a:lvl5pPr marL="2057400" indent="-228600">
              <a:spcBef>
                <a:spcPct val="20000"/>
              </a:spcBef>
              <a:buFont typeface="Arial" panose="020B0604020202020204" pitchFamily="34" charset="0"/>
              <a:buChar char="»"/>
              <a:defRPr sz="16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9pPr>
          </a:lstStyle>
          <a:p>
            <a:pPr eaLnBrk="0" fontAlgn="base" hangingPunct="0">
              <a:spcBef>
                <a:spcPct val="0"/>
              </a:spcBef>
              <a:spcAft>
                <a:spcPct val="0"/>
              </a:spcAft>
              <a:buNone/>
              <a:defRPr/>
            </a:pPr>
            <a:r>
              <a:rPr lang="ru-RU" altLang="ru-RU" sz="1400" dirty="0">
                <a:latin typeface="+mn-lt"/>
              </a:rPr>
              <a:t>Комментарий партнера компании «Технологии Доверия» (ранее PwC) Михаила Фролова:</a:t>
            </a:r>
          </a:p>
          <a:p>
            <a:pPr eaLnBrk="0" fontAlgn="base" hangingPunct="0">
              <a:spcBef>
                <a:spcPct val="0"/>
              </a:spcBef>
              <a:spcAft>
                <a:spcPct val="0"/>
              </a:spcAft>
              <a:buNone/>
              <a:defRPr/>
            </a:pPr>
            <a:endParaRPr lang="ru-RU" altLang="ru-RU" sz="1400" dirty="0">
              <a:latin typeface="+mn-lt"/>
            </a:endParaRPr>
          </a:p>
          <a:p>
            <a:pPr eaLnBrk="0" fontAlgn="base" hangingPunct="0">
              <a:spcBef>
                <a:spcPct val="0"/>
              </a:spcBef>
              <a:spcAft>
                <a:spcPct val="0"/>
              </a:spcAft>
              <a:buNone/>
              <a:defRPr/>
            </a:pPr>
            <a:r>
              <a:rPr lang="ru-RU" altLang="ru-RU" sz="1400" b="0" dirty="0"/>
              <a:t>«</a:t>
            </a:r>
            <a:r>
              <a:rPr lang="ru-RU" altLang="ru-RU" sz="1400" b="0" dirty="0">
                <a:latin typeface="+mn-lt"/>
              </a:rPr>
              <a:t>Индекс изменения количества сотрудников упал практически до 30, при этом почти половина респондентов сообщили о сокращениях. Компании остро реагируют на снижение инвестиционной активности и готовы сокращать кадры. Это опасный тренд, так как при оживлении в экономике качественные кадры найти может быть сложно.»</a:t>
            </a:r>
          </a:p>
          <a:p>
            <a:pPr eaLnBrk="0" fontAlgn="base" hangingPunct="0">
              <a:spcBef>
                <a:spcPct val="0"/>
              </a:spcBef>
              <a:spcAft>
                <a:spcPct val="0"/>
              </a:spcAft>
              <a:buFontTx/>
              <a:buNone/>
              <a:defRPr/>
            </a:pPr>
            <a:endParaRPr lang="ru-RU" altLang="ru-RU" sz="1400" b="0" dirty="0">
              <a:latin typeface="+mn-lt"/>
            </a:endParaRPr>
          </a:p>
        </p:txBody>
      </p:sp>
      <p:sp>
        <p:nvSpPr>
          <p:cNvPr id="7" name="Левая фигурная скобка 6">
            <a:extLst>
              <a:ext uri="{FF2B5EF4-FFF2-40B4-BE49-F238E27FC236}">
                <a16:creationId xmlns:a16="http://schemas.microsoft.com/office/drawing/2014/main" id="{4EC7AA34-1F3D-4F9F-BB2A-BD3F4A8328FA}"/>
              </a:ext>
            </a:extLst>
          </p:cNvPr>
          <p:cNvSpPr/>
          <p:nvPr/>
        </p:nvSpPr>
        <p:spPr>
          <a:xfrm rot="16200000">
            <a:off x="10874264" y="5046723"/>
            <a:ext cx="171743" cy="1754208"/>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TextBox 7">
            <a:extLst>
              <a:ext uri="{FF2B5EF4-FFF2-40B4-BE49-F238E27FC236}">
                <a16:creationId xmlns:a16="http://schemas.microsoft.com/office/drawing/2014/main" id="{5BD755C7-75CC-4212-9C03-BC6C181C2160}"/>
              </a:ext>
            </a:extLst>
          </p:cNvPr>
          <p:cNvSpPr txBox="1"/>
          <p:nvPr/>
        </p:nvSpPr>
        <p:spPr>
          <a:xfrm>
            <a:off x="10612081" y="6039501"/>
            <a:ext cx="1225159" cy="369332"/>
          </a:xfrm>
          <a:prstGeom prst="rect">
            <a:avLst/>
          </a:prstGeom>
          <a:noFill/>
        </p:spPr>
        <p:txBody>
          <a:bodyPr wrap="square" rtlCol="0">
            <a:spAutoFit/>
          </a:bodyPr>
          <a:lstStyle/>
          <a:p>
            <a:r>
              <a:rPr lang="ru-RU" b="1" dirty="0">
                <a:solidFill>
                  <a:srgbClr val="C00000"/>
                </a:solidFill>
                <a:sym typeface="Symbol" panose="05050102010706020507" pitchFamily="18" charset="2"/>
              </a:rPr>
              <a:t>  -12</a:t>
            </a:r>
            <a:endParaRPr lang="ru-RU" b="1" dirty="0">
              <a:solidFill>
                <a:srgbClr val="C00000"/>
              </a:solidFill>
            </a:endParaRPr>
          </a:p>
        </p:txBody>
      </p:sp>
      <p:sp>
        <p:nvSpPr>
          <p:cNvPr id="46" name="Shape 496">
            <a:extLst>
              <a:ext uri="{FF2B5EF4-FFF2-40B4-BE49-F238E27FC236}">
                <a16:creationId xmlns:a16="http://schemas.microsoft.com/office/drawing/2014/main" id="{4D571D4B-0008-4BCE-A439-3D983B84DC8B}"/>
              </a:ext>
            </a:extLst>
          </p:cNvPr>
          <p:cNvSpPr>
            <a:spLocks/>
          </p:cNvSpPr>
          <p:nvPr/>
        </p:nvSpPr>
        <p:spPr bwMode="auto">
          <a:xfrm>
            <a:off x="1148188" y="1457987"/>
            <a:ext cx="719572" cy="802955"/>
          </a:xfrm>
          <a:custGeom>
            <a:avLst/>
            <a:gdLst>
              <a:gd name="T0" fmla="*/ 2147483646 w 15247"/>
              <a:gd name="T1" fmla="*/ 2147483646 h 16075"/>
              <a:gd name="T2" fmla="*/ 2147483646 w 15247"/>
              <a:gd name="T3" fmla="*/ 2147483646 h 16075"/>
              <a:gd name="T4" fmla="*/ 2147483646 w 15247"/>
              <a:gd name="T5" fmla="*/ 2147483646 h 16075"/>
              <a:gd name="T6" fmla="*/ 2147483646 w 15247"/>
              <a:gd name="T7" fmla="*/ 2147483646 h 16075"/>
              <a:gd name="T8" fmla="*/ 2147483646 w 15247"/>
              <a:gd name="T9" fmla="*/ 2147483646 h 16075"/>
              <a:gd name="T10" fmla="*/ 2147483646 w 15247"/>
              <a:gd name="T11" fmla="*/ 2147483646 h 16075"/>
              <a:gd name="T12" fmla="*/ 2147483646 w 15247"/>
              <a:gd name="T13" fmla="*/ 2147483646 h 16075"/>
              <a:gd name="T14" fmla="*/ 2147483646 w 15247"/>
              <a:gd name="T15" fmla="*/ 2147483646 h 16075"/>
              <a:gd name="T16" fmla="*/ 2147483646 w 15247"/>
              <a:gd name="T17" fmla="*/ 2147483646 h 16075"/>
              <a:gd name="T18" fmla="*/ 2147483646 w 15247"/>
              <a:gd name="T19" fmla="*/ 2147483646 h 16075"/>
              <a:gd name="T20" fmla="*/ 2147483646 w 15247"/>
              <a:gd name="T21" fmla="*/ 2147483646 h 16075"/>
              <a:gd name="T22" fmla="*/ 2147483646 w 15247"/>
              <a:gd name="T23" fmla="*/ 2147483646 h 16075"/>
              <a:gd name="T24" fmla="*/ 2147483646 w 15247"/>
              <a:gd name="T25" fmla="*/ 2147483646 h 16075"/>
              <a:gd name="T26" fmla="*/ 2147483646 w 15247"/>
              <a:gd name="T27" fmla="*/ 2147483646 h 16075"/>
              <a:gd name="T28" fmla="*/ 2147483646 w 15247"/>
              <a:gd name="T29" fmla="*/ 2147483646 h 16075"/>
              <a:gd name="T30" fmla="*/ 2147483646 w 15247"/>
              <a:gd name="T31" fmla="*/ 2147483646 h 16075"/>
              <a:gd name="T32" fmla="*/ 2147483646 w 15247"/>
              <a:gd name="T33" fmla="*/ 2147483646 h 16075"/>
              <a:gd name="T34" fmla="*/ 2147483646 w 15247"/>
              <a:gd name="T35" fmla="*/ 2147483646 h 16075"/>
              <a:gd name="T36" fmla="*/ 2147483646 w 15247"/>
              <a:gd name="T37" fmla="*/ 0 h 16075"/>
              <a:gd name="T38" fmla="*/ 2147483646 w 15247"/>
              <a:gd name="T39" fmla="*/ 2147483646 h 16075"/>
              <a:gd name="T40" fmla="*/ 2147483646 w 15247"/>
              <a:gd name="T41" fmla="*/ 2147483646 h 16075"/>
              <a:gd name="T42" fmla="*/ 2147483646 w 15247"/>
              <a:gd name="T43" fmla="*/ 2147483646 h 16075"/>
              <a:gd name="T44" fmla="*/ 2147483646 w 15247"/>
              <a:gd name="T45" fmla="*/ 2147483646 h 16075"/>
              <a:gd name="T46" fmla="*/ 2147483646 w 15247"/>
              <a:gd name="T47" fmla="*/ 2147483646 h 16075"/>
              <a:gd name="T48" fmla="*/ 2147483646 w 15247"/>
              <a:gd name="T49" fmla="*/ 2147483646 h 16075"/>
              <a:gd name="T50" fmla="*/ 2147483646 w 15247"/>
              <a:gd name="T51" fmla="*/ 2147483646 h 16075"/>
              <a:gd name="T52" fmla="*/ 2147483646 w 15247"/>
              <a:gd name="T53" fmla="*/ 2147483646 h 16075"/>
              <a:gd name="T54" fmla="*/ 2147483646 w 15247"/>
              <a:gd name="T55" fmla="*/ 2147483646 h 16075"/>
              <a:gd name="T56" fmla="*/ 2147483646 w 15247"/>
              <a:gd name="T57" fmla="*/ 2147483646 h 16075"/>
              <a:gd name="T58" fmla="*/ 2147483646 w 15247"/>
              <a:gd name="T59" fmla="*/ 2147483646 h 16075"/>
              <a:gd name="T60" fmla="*/ 2147483646 w 15247"/>
              <a:gd name="T61" fmla="*/ 2147483646 h 16075"/>
              <a:gd name="T62" fmla="*/ 2147483646 w 15247"/>
              <a:gd name="T63" fmla="*/ 2147483646 h 16075"/>
              <a:gd name="T64" fmla="*/ 2147483646 w 15247"/>
              <a:gd name="T65" fmla="*/ 2147483646 h 16075"/>
              <a:gd name="T66" fmla="*/ 2147483646 w 15247"/>
              <a:gd name="T67" fmla="*/ 2147483646 h 16075"/>
              <a:gd name="T68" fmla="*/ 2147483646 w 15247"/>
              <a:gd name="T69" fmla="*/ 2147483646 h 16075"/>
              <a:gd name="T70" fmla="*/ 2147483646 w 15247"/>
              <a:gd name="T71" fmla="*/ 2147483646 h 16075"/>
              <a:gd name="T72" fmla="*/ 2147483646 w 15247"/>
              <a:gd name="T73" fmla="*/ 2147483646 h 16075"/>
              <a:gd name="T74" fmla="*/ 2147483646 w 15247"/>
              <a:gd name="T75" fmla="*/ 2147483646 h 16075"/>
              <a:gd name="T76" fmla="*/ 2147483646 w 15247"/>
              <a:gd name="T77" fmla="*/ 2147483646 h 16075"/>
              <a:gd name="T78" fmla="*/ 2147483646 w 15247"/>
              <a:gd name="T79" fmla="*/ 2147483646 h 16075"/>
              <a:gd name="T80" fmla="*/ 2147483646 w 15247"/>
              <a:gd name="T81" fmla="*/ 2147483646 h 16075"/>
              <a:gd name="T82" fmla="*/ 2147483646 w 15247"/>
              <a:gd name="T83" fmla="*/ 2147483646 h 16075"/>
              <a:gd name="T84" fmla="*/ 2147483646 w 15247"/>
              <a:gd name="T85" fmla="*/ 2147483646 h 16075"/>
              <a:gd name="T86" fmla="*/ 2147483646 w 15247"/>
              <a:gd name="T87" fmla="*/ 2147483646 h 16075"/>
              <a:gd name="T88" fmla="*/ 0 w 15247"/>
              <a:gd name="T89" fmla="*/ 2147483646 h 16075"/>
              <a:gd name="T90" fmla="*/ 2147483646 w 15247"/>
              <a:gd name="T91" fmla="*/ 2147483646 h 16075"/>
              <a:gd name="T92" fmla="*/ 2147483646 w 15247"/>
              <a:gd name="T93" fmla="*/ 2147483646 h 16075"/>
              <a:gd name="T94" fmla="*/ 2147483646 w 15247"/>
              <a:gd name="T95" fmla="*/ 2147483646 h 16075"/>
              <a:gd name="T96" fmla="*/ 2147483646 w 15247"/>
              <a:gd name="T97" fmla="*/ 2147483646 h 16075"/>
              <a:gd name="T98" fmla="*/ 2147483646 w 15247"/>
              <a:gd name="T99" fmla="*/ 2147483646 h 16075"/>
              <a:gd name="T100" fmla="*/ 2147483646 w 15247"/>
              <a:gd name="T101" fmla="*/ 2147483646 h 16075"/>
              <a:gd name="T102" fmla="*/ 2147483646 w 15247"/>
              <a:gd name="T103" fmla="*/ 2147483646 h 16075"/>
              <a:gd name="T104" fmla="*/ 2147483646 w 15247"/>
              <a:gd name="T105" fmla="*/ 2147483646 h 16075"/>
              <a:gd name="T106" fmla="*/ 2147483646 w 15247"/>
              <a:gd name="T107" fmla="*/ 2147483646 h 16075"/>
              <a:gd name="T108" fmla="*/ 2147483646 w 15247"/>
              <a:gd name="T109" fmla="*/ 2147483646 h 16075"/>
              <a:gd name="T110" fmla="*/ 2147483646 w 15247"/>
              <a:gd name="T111" fmla="*/ 2147483646 h 16075"/>
              <a:gd name="T112" fmla="*/ 2147483646 w 15247"/>
              <a:gd name="T113" fmla="*/ 2147483646 h 16075"/>
              <a:gd name="T114" fmla="*/ 2147483646 w 15247"/>
              <a:gd name="T115" fmla="*/ 2147483646 h 16075"/>
              <a:gd name="T116" fmla="*/ 2147483646 w 15247"/>
              <a:gd name="T117" fmla="*/ 2147483646 h 16075"/>
              <a:gd name="T118" fmla="*/ 2147483646 w 15247"/>
              <a:gd name="T119" fmla="*/ 2147483646 h 16075"/>
              <a:gd name="T120" fmla="*/ 2147483646 w 15247"/>
              <a:gd name="T121" fmla="*/ 2147483646 h 160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247"/>
              <a:gd name="T184" fmla="*/ 0 h 16075"/>
              <a:gd name="T185" fmla="*/ 15247 w 15247"/>
              <a:gd name="T186" fmla="*/ 16075 h 160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247" h="16075" fill="none" extrusionOk="0">
                <a:moveTo>
                  <a:pt x="9401" y="10717"/>
                </a:moveTo>
                <a:lnTo>
                  <a:pt x="9401" y="10717"/>
                </a:lnTo>
                <a:lnTo>
                  <a:pt x="9085" y="10692"/>
                </a:lnTo>
                <a:lnTo>
                  <a:pt x="9085" y="9596"/>
                </a:lnTo>
                <a:lnTo>
                  <a:pt x="9401" y="9377"/>
                </a:lnTo>
                <a:lnTo>
                  <a:pt x="9718" y="9133"/>
                </a:lnTo>
                <a:lnTo>
                  <a:pt x="10010" y="8866"/>
                </a:lnTo>
                <a:lnTo>
                  <a:pt x="10302" y="8573"/>
                </a:lnTo>
                <a:lnTo>
                  <a:pt x="10546" y="8232"/>
                </a:lnTo>
                <a:lnTo>
                  <a:pt x="10765" y="7867"/>
                </a:lnTo>
                <a:lnTo>
                  <a:pt x="10984" y="7502"/>
                </a:lnTo>
                <a:lnTo>
                  <a:pt x="11155" y="7088"/>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282" y="25"/>
                </a:lnTo>
                <a:lnTo>
                  <a:pt x="6990" y="98"/>
                </a:lnTo>
                <a:lnTo>
                  <a:pt x="6746" y="171"/>
                </a:lnTo>
                <a:lnTo>
                  <a:pt x="6527" y="293"/>
                </a:lnTo>
                <a:lnTo>
                  <a:pt x="6332" y="390"/>
                </a:lnTo>
                <a:lnTo>
                  <a:pt x="6186" y="536"/>
                </a:lnTo>
                <a:lnTo>
                  <a:pt x="6040" y="658"/>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506"/>
                </a:lnTo>
                <a:lnTo>
                  <a:pt x="3556" y="4555"/>
                </a:lnTo>
                <a:lnTo>
                  <a:pt x="3459" y="4652"/>
                </a:lnTo>
                <a:lnTo>
                  <a:pt x="3385" y="4798"/>
                </a:lnTo>
                <a:lnTo>
                  <a:pt x="3312" y="4969"/>
                </a:lnTo>
                <a:lnTo>
                  <a:pt x="3264" y="5164"/>
                </a:lnTo>
                <a:lnTo>
                  <a:pt x="3239" y="5383"/>
                </a:lnTo>
                <a:lnTo>
                  <a:pt x="3215" y="5626"/>
                </a:lnTo>
                <a:lnTo>
                  <a:pt x="3239" y="5870"/>
                </a:lnTo>
                <a:lnTo>
                  <a:pt x="3288" y="6138"/>
                </a:lnTo>
                <a:lnTo>
                  <a:pt x="3337" y="6381"/>
                </a:lnTo>
                <a:lnTo>
                  <a:pt x="3434" y="6601"/>
                </a:lnTo>
                <a:lnTo>
                  <a:pt x="3532" y="6771"/>
                </a:lnTo>
                <a:lnTo>
                  <a:pt x="3629" y="6942"/>
                </a:lnTo>
                <a:lnTo>
                  <a:pt x="3751" y="7039"/>
                </a:lnTo>
                <a:lnTo>
                  <a:pt x="3873" y="7112"/>
                </a:lnTo>
                <a:lnTo>
                  <a:pt x="4019" y="7112"/>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close/>
              </a:path>
            </a:pathLst>
          </a:custGeom>
          <a:noFill/>
          <a:ln w="34925" cap="rnd"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aphicFrame>
        <p:nvGraphicFramePr>
          <p:cNvPr id="12" name="Диаграмма 11">
            <a:extLst>
              <a:ext uri="{FF2B5EF4-FFF2-40B4-BE49-F238E27FC236}">
                <a16:creationId xmlns:a16="http://schemas.microsoft.com/office/drawing/2014/main" id="{114A67D3-521B-4AFD-BB43-94D4CDF2B707}"/>
              </a:ext>
            </a:extLst>
          </p:cNvPr>
          <p:cNvGraphicFramePr>
            <a:graphicFrameLocks/>
          </p:cNvGraphicFramePr>
          <p:nvPr>
            <p:extLst>
              <p:ext uri="{D42A27DB-BD31-4B8C-83A1-F6EECF244321}">
                <p14:modId xmlns:p14="http://schemas.microsoft.com/office/powerpoint/2010/main" val="1824758279"/>
              </p:ext>
            </p:extLst>
          </p:nvPr>
        </p:nvGraphicFramePr>
        <p:xfrm>
          <a:off x="6130725" y="2675643"/>
          <a:ext cx="6061276" cy="32665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93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wipe(left)">
                                      <p:cBhvr>
                                        <p:cTn id="11" dur="750"/>
                                        <p:tgtEl>
                                          <p:spTgt spid="77"/>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fade">
                                      <p:cBhvr>
                                        <p:cTn id="15"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Полилиния: фигура 43">
            <a:extLst>
              <a:ext uri="{FF2B5EF4-FFF2-40B4-BE49-F238E27FC236}">
                <a16:creationId xmlns:a16="http://schemas.microsoft.com/office/drawing/2014/main" id="{8680CF91-5744-4B96-A5DF-5BF376DC32B7}"/>
              </a:ext>
            </a:extLst>
          </p:cNvPr>
          <p:cNvSpPr/>
          <p:nvPr/>
        </p:nvSpPr>
        <p:spPr>
          <a:xfrm>
            <a:off x="10483116" y="1030286"/>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chemeClr val="bg1">
              <a:lumMod val="85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45" name="Полилиния: фигура 44">
            <a:extLst>
              <a:ext uri="{FF2B5EF4-FFF2-40B4-BE49-F238E27FC236}">
                <a16:creationId xmlns:a16="http://schemas.microsoft.com/office/drawing/2014/main" id="{434845DE-A4FE-46DB-B934-AAF81E13E780}"/>
              </a:ext>
            </a:extLst>
          </p:cNvPr>
          <p:cNvSpPr/>
          <p:nvPr/>
        </p:nvSpPr>
        <p:spPr>
          <a:xfrm>
            <a:off x="9351147" y="1039028"/>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chemeClr val="bg1">
              <a:lumMod val="85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9" name="Стрелка: пятиугольник 8">
            <a:extLst>
              <a:ext uri="{FF2B5EF4-FFF2-40B4-BE49-F238E27FC236}">
                <a16:creationId xmlns:a16="http://schemas.microsoft.com/office/drawing/2014/main" id="{0AE5BCBA-7547-4A1D-BF40-BAD90A6ECC91}"/>
              </a:ext>
            </a:extLst>
          </p:cNvPr>
          <p:cNvSpPr/>
          <p:nvPr/>
        </p:nvSpPr>
        <p:spPr>
          <a:xfrm>
            <a:off x="199292" y="1418493"/>
            <a:ext cx="5861538" cy="2602523"/>
          </a:xfrm>
          <a:prstGeom prst="homePlate">
            <a:avLst>
              <a:gd name="adj" fmla="val 16794"/>
            </a:avLst>
          </a:prstGeom>
          <a:solidFill>
            <a:srgbClr val="DAE3F3">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Заголовок 1">
            <a:extLst>
              <a:ext uri="{FF2B5EF4-FFF2-40B4-BE49-F238E27FC236}">
                <a16:creationId xmlns:a16="http://schemas.microsoft.com/office/drawing/2014/main" id="{F2E52787-FE41-4025-8880-A15F5C87B727}"/>
              </a:ext>
            </a:extLst>
          </p:cNvPr>
          <p:cNvSpPr>
            <a:spLocks noGrp="1"/>
          </p:cNvSpPr>
          <p:nvPr>
            <p:ph type="ctrTitle"/>
          </p:nvPr>
        </p:nvSpPr>
        <p:spPr>
          <a:xfrm>
            <a:off x="752760" y="455009"/>
            <a:ext cx="10293657" cy="512473"/>
          </a:xfrm>
        </p:spPr>
        <p:txBody>
          <a:bodyPr>
            <a:noAutofit/>
          </a:bodyPr>
          <a:lstStyle/>
          <a:p>
            <a:pPr algn="l">
              <a:lnSpc>
                <a:spcPct val="70000"/>
              </a:lnSpc>
            </a:pPr>
            <a:r>
              <a:rPr lang="ru-RU" altLang="ru-RU" sz="2600" b="1" dirty="0">
                <a:solidFill>
                  <a:srgbClr val="284391"/>
                </a:solidFill>
                <a:latin typeface="Arial" panose="020B0604020202020204" pitchFamily="34" charset="0"/>
                <a:cs typeface="Arial" panose="020B0604020202020204" pitchFamily="34" charset="0"/>
              </a:rPr>
              <a:t>Изменилось ли </a:t>
            </a:r>
            <a:r>
              <a:rPr lang="ru-RU" altLang="ru-RU" sz="2600" b="1" dirty="0">
                <a:solidFill>
                  <a:srgbClr val="C00000"/>
                </a:solidFill>
                <a:latin typeface="Arial" panose="020B0604020202020204" pitchFamily="34" charset="0"/>
                <a:cs typeface="Arial" panose="020B0604020202020204" pitchFamily="34" charset="0"/>
              </a:rPr>
              <a:t>количество рабочих мест </a:t>
            </a:r>
            <a:r>
              <a:rPr lang="ru-RU" altLang="ru-RU" sz="2600" b="1" dirty="0">
                <a:solidFill>
                  <a:srgbClr val="284391"/>
                </a:solidFill>
                <a:latin typeface="Arial" panose="020B0604020202020204" pitchFamily="34" charset="0"/>
                <a:cs typeface="Arial" panose="020B0604020202020204" pitchFamily="34" charset="0"/>
              </a:rPr>
              <a:t>занятых на проектах в вашей организации в прошлом квартале по сравнению с позапрошлым?</a:t>
            </a:r>
            <a:endParaRPr lang="ru-RU" sz="2600" b="1" dirty="0">
              <a:solidFill>
                <a:srgbClr val="284391"/>
              </a:solidFill>
              <a:latin typeface="Arial" panose="020B0604020202020204" pitchFamily="34" charset="0"/>
              <a:cs typeface="Arial" panose="020B0604020202020204" pitchFamily="34" charset="0"/>
            </a:endParaRPr>
          </a:p>
        </p:txBody>
      </p:sp>
      <p:grpSp>
        <p:nvGrpSpPr>
          <p:cNvPr id="3" name="Группа 2">
            <a:extLst>
              <a:ext uri="{FF2B5EF4-FFF2-40B4-BE49-F238E27FC236}">
                <a16:creationId xmlns:a16="http://schemas.microsoft.com/office/drawing/2014/main" id="{AA94D823-FDFA-4515-8E42-79784B872E02}"/>
              </a:ext>
            </a:extLst>
          </p:cNvPr>
          <p:cNvGrpSpPr/>
          <p:nvPr/>
        </p:nvGrpSpPr>
        <p:grpSpPr>
          <a:xfrm>
            <a:off x="0" y="957941"/>
            <a:ext cx="12192000" cy="72346"/>
            <a:chOff x="0" y="957941"/>
            <a:chExt cx="12192000" cy="72346"/>
          </a:xfrm>
        </p:grpSpPr>
        <p:sp>
          <p:nvSpPr>
            <p:cNvPr id="4" name="Прямоугольник 3">
              <a:extLst>
                <a:ext uri="{FF2B5EF4-FFF2-40B4-BE49-F238E27FC236}">
                  <a16:creationId xmlns:a16="http://schemas.microsoft.com/office/drawing/2014/main" id="{23C07C10-62C6-4771-BEE3-D9AB45EB4850}"/>
                </a:ext>
              </a:extLst>
            </p:cNvPr>
            <p:cNvSpPr/>
            <p:nvPr/>
          </p:nvSpPr>
          <p:spPr>
            <a:xfrm>
              <a:off x="0" y="957942"/>
              <a:ext cx="12192000" cy="7234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араллелограмм 1">
              <a:extLst>
                <a:ext uri="{FF2B5EF4-FFF2-40B4-BE49-F238E27FC236}">
                  <a16:creationId xmlns:a16="http://schemas.microsoft.com/office/drawing/2014/main" id="{2562EB68-DBEA-44DE-92AF-AEA1E63898F7}"/>
                </a:ext>
              </a:extLst>
            </p:cNvPr>
            <p:cNvSpPr/>
            <p:nvPr/>
          </p:nvSpPr>
          <p:spPr>
            <a:xfrm flipH="1">
              <a:off x="552450" y="957942"/>
              <a:ext cx="195263" cy="72345"/>
            </a:xfrm>
            <a:prstGeom prst="parallelogram">
              <a:avLst>
                <a:gd name="adj" fmla="val 131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араллелограмм 10">
              <a:extLst>
                <a:ext uri="{FF2B5EF4-FFF2-40B4-BE49-F238E27FC236}">
                  <a16:creationId xmlns:a16="http://schemas.microsoft.com/office/drawing/2014/main" id="{08A8FE95-9BEE-4E85-AA82-33C58674A3E1}"/>
                </a:ext>
              </a:extLst>
            </p:cNvPr>
            <p:cNvSpPr/>
            <p:nvPr/>
          </p:nvSpPr>
          <p:spPr>
            <a:xfrm flipH="1">
              <a:off x="747713" y="957941"/>
              <a:ext cx="195263" cy="72345"/>
            </a:xfrm>
            <a:prstGeom prst="parallelogram">
              <a:avLst>
                <a:gd name="adj" fmla="val 131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0" name="Группа 29">
            <a:extLst>
              <a:ext uri="{FF2B5EF4-FFF2-40B4-BE49-F238E27FC236}">
                <a16:creationId xmlns:a16="http://schemas.microsoft.com/office/drawing/2014/main" id="{9F7752EB-1795-4F0F-873F-3BEA40F30AE8}"/>
              </a:ext>
            </a:extLst>
          </p:cNvPr>
          <p:cNvGrpSpPr/>
          <p:nvPr/>
        </p:nvGrpSpPr>
        <p:grpSpPr>
          <a:xfrm>
            <a:off x="11098816" y="150895"/>
            <a:ext cx="1018130" cy="843218"/>
            <a:chOff x="11098816" y="150895"/>
            <a:chExt cx="1018130" cy="843218"/>
          </a:xfrm>
        </p:grpSpPr>
        <p:grpSp>
          <p:nvGrpSpPr>
            <p:cNvPr id="29" name="Группа 28">
              <a:extLst>
                <a:ext uri="{FF2B5EF4-FFF2-40B4-BE49-F238E27FC236}">
                  <a16:creationId xmlns:a16="http://schemas.microsoft.com/office/drawing/2014/main" id="{0CE26789-7954-4C1E-B443-243F83D09B96}"/>
                </a:ext>
              </a:extLst>
            </p:cNvPr>
            <p:cNvGrpSpPr/>
            <p:nvPr/>
          </p:nvGrpSpPr>
          <p:grpSpPr>
            <a:xfrm>
              <a:off x="11152356" y="150895"/>
              <a:ext cx="658637" cy="504554"/>
              <a:chOff x="11152356" y="150895"/>
              <a:chExt cx="658637" cy="504554"/>
            </a:xfrm>
          </p:grpSpPr>
          <p:sp>
            <p:nvSpPr>
              <p:cNvPr id="25" name="Полилиния: фигура 24">
                <a:extLst>
                  <a:ext uri="{FF2B5EF4-FFF2-40B4-BE49-F238E27FC236}">
                    <a16:creationId xmlns:a16="http://schemas.microsoft.com/office/drawing/2014/main" id="{29442075-3304-4B10-B3F5-507604ADBA5C}"/>
                  </a:ext>
                </a:extLst>
              </p:cNvPr>
              <p:cNvSpPr/>
              <p:nvPr/>
            </p:nvSpPr>
            <p:spPr>
              <a:xfrm rot="12906208">
                <a:off x="11404770" y="150895"/>
                <a:ext cx="406223" cy="496933"/>
              </a:xfrm>
              <a:custGeom>
                <a:avLst/>
                <a:gdLst>
                  <a:gd name="connsiteX0" fmla="*/ 1212377 w 1266547"/>
                  <a:gd name="connsiteY0" fmla="*/ 1456144 h 1494286"/>
                  <a:gd name="connsiteX1" fmla="*/ 1096339 w 1266547"/>
                  <a:gd name="connsiteY1" fmla="*/ 1493703 h 1494286"/>
                  <a:gd name="connsiteX2" fmla="*/ 1058178 w 1266547"/>
                  <a:gd name="connsiteY2" fmla="*/ 1485127 h 1494286"/>
                  <a:gd name="connsiteX3" fmla="*/ 1052771 w 1266547"/>
                  <a:gd name="connsiteY3" fmla="*/ 1488928 h 1494286"/>
                  <a:gd name="connsiteX4" fmla="*/ 68954 w 1266547"/>
                  <a:gd name="connsiteY4" fmla="*/ 1252817 h 1494286"/>
                  <a:gd name="connsiteX5" fmla="*/ 68788 w 1266547"/>
                  <a:gd name="connsiteY5" fmla="*/ 1251900 h 1494286"/>
                  <a:gd name="connsiteX6" fmla="*/ 55241 w 1266547"/>
                  <a:gd name="connsiteY6" fmla="*/ 1248714 h 1494286"/>
                  <a:gd name="connsiteX7" fmla="*/ 14685 w 1266547"/>
                  <a:gd name="connsiteY7" fmla="*/ 1218525 h 1494286"/>
                  <a:gd name="connsiteX8" fmla="*/ 12 w 1266547"/>
                  <a:gd name="connsiteY8" fmla="*/ 1170142 h 1494286"/>
                  <a:gd name="connsiteX9" fmla="*/ 1351 w 1266547"/>
                  <a:gd name="connsiteY9" fmla="*/ 1158497 h 1494286"/>
                  <a:gd name="connsiteX10" fmla="*/ 675 w 1266547"/>
                  <a:gd name="connsiteY10" fmla="*/ 1158201 h 1494286"/>
                  <a:gd name="connsiteX11" fmla="*/ 111899 w 1266547"/>
                  <a:gd name="connsiteY11" fmla="*/ 150375 h 1494286"/>
                  <a:gd name="connsiteX12" fmla="*/ 112135 w 1266547"/>
                  <a:gd name="connsiteY12" fmla="*/ 150209 h 1494286"/>
                  <a:gd name="connsiteX13" fmla="*/ 117645 w 1266547"/>
                  <a:gd name="connsiteY13" fmla="*/ 113088 h 1494286"/>
                  <a:gd name="connsiteX14" fmla="*/ 194490 w 1266547"/>
                  <a:gd name="connsiteY14" fmla="*/ 18371 h 1494286"/>
                  <a:gd name="connsiteX15" fmla="*/ 354057 w 1266547"/>
                  <a:gd name="connsiteY15" fmla="*/ 25762 h 1494286"/>
                  <a:gd name="connsiteX16" fmla="*/ 421833 w 1266547"/>
                  <a:gd name="connsiteY16" fmla="*/ 127162 h 1494286"/>
                  <a:gd name="connsiteX17" fmla="*/ 423502 w 1266547"/>
                  <a:gd name="connsiteY17" fmla="*/ 157429 h 1494286"/>
                  <a:gd name="connsiteX18" fmla="*/ 429654 w 1266547"/>
                  <a:gd name="connsiteY18" fmla="*/ 107211 h 1494286"/>
                  <a:gd name="connsiteX19" fmla="*/ 427485 w 1266547"/>
                  <a:gd name="connsiteY19" fmla="*/ 135207 h 1494286"/>
                  <a:gd name="connsiteX20" fmla="*/ 430907 w 1266547"/>
                  <a:gd name="connsiteY20" fmla="*/ 125639 h 1494286"/>
                  <a:gd name="connsiteX21" fmla="*/ 335141 w 1266547"/>
                  <a:gd name="connsiteY21" fmla="*/ 993404 h 1494286"/>
                  <a:gd name="connsiteX22" fmla="*/ 1153653 w 1266547"/>
                  <a:gd name="connsiteY22" fmla="*/ 1189843 h 1494286"/>
                  <a:gd name="connsiteX23" fmla="*/ 1154414 w 1266547"/>
                  <a:gd name="connsiteY23" fmla="*/ 1187565 h 1494286"/>
                  <a:gd name="connsiteX24" fmla="*/ 1166088 w 1266547"/>
                  <a:gd name="connsiteY24" fmla="*/ 1192827 h 1494286"/>
                  <a:gd name="connsiteX25" fmla="*/ 1173355 w 1266547"/>
                  <a:gd name="connsiteY25" fmla="*/ 1194571 h 1494286"/>
                  <a:gd name="connsiteX26" fmla="*/ 1172876 w 1266547"/>
                  <a:gd name="connsiteY26" fmla="*/ 1195887 h 1494286"/>
                  <a:gd name="connsiteX27" fmla="*/ 1192822 w 1266547"/>
                  <a:gd name="connsiteY27" fmla="*/ 1204879 h 1494286"/>
                  <a:gd name="connsiteX28" fmla="*/ 1262997 w 1266547"/>
                  <a:gd name="connsiteY28" fmla="*/ 1304639 h 1494286"/>
                  <a:gd name="connsiteX29" fmla="*/ 1212377 w 1266547"/>
                  <a:gd name="connsiteY29" fmla="*/ 1456144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6547" h="1494286">
                    <a:moveTo>
                      <a:pt x="1212377" y="1456144"/>
                    </a:moveTo>
                    <a:cubicBezTo>
                      <a:pt x="1179930" y="1484185"/>
                      <a:pt x="1137939" y="1497302"/>
                      <a:pt x="1096339" y="1493703"/>
                    </a:cubicBezTo>
                    <a:lnTo>
                      <a:pt x="1058178" y="1485127"/>
                    </a:lnTo>
                    <a:lnTo>
                      <a:pt x="1052771" y="1488928"/>
                    </a:lnTo>
                    <a:lnTo>
                      <a:pt x="68954" y="1252817"/>
                    </a:lnTo>
                    <a:lnTo>
                      <a:pt x="68788" y="1251900"/>
                    </a:lnTo>
                    <a:lnTo>
                      <a:pt x="55241" y="1248714"/>
                    </a:lnTo>
                    <a:cubicBezTo>
                      <a:pt x="39187" y="1243242"/>
                      <a:pt x="24914" y="1233078"/>
                      <a:pt x="14685" y="1218525"/>
                    </a:cubicBezTo>
                    <a:cubicBezTo>
                      <a:pt x="4456" y="1203972"/>
                      <a:pt x="-276" y="1187099"/>
                      <a:pt x="12" y="1170142"/>
                    </a:cubicBezTo>
                    <a:lnTo>
                      <a:pt x="1351" y="1158497"/>
                    </a:lnTo>
                    <a:lnTo>
                      <a:pt x="675" y="1158201"/>
                    </a:lnTo>
                    <a:lnTo>
                      <a:pt x="111899" y="150375"/>
                    </a:lnTo>
                    <a:lnTo>
                      <a:pt x="112135" y="150209"/>
                    </a:lnTo>
                    <a:lnTo>
                      <a:pt x="117645" y="113088"/>
                    </a:lnTo>
                    <a:cubicBezTo>
                      <a:pt x="129271" y="72981"/>
                      <a:pt x="156637" y="38533"/>
                      <a:pt x="194490" y="18371"/>
                    </a:cubicBezTo>
                    <a:cubicBezTo>
                      <a:pt x="245030" y="-8549"/>
                      <a:pt x="306216" y="-5715"/>
                      <a:pt x="354057" y="25762"/>
                    </a:cubicBezTo>
                    <a:cubicBezTo>
                      <a:pt x="389883" y="49334"/>
                      <a:pt x="413952" y="86158"/>
                      <a:pt x="421833" y="127162"/>
                    </a:cubicBezTo>
                    <a:lnTo>
                      <a:pt x="423502" y="157429"/>
                    </a:lnTo>
                    <a:lnTo>
                      <a:pt x="429654" y="107211"/>
                    </a:lnTo>
                    <a:lnTo>
                      <a:pt x="427485" y="135207"/>
                    </a:lnTo>
                    <a:lnTo>
                      <a:pt x="430907" y="125639"/>
                    </a:lnTo>
                    <a:lnTo>
                      <a:pt x="335141" y="993404"/>
                    </a:lnTo>
                    <a:lnTo>
                      <a:pt x="1153653" y="1189843"/>
                    </a:lnTo>
                    <a:lnTo>
                      <a:pt x="1154414" y="1187565"/>
                    </a:lnTo>
                    <a:lnTo>
                      <a:pt x="1166088" y="1192827"/>
                    </a:lnTo>
                    <a:lnTo>
                      <a:pt x="1173355" y="1194571"/>
                    </a:lnTo>
                    <a:lnTo>
                      <a:pt x="1172876" y="1195887"/>
                    </a:lnTo>
                    <a:lnTo>
                      <a:pt x="1192822" y="1204879"/>
                    </a:lnTo>
                    <a:cubicBezTo>
                      <a:pt x="1228240" y="1227000"/>
                      <a:pt x="1253920" y="1262722"/>
                      <a:pt x="1262997" y="1304639"/>
                    </a:cubicBezTo>
                    <a:cubicBezTo>
                      <a:pt x="1275117" y="1360604"/>
                      <a:pt x="1255706" y="1418699"/>
                      <a:pt x="1212377" y="1456144"/>
                    </a:cubicBezTo>
                    <a:close/>
                  </a:path>
                </a:pathLst>
              </a:custGeom>
              <a:solidFill>
                <a:srgbClr val="2843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27" name="Полилиния: фигура 26">
                <a:extLst>
                  <a:ext uri="{FF2B5EF4-FFF2-40B4-BE49-F238E27FC236}">
                    <a16:creationId xmlns:a16="http://schemas.microsoft.com/office/drawing/2014/main" id="{4254B57A-0BF7-4F60-97A7-51B43B03E5CB}"/>
                  </a:ext>
                </a:extLst>
              </p:cNvPr>
              <p:cNvSpPr/>
              <p:nvPr/>
            </p:nvSpPr>
            <p:spPr>
              <a:xfrm rot="12906208">
                <a:off x="11152356" y="158516"/>
                <a:ext cx="406223" cy="496933"/>
              </a:xfrm>
              <a:custGeom>
                <a:avLst/>
                <a:gdLst>
                  <a:gd name="connsiteX0" fmla="*/ 1212377 w 1266547"/>
                  <a:gd name="connsiteY0" fmla="*/ 1456144 h 1494286"/>
                  <a:gd name="connsiteX1" fmla="*/ 1096339 w 1266547"/>
                  <a:gd name="connsiteY1" fmla="*/ 1493703 h 1494286"/>
                  <a:gd name="connsiteX2" fmla="*/ 1058178 w 1266547"/>
                  <a:gd name="connsiteY2" fmla="*/ 1485127 h 1494286"/>
                  <a:gd name="connsiteX3" fmla="*/ 1052771 w 1266547"/>
                  <a:gd name="connsiteY3" fmla="*/ 1488928 h 1494286"/>
                  <a:gd name="connsiteX4" fmla="*/ 68954 w 1266547"/>
                  <a:gd name="connsiteY4" fmla="*/ 1252817 h 1494286"/>
                  <a:gd name="connsiteX5" fmla="*/ 68788 w 1266547"/>
                  <a:gd name="connsiteY5" fmla="*/ 1251900 h 1494286"/>
                  <a:gd name="connsiteX6" fmla="*/ 55241 w 1266547"/>
                  <a:gd name="connsiteY6" fmla="*/ 1248714 h 1494286"/>
                  <a:gd name="connsiteX7" fmla="*/ 14685 w 1266547"/>
                  <a:gd name="connsiteY7" fmla="*/ 1218525 h 1494286"/>
                  <a:gd name="connsiteX8" fmla="*/ 12 w 1266547"/>
                  <a:gd name="connsiteY8" fmla="*/ 1170142 h 1494286"/>
                  <a:gd name="connsiteX9" fmla="*/ 1351 w 1266547"/>
                  <a:gd name="connsiteY9" fmla="*/ 1158497 h 1494286"/>
                  <a:gd name="connsiteX10" fmla="*/ 675 w 1266547"/>
                  <a:gd name="connsiteY10" fmla="*/ 1158201 h 1494286"/>
                  <a:gd name="connsiteX11" fmla="*/ 111899 w 1266547"/>
                  <a:gd name="connsiteY11" fmla="*/ 150375 h 1494286"/>
                  <a:gd name="connsiteX12" fmla="*/ 112135 w 1266547"/>
                  <a:gd name="connsiteY12" fmla="*/ 150209 h 1494286"/>
                  <a:gd name="connsiteX13" fmla="*/ 117645 w 1266547"/>
                  <a:gd name="connsiteY13" fmla="*/ 113088 h 1494286"/>
                  <a:gd name="connsiteX14" fmla="*/ 194490 w 1266547"/>
                  <a:gd name="connsiteY14" fmla="*/ 18371 h 1494286"/>
                  <a:gd name="connsiteX15" fmla="*/ 354057 w 1266547"/>
                  <a:gd name="connsiteY15" fmla="*/ 25762 h 1494286"/>
                  <a:gd name="connsiteX16" fmla="*/ 421833 w 1266547"/>
                  <a:gd name="connsiteY16" fmla="*/ 127162 h 1494286"/>
                  <a:gd name="connsiteX17" fmla="*/ 423502 w 1266547"/>
                  <a:gd name="connsiteY17" fmla="*/ 157429 h 1494286"/>
                  <a:gd name="connsiteX18" fmla="*/ 429654 w 1266547"/>
                  <a:gd name="connsiteY18" fmla="*/ 107211 h 1494286"/>
                  <a:gd name="connsiteX19" fmla="*/ 427485 w 1266547"/>
                  <a:gd name="connsiteY19" fmla="*/ 135207 h 1494286"/>
                  <a:gd name="connsiteX20" fmla="*/ 430907 w 1266547"/>
                  <a:gd name="connsiteY20" fmla="*/ 125639 h 1494286"/>
                  <a:gd name="connsiteX21" fmla="*/ 335141 w 1266547"/>
                  <a:gd name="connsiteY21" fmla="*/ 993404 h 1494286"/>
                  <a:gd name="connsiteX22" fmla="*/ 1153653 w 1266547"/>
                  <a:gd name="connsiteY22" fmla="*/ 1189843 h 1494286"/>
                  <a:gd name="connsiteX23" fmla="*/ 1154414 w 1266547"/>
                  <a:gd name="connsiteY23" fmla="*/ 1187565 h 1494286"/>
                  <a:gd name="connsiteX24" fmla="*/ 1166088 w 1266547"/>
                  <a:gd name="connsiteY24" fmla="*/ 1192827 h 1494286"/>
                  <a:gd name="connsiteX25" fmla="*/ 1173355 w 1266547"/>
                  <a:gd name="connsiteY25" fmla="*/ 1194571 h 1494286"/>
                  <a:gd name="connsiteX26" fmla="*/ 1172876 w 1266547"/>
                  <a:gd name="connsiteY26" fmla="*/ 1195887 h 1494286"/>
                  <a:gd name="connsiteX27" fmla="*/ 1192822 w 1266547"/>
                  <a:gd name="connsiteY27" fmla="*/ 1204879 h 1494286"/>
                  <a:gd name="connsiteX28" fmla="*/ 1262997 w 1266547"/>
                  <a:gd name="connsiteY28" fmla="*/ 1304639 h 1494286"/>
                  <a:gd name="connsiteX29" fmla="*/ 1212377 w 1266547"/>
                  <a:gd name="connsiteY29" fmla="*/ 1456144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6547" h="1494286">
                    <a:moveTo>
                      <a:pt x="1212377" y="1456144"/>
                    </a:moveTo>
                    <a:cubicBezTo>
                      <a:pt x="1179930" y="1484185"/>
                      <a:pt x="1137939" y="1497302"/>
                      <a:pt x="1096339" y="1493703"/>
                    </a:cubicBezTo>
                    <a:lnTo>
                      <a:pt x="1058178" y="1485127"/>
                    </a:lnTo>
                    <a:lnTo>
                      <a:pt x="1052771" y="1488928"/>
                    </a:lnTo>
                    <a:lnTo>
                      <a:pt x="68954" y="1252817"/>
                    </a:lnTo>
                    <a:lnTo>
                      <a:pt x="68788" y="1251900"/>
                    </a:lnTo>
                    <a:lnTo>
                      <a:pt x="55241" y="1248714"/>
                    </a:lnTo>
                    <a:cubicBezTo>
                      <a:pt x="39187" y="1243242"/>
                      <a:pt x="24914" y="1233078"/>
                      <a:pt x="14685" y="1218525"/>
                    </a:cubicBezTo>
                    <a:cubicBezTo>
                      <a:pt x="4456" y="1203972"/>
                      <a:pt x="-276" y="1187099"/>
                      <a:pt x="12" y="1170142"/>
                    </a:cubicBezTo>
                    <a:lnTo>
                      <a:pt x="1351" y="1158497"/>
                    </a:lnTo>
                    <a:lnTo>
                      <a:pt x="675" y="1158201"/>
                    </a:lnTo>
                    <a:lnTo>
                      <a:pt x="111899" y="150375"/>
                    </a:lnTo>
                    <a:lnTo>
                      <a:pt x="112135" y="150209"/>
                    </a:lnTo>
                    <a:lnTo>
                      <a:pt x="117645" y="113088"/>
                    </a:lnTo>
                    <a:cubicBezTo>
                      <a:pt x="129271" y="72981"/>
                      <a:pt x="156637" y="38533"/>
                      <a:pt x="194490" y="18371"/>
                    </a:cubicBezTo>
                    <a:cubicBezTo>
                      <a:pt x="245030" y="-8549"/>
                      <a:pt x="306216" y="-5715"/>
                      <a:pt x="354057" y="25762"/>
                    </a:cubicBezTo>
                    <a:cubicBezTo>
                      <a:pt x="389883" y="49334"/>
                      <a:pt x="413952" y="86158"/>
                      <a:pt x="421833" y="127162"/>
                    </a:cubicBezTo>
                    <a:lnTo>
                      <a:pt x="423502" y="157429"/>
                    </a:lnTo>
                    <a:lnTo>
                      <a:pt x="429654" y="107211"/>
                    </a:lnTo>
                    <a:lnTo>
                      <a:pt x="427485" y="135207"/>
                    </a:lnTo>
                    <a:lnTo>
                      <a:pt x="430907" y="125639"/>
                    </a:lnTo>
                    <a:lnTo>
                      <a:pt x="335141" y="993404"/>
                    </a:lnTo>
                    <a:lnTo>
                      <a:pt x="1153653" y="1189843"/>
                    </a:lnTo>
                    <a:lnTo>
                      <a:pt x="1154414" y="1187565"/>
                    </a:lnTo>
                    <a:lnTo>
                      <a:pt x="1166088" y="1192827"/>
                    </a:lnTo>
                    <a:lnTo>
                      <a:pt x="1173355" y="1194571"/>
                    </a:lnTo>
                    <a:lnTo>
                      <a:pt x="1172876" y="1195887"/>
                    </a:lnTo>
                    <a:lnTo>
                      <a:pt x="1192822" y="1204879"/>
                    </a:lnTo>
                    <a:cubicBezTo>
                      <a:pt x="1228240" y="1227000"/>
                      <a:pt x="1253920" y="1262722"/>
                      <a:pt x="1262997" y="1304639"/>
                    </a:cubicBezTo>
                    <a:cubicBezTo>
                      <a:pt x="1275117" y="1360604"/>
                      <a:pt x="1255706" y="1418699"/>
                      <a:pt x="1212377" y="1456144"/>
                    </a:cubicBezTo>
                    <a:close/>
                  </a:path>
                </a:pathLst>
              </a:custGeom>
              <a:solidFill>
                <a:srgbClr val="2843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28" name="TextBox 27">
              <a:extLst>
                <a:ext uri="{FF2B5EF4-FFF2-40B4-BE49-F238E27FC236}">
                  <a16:creationId xmlns:a16="http://schemas.microsoft.com/office/drawing/2014/main" id="{D395BCDD-CE7A-4F10-8D3F-700413958CDF}"/>
                </a:ext>
              </a:extLst>
            </p:cNvPr>
            <p:cNvSpPr txBox="1"/>
            <p:nvPr/>
          </p:nvSpPr>
          <p:spPr>
            <a:xfrm>
              <a:off x="11098816" y="624781"/>
              <a:ext cx="1018130" cy="369332"/>
            </a:xfrm>
            <a:prstGeom prst="rect">
              <a:avLst/>
            </a:prstGeom>
            <a:noFill/>
          </p:spPr>
          <p:txBody>
            <a:bodyPr wrap="square" rtlCol="0">
              <a:spAutoFit/>
            </a:bodyPr>
            <a:lstStyle/>
            <a:p>
              <a:r>
                <a:rPr lang="ru-RU" dirty="0">
                  <a:solidFill>
                    <a:srgbClr val="284391"/>
                  </a:solidFill>
                </a:rPr>
                <a:t>СОВНЕТ</a:t>
              </a:r>
            </a:p>
          </p:txBody>
        </p:sp>
      </p:grpSp>
      <p:sp>
        <p:nvSpPr>
          <p:cNvPr id="31" name="Прямоугольник 30">
            <a:extLst>
              <a:ext uri="{FF2B5EF4-FFF2-40B4-BE49-F238E27FC236}">
                <a16:creationId xmlns:a16="http://schemas.microsoft.com/office/drawing/2014/main" id="{2A15A8B6-5FC8-4DE9-9A18-332E209CB635}"/>
              </a:ext>
            </a:extLst>
          </p:cNvPr>
          <p:cNvSpPr/>
          <p:nvPr/>
        </p:nvSpPr>
        <p:spPr>
          <a:xfrm>
            <a:off x="0" y="6606917"/>
            <a:ext cx="12192000" cy="28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TextBox 31">
            <a:extLst>
              <a:ext uri="{FF2B5EF4-FFF2-40B4-BE49-F238E27FC236}">
                <a16:creationId xmlns:a16="http://schemas.microsoft.com/office/drawing/2014/main" id="{ECA08312-DFF7-4D25-B240-F84FC4390633}"/>
              </a:ext>
            </a:extLst>
          </p:cNvPr>
          <p:cNvSpPr txBox="1"/>
          <p:nvPr/>
        </p:nvSpPr>
        <p:spPr>
          <a:xfrm>
            <a:off x="10867373" y="6594826"/>
            <a:ext cx="1324627" cy="276999"/>
          </a:xfrm>
          <a:prstGeom prst="rect">
            <a:avLst/>
          </a:prstGeom>
          <a:noFill/>
        </p:spPr>
        <p:txBody>
          <a:bodyPr wrap="square" rtlCol="0">
            <a:spAutoFit/>
          </a:bodyPr>
          <a:lstStyle/>
          <a:p>
            <a:r>
              <a:rPr lang="en-US" sz="1200" b="1" dirty="0">
                <a:solidFill>
                  <a:srgbClr val="284391"/>
                </a:solidFill>
                <a:latin typeface="Arial" panose="020B0604020202020204" pitchFamily="34" charset="0"/>
                <a:cs typeface="Arial" panose="020B0604020202020204" pitchFamily="34" charset="0"/>
              </a:rPr>
              <a:t>www.sovnet.ru</a:t>
            </a:r>
            <a:endParaRPr lang="ru-RU" sz="1200" b="1" dirty="0">
              <a:solidFill>
                <a:srgbClr val="284391"/>
              </a:solidFill>
              <a:latin typeface="Arial" panose="020B0604020202020204" pitchFamily="34" charset="0"/>
              <a:cs typeface="Arial" panose="020B0604020202020204" pitchFamily="34" charset="0"/>
            </a:endParaRPr>
          </a:p>
        </p:txBody>
      </p:sp>
      <p:grpSp>
        <p:nvGrpSpPr>
          <p:cNvPr id="40" name="Группа 39">
            <a:extLst>
              <a:ext uri="{FF2B5EF4-FFF2-40B4-BE49-F238E27FC236}">
                <a16:creationId xmlns:a16="http://schemas.microsoft.com/office/drawing/2014/main" id="{96941552-227B-4F6F-8266-491CD138E0EF}"/>
              </a:ext>
            </a:extLst>
          </p:cNvPr>
          <p:cNvGrpSpPr/>
          <p:nvPr/>
        </p:nvGrpSpPr>
        <p:grpSpPr>
          <a:xfrm>
            <a:off x="240506" y="6606917"/>
            <a:ext cx="692944" cy="288000"/>
            <a:chOff x="552450" y="6606915"/>
            <a:chExt cx="531018" cy="288000"/>
          </a:xfrm>
        </p:grpSpPr>
        <p:sp>
          <p:nvSpPr>
            <p:cNvPr id="38" name="Стрелка: шеврон 37">
              <a:extLst>
                <a:ext uri="{FF2B5EF4-FFF2-40B4-BE49-F238E27FC236}">
                  <a16:creationId xmlns:a16="http://schemas.microsoft.com/office/drawing/2014/main" id="{58C7EF8E-9230-41D4-A21E-42C9937849C0}"/>
                </a:ext>
              </a:extLst>
            </p:cNvPr>
            <p:cNvSpPr/>
            <p:nvPr/>
          </p:nvSpPr>
          <p:spPr>
            <a:xfrm>
              <a:off x="552450" y="6606915"/>
              <a:ext cx="468000" cy="288000"/>
            </a:xfrm>
            <a:prstGeom prst="chevron">
              <a:avLst>
                <a:gd name="adj" fmla="val 367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3" name="Стрелка: шеврон 32">
              <a:extLst>
                <a:ext uri="{FF2B5EF4-FFF2-40B4-BE49-F238E27FC236}">
                  <a16:creationId xmlns:a16="http://schemas.microsoft.com/office/drawing/2014/main" id="{F3071521-75D9-4AB9-B4D2-75954FE80E4D}"/>
                </a:ext>
              </a:extLst>
            </p:cNvPr>
            <p:cNvSpPr/>
            <p:nvPr/>
          </p:nvSpPr>
          <p:spPr>
            <a:xfrm>
              <a:off x="570449" y="6606915"/>
              <a:ext cx="513019" cy="288000"/>
            </a:xfrm>
            <a:prstGeom prst="chevron">
              <a:avLst>
                <a:gd name="adj" fmla="val 3677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chemeClr val="bg1">
                      <a:lumMod val="95000"/>
                    </a:schemeClr>
                  </a:solidFill>
                  <a:latin typeface="Arial" panose="020B0604020202020204" pitchFamily="34" charset="0"/>
                  <a:cs typeface="Arial" panose="020B0604020202020204" pitchFamily="34" charset="0"/>
                </a:rPr>
                <a:t>12</a:t>
              </a:r>
            </a:p>
          </p:txBody>
        </p:sp>
      </p:grpSp>
      <p:sp>
        <p:nvSpPr>
          <p:cNvPr id="42" name="TextBox 2">
            <a:extLst>
              <a:ext uri="{FF2B5EF4-FFF2-40B4-BE49-F238E27FC236}">
                <a16:creationId xmlns:a16="http://schemas.microsoft.com/office/drawing/2014/main" id="{245D9A38-735C-4816-81A1-3F90740F521A}"/>
              </a:ext>
            </a:extLst>
          </p:cNvPr>
          <p:cNvSpPr txBox="1">
            <a:spLocks noChangeArrowheads="1"/>
          </p:cNvSpPr>
          <p:nvPr/>
        </p:nvSpPr>
        <p:spPr bwMode="auto">
          <a:xfrm>
            <a:off x="512434" y="1679612"/>
            <a:ext cx="4962244" cy="2508379"/>
          </a:xfrm>
          <a:prstGeom prst="rect">
            <a:avLst/>
          </a:prstGeom>
          <a:noFill/>
          <a:ln>
            <a:noFill/>
          </a:ln>
        </p:spPr>
        <p:txBody>
          <a:bodyPr wrap="square">
            <a:spAutoFit/>
          </a:bodyPr>
          <a:lstStyle>
            <a:lvl1pPr>
              <a:spcBef>
                <a:spcPct val="20000"/>
              </a:spcBef>
              <a:buFont typeface="Arial" panose="020B0604020202020204" pitchFamily="34" charset="0"/>
              <a:buChar char="•"/>
              <a:defRPr sz="2400" b="1">
                <a:solidFill>
                  <a:schemeClr val="tx1"/>
                </a:solidFill>
                <a:latin typeface="Myriad Pro" pitchFamily="34" charset="0"/>
              </a:defRPr>
            </a:lvl1pPr>
            <a:lvl2pPr marL="742950" indent="-285750">
              <a:spcBef>
                <a:spcPct val="20000"/>
              </a:spcBef>
              <a:buFont typeface="Arial" panose="020B0604020202020204" pitchFamily="34" charset="0"/>
              <a:buChar char="–"/>
              <a:defRPr sz="2000">
                <a:solidFill>
                  <a:schemeClr val="tx1"/>
                </a:solidFill>
                <a:latin typeface="Myriad Pro" pitchFamily="34" charset="0"/>
              </a:defRPr>
            </a:lvl2pPr>
            <a:lvl3pPr marL="1143000" indent="-228600">
              <a:spcBef>
                <a:spcPct val="20000"/>
              </a:spcBef>
              <a:buFont typeface="Arial" panose="020B0604020202020204" pitchFamily="34" charset="0"/>
              <a:buChar char="•"/>
              <a:defRPr>
                <a:solidFill>
                  <a:schemeClr val="tx1"/>
                </a:solidFill>
                <a:latin typeface="Myriad Pro" pitchFamily="34" charset="0"/>
              </a:defRPr>
            </a:lvl3pPr>
            <a:lvl4pPr marL="1600200" indent="-228600">
              <a:spcBef>
                <a:spcPct val="20000"/>
              </a:spcBef>
              <a:buFont typeface="Arial" panose="020B0604020202020204" pitchFamily="34" charset="0"/>
              <a:buChar char="–"/>
              <a:defRPr sz="1600">
                <a:solidFill>
                  <a:schemeClr val="tx1"/>
                </a:solidFill>
                <a:latin typeface="Myriad Pro" pitchFamily="34" charset="0"/>
              </a:defRPr>
            </a:lvl4pPr>
            <a:lvl5pPr marL="2057400" indent="-228600">
              <a:spcBef>
                <a:spcPct val="20000"/>
              </a:spcBef>
              <a:buFont typeface="Arial" panose="020B0604020202020204" pitchFamily="34" charset="0"/>
              <a:buChar char="»"/>
              <a:defRPr sz="16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9pPr>
          </a:lstStyle>
          <a:p>
            <a:pPr eaLnBrk="0" fontAlgn="base" hangingPunct="0">
              <a:spcBef>
                <a:spcPct val="0"/>
              </a:spcBef>
              <a:spcAft>
                <a:spcPct val="0"/>
              </a:spcAft>
              <a:buNone/>
              <a:defRPr/>
            </a:pPr>
            <a:r>
              <a:rPr lang="ru-RU" altLang="ru-RU" sz="1400" dirty="0">
                <a:latin typeface="+mn-lt"/>
              </a:rPr>
              <a:t>Комментарий регионального менеджера «ВЭБ.РФ» в ВО, к.ф-м.н. Антона Ганжи:</a:t>
            </a:r>
          </a:p>
          <a:p>
            <a:pPr eaLnBrk="0" fontAlgn="base" hangingPunct="0">
              <a:spcBef>
                <a:spcPct val="0"/>
              </a:spcBef>
              <a:spcAft>
                <a:spcPct val="0"/>
              </a:spcAft>
              <a:buFontTx/>
              <a:buNone/>
              <a:defRPr/>
            </a:pPr>
            <a:endParaRPr lang="ru-RU" altLang="ru-RU" sz="1500" b="0" dirty="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buNone/>
              <a:defRPr/>
            </a:pPr>
            <a:r>
              <a:rPr lang="ru-RU" sz="1500" b="0" dirty="0">
                <a:solidFill>
                  <a:prstClr val="black"/>
                </a:solidFill>
                <a:latin typeface="Arial" panose="020B0604020202020204" pitchFamily="34" charset="0"/>
                <a:cs typeface="Arial" panose="020B0604020202020204" pitchFamily="34" charset="0"/>
              </a:rPr>
              <a:t>«</a:t>
            </a:r>
            <a:r>
              <a:rPr lang="ru-RU" sz="1400" b="0" dirty="0">
                <a:latin typeface="+mn-lt"/>
              </a:rPr>
              <a:t>Количество рабочих мест осталось прежним из-за чего, не происходит ни роста, ни сокращения. Роста - из-за возможности переложить выросший объем задач на задействованных в проектах , сокращения – из-за ожидания новых заказов и, возможно, необходимости реализовывать новые проекты.»</a:t>
            </a:r>
          </a:p>
          <a:p>
            <a:pPr algn="just" eaLnBrk="0" fontAlgn="base" hangingPunct="0">
              <a:spcBef>
                <a:spcPct val="0"/>
              </a:spcBef>
              <a:spcAft>
                <a:spcPct val="0"/>
              </a:spcAft>
              <a:buFontTx/>
              <a:buNone/>
              <a:defRPr/>
            </a:pPr>
            <a:endParaRPr lang="ru-RU" altLang="ru-RU" sz="1500" b="0" dirty="0">
              <a:solidFill>
                <a:prstClr val="black"/>
              </a:solidFill>
              <a:highlight>
                <a:srgbClr val="FFFF00"/>
              </a:highlight>
              <a:latin typeface="Arial" panose="020B0604020202020204" pitchFamily="34" charset="0"/>
              <a:cs typeface="Arial" panose="020B0604020202020204" pitchFamily="34" charset="0"/>
            </a:endParaRPr>
          </a:p>
          <a:p>
            <a:pPr algn="just" eaLnBrk="0" fontAlgn="base" hangingPunct="0">
              <a:spcBef>
                <a:spcPct val="0"/>
              </a:spcBef>
              <a:spcAft>
                <a:spcPct val="0"/>
              </a:spcAft>
              <a:buFontTx/>
              <a:buNone/>
              <a:defRPr/>
            </a:pPr>
            <a:endParaRPr lang="ru-RU" altLang="ru-RU" sz="1500" b="0" dirty="0">
              <a:solidFill>
                <a:prstClr val="black"/>
              </a:solidFill>
              <a:highlight>
                <a:srgbClr val="FFFF00"/>
              </a:highlight>
              <a:latin typeface="Arial" panose="020B0604020202020204" pitchFamily="34" charset="0"/>
              <a:cs typeface="Arial" panose="020B0604020202020204" pitchFamily="34" charset="0"/>
            </a:endParaRPr>
          </a:p>
        </p:txBody>
      </p:sp>
      <p:sp>
        <p:nvSpPr>
          <p:cNvPr id="5" name="Rectangle 33">
            <a:extLst>
              <a:ext uri="{FF2B5EF4-FFF2-40B4-BE49-F238E27FC236}">
                <a16:creationId xmlns:a16="http://schemas.microsoft.com/office/drawing/2014/main" id="{F1B095CB-E7C6-F8D7-D2A1-ECEEFF21C359}"/>
              </a:ext>
            </a:extLst>
          </p:cNvPr>
          <p:cNvSpPr/>
          <p:nvPr/>
        </p:nvSpPr>
        <p:spPr>
          <a:xfrm>
            <a:off x="7182088" y="2244770"/>
            <a:ext cx="4103199" cy="154198"/>
          </a:xfrm>
          <a:prstGeom prst="rect">
            <a:avLst/>
          </a:prstGeom>
          <a:solidFill>
            <a:srgbClr val="A5A5A5"/>
          </a:soli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 name="Rectangle 34">
            <a:extLst>
              <a:ext uri="{FF2B5EF4-FFF2-40B4-BE49-F238E27FC236}">
                <a16:creationId xmlns:a16="http://schemas.microsoft.com/office/drawing/2014/main" id="{A5919F04-A702-5B1B-A02A-88B15C999AB8}"/>
              </a:ext>
            </a:extLst>
          </p:cNvPr>
          <p:cNvSpPr/>
          <p:nvPr/>
        </p:nvSpPr>
        <p:spPr>
          <a:xfrm>
            <a:off x="7182088" y="1977944"/>
            <a:ext cx="2846245" cy="195280"/>
          </a:xfrm>
          <a:prstGeom prst="rect">
            <a:avLst/>
          </a:prstGeom>
          <a:solidFill>
            <a:srgbClr val="00B0F0"/>
          </a:solidFill>
          <a:ln w="25400" cap="flat" cmpd="sng" algn="ctr">
            <a:noFill/>
            <a:prstDash val="solid"/>
          </a:ln>
          <a:effectLst>
            <a:outerShdw blurRad="50800" dist="38100" dir="2700000" algn="tl" rotWithShape="0">
              <a:prstClr val="black">
                <a:alpha val="40000"/>
              </a:prst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8" name="Group 46">
            <a:extLst>
              <a:ext uri="{FF2B5EF4-FFF2-40B4-BE49-F238E27FC236}">
                <a16:creationId xmlns:a16="http://schemas.microsoft.com/office/drawing/2014/main" id="{0CF43F30-5901-9308-9299-C9647B185571}"/>
              </a:ext>
            </a:extLst>
          </p:cNvPr>
          <p:cNvGrpSpPr/>
          <p:nvPr/>
        </p:nvGrpSpPr>
        <p:grpSpPr>
          <a:xfrm>
            <a:off x="9710030" y="1334089"/>
            <a:ext cx="1146087" cy="597592"/>
            <a:chOff x="2791098" y="4192380"/>
            <a:chExt cx="920324" cy="386632"/>
          </a:xfrm>
          <a:effectLst>
            <a:outerShdw blurRad="50800" dist="38100" dir="2700000" algn="tl" rotWithShape="0">
              <a:prstClr val="black">
                <a:alpha val="40000"/>
              </a:prstClr>
            </a:outerShdw>
          </a:effectLst>
        </p:grpSpPr>
        <p:sp>
          <p:nvSpPr>
            <p:cNvPr id="20" name="Freeform 47">
              <a:extLst>
                <a:ext uri="{FF2B5EF4-FFF2-40B4-BE49-F238E27FC236}">
                  <a16:creationId xmlns:a16="http://schemas.microsoft.com/office/drawing/2014/main" id="{A4A7199C-5175-CE7F-0170-AC000D9BE649}"/>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F81BD"/>
            </a:soli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1" name="TextBox 20">
              <a:extLst>
                <a:ext uri="{FF2B5EF4-FFF2-40B4-BE49-F238E27FC236}">
                  <a16:creationId xmlns:a16="http://schemas.microsoft.com/office/drawing/2014/main" id="{9EFA1DEF-557D-8B0D-AEC1-AB9DE99DD3B1}"/>
                </a:ext>
              </a:extLst>
            </p:cNvPr>
            <p:cNvSpPr txBox="1"/>
            <p:nvPr/>
          </p:nvSpPr>
          <p:spPr>
            <a:xfrm>
              <a:off x="2909773" y="4192380"/>
              <a:ext cx="801649" cy="258864"/>
            </a:xfrm>
            <a:prstGeom prst="rect">
              <a:avLst/>
            </a:prstGeom>
            <a:noFill/>
          </p:spPr>
          <p:txBody>
            <a:bodyP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lang="ru-RU" sz="2000" b="1"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30</a:t>
              </a:r>
              <a:r>
                <a:rPr kumimoji="0" lang="ru-RU" sz="2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,5</a:t>
              </a:r>
              <a:endParaRPr kumimoji="0" lang="en-US" sz="2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sp>
        <p:nvSpPr>
          <p:cNvPr id="22" name="Стрелка: штриховая вправо 21">
            <a:extLst>
              <a:ext uri="{FF2B5EF4-FFF2-40B4-BE49-F238E27FC236}">
                <a16:creationId xmlns:a16="http://schemas.microsoft.com/office/drawing/2014/main" id="{9CF12A51-4943-FF86-FFD6-CBF4D196B33E}"/>
              </a:ext>
            </a:extLst>
          </p:cNvPr>
          <p:cNvSpPr/>
          <p:nvPr/>
        </p:nvSpPr>
        <p:spPr>
          <a:xfrm rot="5400000">
            <a:off x="11537654" y="5995973"/>
            <a:ext cx="329503" cy="416560"/>
          </a:xfrm>
          <a:prstGeom prst="stripedRightArrow">
            <a:avLst>
              <a:gd name="adj1" fmla="val 50000"/>
              <a:gd name="adj2" fmla="val 37679"/>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Левая фигурная скобка 22">
            <a:extLst>
              <a:ext uri="{FF2B5EF4-FFF2-40B4-BE49-F238E27FC236}">
                <a16:creationId xmlns:a16="http://schemas.microsoft.com/office/drawing/2014/main" id="{57EE9394-9F93-A096-CA88-C215FD437825}"/>
              </a:ext>
            </a:extLst>
          </p:cNvPr>
          <p:cNvSpPr/>
          <p:nvPr/>
        </p:nvSpPr>
        <p:spPr>
          <a:xfrm rot="16200000">
            <a:off x="10874264" y="5046723"/>
            <a:ext cx="171743" cy="1754208"/>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4" name="TextBox 23">
            <a:extLst>
              <a:ext uri="{FF2B5EF4-FFF2-40B4-BE49-F238E27FC236}">
                <a16:creationId xmlns:a16="http://schemas.microsoft.com/office/drawing/2014/main" id="{B791CE36-0B55-B177-3196-78701FC1CEB3}"/>
              </a:ext>
            </a:extLst>
          </p:cNvPr>
          <p:cNvSpPr txBox="1"/>
          <p:nvPr/>
        </p:nvSpPr>
        <p:spPr>
          <a:xfrm>
            <a:off x="10612081" y="6039501"/>
            <a:ext cx="1225159" cy="369332"/>
          </a:xfrm>
          <a:prstGeom prst="rect">
            <a:avLst/>
          </a:prstGeom>
          <a:noFill/>
        </p:spPr>
        <p:txBody>
          <a:bodyPr wrap="square" rtlCol="0">
            <a:spAutoFit/>
          </a:bodyPr>
          <a:lstStyle/>
          <a:p>
            <a:r>
              <a:rPr lang="ru-RU" b="1" dirty="0">
                <a:solidFill>
                  <a:srgbClr val="C00000"/>
                </a:solidFill>
                <a:sym typeface="Symbol" panose="05050102010706020507" pitchFamily="18" charset="2"/>
              </a:rPr>
              <a:t>  -12</a:t>
            </a:r>
            <a:endParaRPr lang="ru-RU" b="1" dirty="0">
              <a:solidFill>
                <a:srgbClr val="C00000"/>
              </a:solidFill>
            </a:endParaRPr>
          </a:p>
        </p:txBody>
      </p:sp>
      <p:graphicFrame>
        <p:nvGraphicFramePr>
          <p:cNvPr id="26" name="Диаграмма 25">
            <a:extLst>
              <a:ext uri="{FF2B5EF4-FFF2-40B4-BE49-F238E27FC236}">
                <a16:creationId xmlns:a16="http://schemas.microsoft.com/office/drawing/2014/main" id="{66BE9AE7-46BB-A240-B1AB-066ECDEADA44}"/>
              </a:ext>
            </a:extLst>
          </p:cNvPr>
          <p:cNvGraphicFramePr>
            <a:graphicFrameLocks/>
          </p:cNvGraphicFramePr>
          <p:nvPr>
            <p:extLst>
              <p:ext uri="{D42A27DB-BD31-4B8C-83A1-F6EECF244321}">
                <p14:modId xmlns:p14="http://schemas.microsoft.com/office/powerpoint/2010/main" val="3738509314"/>
              </p:ext>
            </p:extLst>
          </p:nvPr>
        </p:nvGraphicFramePr>
        <p:xfrm>
          <a:off x="6130725" y="2675643"/>
          <a:ext cx="6061276" cy="3266504"/>
        </p:xfrm>
        <a:graphic>
          <a:graphicData uri="http://schemas.openxmlformats.org/drawingml/2006/chart">
            <c:chart xmlns:c="http://schemas.openxmlformats.org/drawingml/2006/chart" xmlns:r="http://schemas.openxmlformats.org/officeDocument/2006/relationships" r:id="rId2"/>
          </a:graphicData>
        </a:graphic>
      </p:graphicFrame>
      <p:pic>
        <p:nvPicPr>
          <p:cNvPr id="34" name="Рисунок 33">
            <a:extLst>
              <a:ext uri="{FF2B5EF4-FFF2-40B4-BE49-F238E27FC236}">
                <a16:creationId xmlns:a16="http://schemas.microsoft.com/office/drawing/2014/main" id="{680223F9-0AA6-4F3B-BB41-623213258C81}"/>
              </a:ext>
            </a:extLst>
          </p:cNvPr>
          <p:cNvPicPr>
            <a:picLocks noChangeAspect="1"/>
          </p:cNvPicPr>
          <p:nvPr/>
        </p:nvPicPr>
        <p:blipFill>
          <a:blip r:embed="rId3"/>
          <a:stretch>
            <a:fillRect/>
          </a:stretch>
        </p:blipFill>
        <p:spPr>
          <a:xfrm>
            <a:off x="264223" y="4245293"/>
            <a:ext cx="5755123" cy="2155508"/>
          </a:xfrm>
          <a:prstGeom prst="rect">
            <a:avLst/>
          </a:prstGeom>
        </p:spPr>
      </p:pic>
      <p:sp>
        <p:nvSpPr>
          <p:cNvPr id="35" name="TextBox 2">
            <a:extLst>
              <a:ext uri="{FF2B5EF4-FFF2-40B4-BE49-F238E27FC236}">
                <a16:creationId xmlns:a16="http://schemas.microsoft.com/office/drawing/2014/main" id="{092E5388-A60C-4177-BB14-3743CE809555}"/>
              </a:ext>
            </a:extLst>
          </p:cNvPr>
          <p:cNvSpPr txBox="1">
            <a:spLocks noChangeArrowheads="1"/>
          </p:cNvSpPr>
          <p:nvPr/>
        </p:nvSpPr>
        <p:spPr bwMode="auto">
          <a:xfrm>
            <a:off x="539263" y="4434535"/>
            <a:ext cx="4771292" cy="1600438"/>
          </a:xfrm>
          <a:prstGeom prst="rect">
            <a:avLst/>
          </a:prstGeom>
          <a:noFill/>
          <a:ln>
            <a:noFill/>
          </a:ln>
        </p:spPr>
        <p:txBody>
          <a:bodyPr wrap="square">
            <a:spAutoFit/>
          </a:bodyPr>
          <a:lstStyle>
            <a:lvl1pPr>
              <a:spcBef>
                <a:spcPct val="20000"/>
              </a:spcBef>
              <a:buFont typeface="Arial" panose="020B0604020202020204" pitchFamily="34" charset="0"/>
              <a:buChar char="•"/>
              <a:defRPr sz="2400" b="1">
                <a:solidFill>
                  <a:schemeClr val="tx1"/>
                </a:solidFill>
                <a:latin typeface="Myriad Pro" pitchFamily="34" charset="0"/>
              </a:defRPr>
            </a:lvl1pPr>
            <a:lvl2pPr marL="742950" indent="-285750">
              <a:spcBef>
                <a:spcPct val="20000"/>
              </a:spcBef>
              <a:buFont typeface="Arial" panose="020B0604020202020204" pitchFamily="34" charset="0"/>
              <a:buChar char="–"/>
              <a:defRPr sz="2000">
                <a:solidFill>
                  <a:schemeClr val="tx1"/>
                </a:solidFill>
                <a:latin typeface="Myriad Pro" pitchFamily="34" charset="0"/>
              </a:defRPr>
            </a:lvl2pPr>
            <a:lvl3pPr marL="1143000" indent="-228600">
              <a:spcBef>
                <a:spcPct val="20000"/>
              </a:spcBef>
              <a:buFont typeface="Arial" panose="020B0604020202020204" pitchFamily="34" charset="0"/>
              <a:buChar char="•"/>
              <a:defRPr>
                <a:solidFill>
                  <a:schemeClr val="tx1"/>
                </a:solidFill>
                <a:latin typeface="Myriad Pro" pitchFamily="34" charset="0"/>
              </a:defRPr>
            </a:lvl3pPr>
            <a:lvl4pPr marL="1600200" indent="-228600">
              <a:spcBef>
                <a:spcPct val="20000"/>
              </a:spcBef>
              <a:buFont typeface="Arial" panose="020B0604020202020204" pitchFamily="34" charset="0"/>
              <a:buChar char="–"/>
              <a:defRPr sz="1600">
                <a:solidFill>
                  <a:schemeClr val="tx1"/>
                </a:solidFill>
                <a:latin typeface="Myriad Pro" pitchFamily="34" charset="0"/>
              </a:defRPr>
            </a:lvl4pPr>
            <a:lvl5pPr marL="2057400" indent="-228600">
              <a:spcBef>
                <a:spcPct val="20000"/>
              </a:spcBef>
              <a:buFont typeface="Arial" panose="020B0604020202020204" pitchFamily="34" charset="0"/>
              <a:buChar char="»"/>
              <a:defRPr sz="16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9pPr>
          </a:lstStyle>
          <a:p>
            <a:pPr algn="just" eaLnBrk="0" fontAlgn="base" hangingPunct="0">
              <a:spcBef>
                <a:spcPct val="0"/>
              </a:spcBef>
              <a:spcAft>
                <a:spcPct val="0"/>
              </a:spcAft>
              <a:buNone/>
              <a:defRPr/>
            </a:pPr>
            <a:r>
              <a:rPr lang="ru-RU" altLang="ru-RU" sz="1400" dirty="0">
                <a:latin typeface="+mn-lt"/>
              </a:rPr>
              <a:t>Комментарий руководителя направления проектного офиса «Солар» Михаила Белова:</a:t>
            </a:r>
          </a:p>
          <a:p>
            <a:pPr algn="just" eaLnBrk="0" fontAlgn="base" hangingPunct="0">
              <a:spcBef>
                <a:spcPct val="0"/>
              </a:spcBef>
              <a:spcAft>
                <a:spcPct val="0"/>
              </a:spcAft>
              <a:buNone/>
              <a:defRPr/>
            </a:pPr>
            <a:endParaRPr lang="ru-RU" altLang="ru-RU" sz="1400" dirty="0">
              <a:solidFill>
                <a:prstClr val="black"/>
              </a:solidFill>
              <a:latin typeface="Arial" panose="020B0604020202020204" pitchFamily="34" charset="0"/>
              <a:cs typeface="Arial" panose="020B0604020202020204" pitchFamily="34" charset="0"/>
            </a:endParaRPr>
          </a:p>
          <a:p>
            <a:pPr algn="just" eaLnBrk="0" fontAlgn="base" hangingPunct="0">
              <a:spcBef>
                <a:spcPct val="0"/>
              </a:spcBef>
              <a:spcAft>
                <a:spcPct val="0"/>
              </a:spcAft>
              <a:buNone/>
              <a:defRPr/>
            </a:pPr>
            <a:r>
              <a:rPr lang="ru-RU" altLang="ru-RU" sz="1400" b="0" dirty="0">
                <a:latin typeface="+mn-lt"/>
              </a:rPr>
              <a:t>«В прошлый раз я говорил о зрелости участников опроса... И кажется, что "запас" кончился. Или сформировалось понимание, что идём в пессимистичный прогноз.</a:t>
            </a:r>
          </a:p>
          <a:p>
            <a:pPr algn="just" eaLnBrk="0" fontAlgn="base" hangingPunct="0">
              <a:spcBef>
                <a:spcPct val="0"/>
              </a:spcBef>
              <a:spcAft>
                <a:spcPct val="0"/>
              </a:spcAft>
              <a:buNone/>
              <a:defRPr/>
            </a:pPr>
            <a:r>
              <a:rPr lang="ru-RU" altLang="ru-RU" sz="1400" b="0" dirty="0">
                <a:latin typeface="+mn-lt"/>
              </a:rPr>
              <a:t>Посмотрим, на сколько хватит "запаса" по персоналу.»</a:t>
            </a:r>
          </a:p>
        </p:txBody>
      </p:sp>
    </p:spTree>
    <p:extLst>
      <p:ext uri="{BB962C8B-B14F-4D97-AF65-F5344CB8AC3E}">
        <p14:creationId xmlns:p14="http://schemas.microsoft.com/office/powerpoint/2010/main" val="396522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750"/>
                                        <p:tgtEl>
                                          <p:spTgt spid="7"/>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Полилиния: фигура 43">
            <a:extLst>
              <a:ext uri="{FF2B5EF4-FFF2-40B4-BE49-F238E27FC236}">
                <a16:creationId xmlns:a16="http://schemas.microsoft.com/office/drawing/2014/main" id="{8680CF91-5744-4B96-A5DF-5BF376DC32B7}"/>
              </a:ext>
            </a:extLst>
          </p:cNvPr>
          <p:cNvSpPr/>
          <p:nvPr/>
        </p:nvSpPr>
        <p:spPr>
          <a:xfrm>
            <a:off x="10483116" y="1030286"/>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chemeClr val="bg1">
              <a:lumMod val="85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45" name="Полилиния: фигура 44">
            <a:extLst>
              <a:ext uri="{FF2B5EF4-FFF2-40B4-BE49-F238E27FC236}">
                <a16:creationId xmlns:a16="http://schemas.microsoft.com/office/drawing/2014/main" id="{434845DE-A4FE-46DB-B934-AAF81E13E780}"/>
              </a:ext>
            </a:extLst>
          </p:cNvPr>
          <p:cNvSpPr/>
          <p:nvPr/>
        </p:nvSpPr>
        <p:spPr>
          <a:xfrm>
            <a:off x="9351147" y="1039028"/>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chemeClr val="bg1">
              <a:lumMod val="85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9" name="Стрелка: пятиугольник 8">
            <a:extLst>
              <a:ext uri="{FF2B5EF4-FFF2-40B4-BE49-F238E27FC236}">
                <a16:creationId xmlns:a16="http://schemas.microsoft.com/office/drawing/2014/main" id="{0AE5BCBA-7547-4A1D-BF40-BAD90A6ECC91}"/>
              </a:ext>
            </a:extLst>
          </p:cNvPr>
          <p:cNvSpPr/>
          <p:nvPr/>
        </p:nvSpPr>
        <p:spPr>
          <a:xfrm>
            <a:off x="199292" y="1500553"/>
            <a:ext cx="5861538" cy="4736123"/>
          </a:xfrm>
          <a:prstGeom prst="homePlate">
            <a:avLst>
              <a:gd name="adj" fmla="val 16794"/>
            </a:avLst>
          </a:prstGeom>
          <a:solidFill>
            <a:srgbClr val="DAE3F3">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Заголовок 1">
            <a:extLst>
              <a:ext uri="{FF2B5EF4-FFF2-40B4-BE49-F238E27FC236}">
                <a16:creationId xmlns:a16="http://schemas.microsoft.com/office/drawing/2014/main" id="{F2E52787-FE41-4025-8880-A15F5C87B727}"/>
              </a:ext>
            </a:extLst>
          </p:cNvPr>
          <p:cNvSpPr>
            <a:spLocks noGrp="1"/>
          </p:cNvSpPr>
          <p:nvPr>
            <p:ph type="ctrTitle"/>
          </p:nvPr>
        </p:nvSpPr>
        <p:spPr>
          <a:xfrm>
            <a:off x="752760" y="455009"/>
            <a:ext cx="10293657" cy="512473"/>
          </a:xfrm>
        </p:spPr>
        <p:txBody>
          <a:bodyPr>
            <a:noAutofit/>
          </a:bodyPr>
          <a:lstStyle/>
          <a:p>
            <a:pPr algn="l">
              <a:lnSpc>
                <a:spcPct val="70000"/>
              </a:lnSpc>
            </a:pPr>
            <a:r>
              <a:rPr lang="ru-RU" altLang="ru-RU" sz="2600" b="1" dirty="0">
                <a:solidFill>
                  <a:srgbClr val="284391"/>
                </a:solidFill>
                <a:latin typeface="Arial" panose="020B0604020202020204" pitchFamily="34" charset="0"/>
                <a:cs typeface="Arial" panose="020B0604020202020204" pitchFamily="34" charset="0"/>
              </a:rPr>
              <a:t>Изменилось ли </a:t>
            </a:r>
            <a:r>
              <a:rPr lang="ru-RU" altLang="ru-RU" sz="2600" b="1" dirty="0">
                <a:solidFill>
                  <a:srgbClr val="C00000"/>
                </a:solidFill>
                <a:latin typeface="Arial" panose="020B0604020202020204" pitchFamily="34" charset="0"/>
                <a:cs typeface="Arial" panose="020B0604020202020204" pitchFamily="34" charset="0"/>
              </a:rPr>
              <a:t>количество рабочих мест </a:t>
            </a:r>
            <a:r>
              <a:rPr lang="ru-RU" altLang="ru-RU" sz="2600" b="1" dirty="0">
                <a:solidFill>
                  <a:srgbClr val="284391"/>
                </a:solidFill>
                <a:latin typeface="Arial" panose="020B0604020202020204" pitchFamily="34" charset="0"/>
                <a:cs typeface="Arial" panose="020B0604020202020204" pitchFamily="34" charset="0"/>
              </a:rPr>
              <a:t>занятых на проектах в вашей организации в прошлом квартале по сравнению с позапрошлым?</a:t>
            </a:r>
            <a:endParaRPr lang="ru-RU" sz="2600" b="1" dirty="0">
              <a:solidFill>
                <a:srgbClr val="284391"/>
              </a:solidFill>
              <a:latin typeface="Arial" panose="020B0604020202020204" pitchFamily="34" charset="0"/>
              <a:cs typeface="Arial" panose="020B0604020202020204" pitchFamily="34" charset="0"/>
            </a:endParaRPr>
          </a:p>
        </p:txBody>
      </p:sp>
      <p:grpSp>
        <p:nvGrpSpPr>
          <p:cNvPr id="3" name="Группа 2">
            <a:extLst>
              <a:ext uri="{FF2B5EF4-FFF2-40B4-BE49-F238E27FC236}">
                <a16:creationId xmlns:a16="http://schemas.microsoft.com/office/drawing/2014/main" id="{AA94D823-FDFA-4515-8E42-79784B872E02}"/>
              </a:ext>
            </a:extLst>
          </p:cNvPr>
          <p:cNvGrpSpPr/>
          <p:nvPr/>
        </p:nvGrpSpPr>
        <p:grpSpPr>
          <a:xfrm>
            <a:off x="0" y="957941"/>
            <a:ext cx="12192000" cy="72346"/>
            <a:chOff x="0" y="957941"/>
            <a:chExt cx="12192000" cy="72346"/>
          </a:xfrm>
        </p:grpSpPr>
        <p:sp>
          <p:nvSpPr>
            <p:cNvPr id="4" name="Прямоугольник 3">
              <a:extLst>
                <a:ext uri="{FF2B5EF4-FFF2-40B4-BE49-F238E27FC236}">
                  <a16:creationId xmlns:a16="http://schemas.microsoft.com/office/drawing/2014/main" id="{23C07C10-62C6-4771-BEE3-D9AB45EB4850}"/>
                </a:ext>
              </a:extLst>
            </p:cNvPr>
            <p:cNvSpPr/>
            <p:nvPr/>
          </p:nvSpPr>
          <p:spPr>
            <a:xfrm>
              <a:off x="0" y="957942"/>
              <a:ext cx="12192000" cy="7234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араллелограмм 1">
              <a:extLst>
                <a:ext uri="{FF2B5EF4-FFF2-40B4-BE49-F238E27FC236}">
                  <a16:creationId xmlns:a16="http://schemas.microsoft.com/office/drawing/2014/main" id="{2562EB68-DBEA-44DE-92AF-AEA1E63898F7}"/>
                </a:ext>
              </a:extLst>
            </p:cNvPr>
            <p:cNvSpPr/>
            <p:nvPr/>
          </p:nvSpPr>
          <p:spPr>
            <a:xfrm flipH="1">
              <a:off x="552450" y="957942"/>
              <a:ext cx="195263" cy="72345"/>
            </a:xfrm>
            <a:prstGeom prst="parallelogram">
              <a:avLst>
                <a:gd name="adj" fmla="val 131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араллелограмм 10">
              <a:extLst>
                <a:ext uri="{FF2B5EF4-FFF2-40B4-BE49-F238E27FC236}">
                  <a16:creationId xmlns:a16="http://schemas.microsoft.com/office/drawing/2014/main" id="{08A8FE95-9BEE-4E85-AA82-33C58674A3E1}"/>
                </a:ext>
              </a:extLst>
            </p:cNvPr>
            <p:cNvSpPr/>
            <p:nvPr/>
          </p:nvSpPr>
          <p:spPr>
            <a:xfrm flipH="1">
              <a:off x="747713" y="957941"/>
              <a:ext cx="195263" cy="72345"/>
            </a:xfrm>
            <a:prstGeom prst="parallelogram">
              <a:avLst>
                <a:gd name="adj" fmla="val 131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0" name="Группа 29">
            <a:extLst>
              <a:ext uri="{FF2B5EF4-FFF2-40B4-BE49-F238E27FC236}">
                <a16:creationId xmlns:a16="http://schemas.microsoft.com/office/drawing/2014/main" id="{9F7752EB-1795-4F0F-873F-3BEA40F30AE8}"/>
              </a:ext>
            </a:extLst>
          </p:cNvPr>
          <p:cNvGrpSpPr/>
          <p:nvPr/>
        </p:nvGrpSpPr>
        <p:grpSpPr>
          <a:xfrm>
            <a:off x="11098816" y="150895"/>
            <a:ext cx="1018130" cy="843218"/>
            <a:chOff x="11098816" y="150895"/>
            <a:chExt cx="1018130" cy="843218"/>
          </a:xfrm>
        </p:grpSpPr>
        <p:grpSp>
          <p:nvGrpSpPr>
            <p:cNvPr id="29" name="Группа 28">
              <a:extLst>
                <a:ext uri="{FF2B5EF4-FFF2-40B4-BE49-F238E27FC236}">
                  <a16:creationId xmlns:a16="http://schemas.microsoft.com/office/drawing/2014/main" id="{0CE26789-7954-4C1E-B443-243F83D09B96}"/>
                </a:ext>
              </a:extLst>
            </p:cNvPr>
            <p:cNvGrpSpPr/>
            <p:nvPr/>
          </p:nvGrpSpPr>
          <p:grpSpPr>
            <a:xfrm>
              <a:off x="11152356" y="150895"/>
              <a:ext cx="658637" cy="504554"/>
              <a:chOff x="11152356" y="150895"/>
              <a:chExt cx="658637" cy="504554"/>
            </a:xfrm>
          </p:grpSpPr>
          <p:sp>
            <p:nvSpPr>
              <p:cNvPr id="25" name="Полилиния: фигура 24">
                <a:extLst>
                  <a:ext uri="{FF2B5EF4-FFF2-40B4-BE49-F238E27FC236}">
                    <a16:creationId xmlns:a16="http://schemas.microsoft.com/office/drawing/2014/main" id="{29442075-3304-4B10-B3F5-507604ADBA5C}"/>
                  </a:ext>
                </a:extLst>
              </p:cNvPr>
              <p:cNvSpPr/>
              <p:nvPr/>
            </p:nvSpPr>
            <p:spPr>
              <a:xfrm rot="12906208">
                <a:off x="11404770" y="150895"/>
                <a:ext cx="406223" cy="496933"/>
              </a:xfrm>
              <a:custGeom>
                <a:avLst/>
                <a:gdLst>
                  <a:gd name="connsiteX0" fmla="*/ 1212377 w 1266547"/>
                  <a:gd name="connsiteY0" fmla="*/ 1456144 h 1494286"/>
                  <a:gd name="connsiteX1" fmla="*/ 1096339 w 1266547"/>
                  <a:gd name="connsiteY1" fmla="*/ 1493703 h 1494286"/>
                  <a:gd name="connsiteX2" fmla="*/ 1058178 w 1266547"/>
                  <a:gd name="connsiteY2" fmla="*/ 1485127 h 1494286"/>
                  <a:gd name="connsiteX3" fmla="*/ 1052771 w 1266547"/>
                  <a:gd name="connsiteY3" fmla="*/ 1488928 h 1494286"/>
                  <a:gd name="connsiteX4" fmla="*/ 68954 w 1266547"/>
                  <a:gd name="connsiteY4" fmla="*/ 1252817 h 1494286"/>
                  <a:gd name="connsiteX5" fmla="*/ 68788 w 1266547"/>
                  <a:gd name="connsiteY5" fmla="*/ 1251900 h 1494286"/>
                  <a:gd name="connsiteX6" fmla="*/ 55241 w 1266547"/>
                  <a:gd name="connsiteY6" fmla="*/ 1248714 h 1494286"/>
                  <a:gd name="connsiteX7" fmla="*/ 14685 w 1266547"/>
                  <a:gd name="connsiteY7" fmla="*/ 1218525 h 1494286"/>
                  <a:gd name="connsiteX8" fmla="*/ 12 w 1266547"/>
                  <a:gd name="connsiteY8" fmla="*/ 1170142 h 1494286"/>
                  <a:gd name="connsiteX9" fmla="*/ 1351 w 1266547"/>
                  <a:gd name="connsiteY9" fmla="*/ 1158497 h 1494286"/>
                  <a:gd name="connsiteX10" fmla="*/ 675 w 1266547"/>
                  <a:gd name="connsiteY10" fmla="*/ 1158201 h 1494286"/>
                  <a:gd name="connsiteX11" fmla="*/ 111899 w 1266547"/>
                  <a:gd name="connsiteY11" fmla="*/ 150375 h 1494286"/>
                  <a:gd name="connsiteX12" fmla="*/ 112135 w 1266547"/>
                  <a:gd name="connsiteY12" fmla="*/ 150209 h 1494286"/>
                  <a:gd name="connsiteX13" fmla="*/ 117645 w 1266547"/>
                  <a:gd name="connsiteY13" fmla="*/ 113088 h 1494286"/>
                  <a:gd name="connsiteX14" fmla="*/ 194490 w 1266547"/>
                  <a:gd name="connsiteY14" fmla="*/ 18371 h 1494286"/>
                  <a:gd name="connsiteX15" fmla="*/ 354057 w 1266547"/>
                  <a:gd name="connsiteY15" fmla="*/ 25762 h 1494286"/>
                  <a:gd name="connsiteX16" fmla="*/ 421833 w 1266547"/>
                  <a:gd name="connsiteY16" fmla="*/ 127162 h 1494286"/>
                  <a:gd name="connsiteX17" fmla="*/ 423502 w 1266547"/>
                  <a:gd name="connsiteY17" fmla="*/ 157429 h 1494286"/>
                  <a:gd name="connsiteX18" fmla="*/ 429654 w 1266547"/>
                  <a:gd name="connsiteY18" fmla="*/ 107211 h 1494286"/>
                  <a:gd name="connsiteX19" fmla="*/ 427485 w 1266547"/>
                  <a:gd name="connsiteY19" fmla="*/ 135207 h 1494286"/>
                  <a:gd name="connsiteX20" fmla="*/ 430907 w 1266547"/>
                  <a:gd name="connsiteY20" fmla="*/ 125639 h 1494286"/>
                  <a:gd name="connsiteX21" fmla="*/ 335141 w 1266547"/>
                  <a:gd name="connsiteY21" fmla="*/ 993404 h 1494286"/>
                  <a:gd name="connsiteX22" fmla="*/ 1153653 w 1266547"/>
                  <a:gd name="connsiteY22" fmla="*/ 1189843 h 1494286"/>
                  <a:gd name="connsiteX23" fmla="*/ 1154414 w 1266547"/>
                  <a:gd name="connsiteY23" fmla="*/ 1187565 h 1494286"/>
                  <a:gd name="connsiteX24" fmla="*/ 1166088 w 1266547"/>
                  <a:gd name="connsiteY24" fmla="*/ 1192827 h 1494286"/>
                  <a:gd name="connsiteX25" fmla="*/ 1173355 w 1266547"/>
                  <a:gd name="connsiteY25" fmla="*/ 1194571 h 1494286"/>
                  <a:gd name="connsiteX26" fmla="*/ 1172876 w 1266547"/>
                  <a:gd name="connsiteY26" fmla="*/ 1195887 h 1494286"/>
                  <a:gd name="connsiteX27" fmla="*/ 1192822 w 1266547"/>
                  <a:gd name="connsiteY27" fmla="*/ 1204879 h 1494286"/>
                  <a:gd name="connsiteX28" fmla="*/ 1262997 w 1266547"/>
                  <a:gd name="connsiteY28" fmla="*/ 1304639 h 1494286"/>
                  <a:gd name="connsiteX29" fmla="*/ 1212377 w 1266547"/>
                  <a:gd name="connsiteY29" fmla="*/ 1456144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6547" h="1494286">
                    <a:moveTo>
                      <a:pt x="1212377" y="1456144"/>
                    </a:moveTo>
                    <a:cubicBezTo>
                      <a:pt x="1179930" y="1484185"/>
                      <a:pt x="1137939" y="1497302"/>
                      <a:pt x="1096339" y="1493703"/>
                    </a:cubicBezTo>
                    <a:lnTo>
                      <a:pt x="1058178" y="1485127"/>
                    </a:lnTo>
                    <a:lnTo>
                      <a:pt x="1052771" y="1488928"/>
                    </a:lnTo>
                    <a:lnTo>
                      <a:pt x="68954" y="1252817"/>
                    </a:lnTo>
                    <a:lnTo>
                      <a:pt x="68788" y="1251900"/>
                    </a:lnTo>
                    <a:lnTo>
                      <a:pt x="55241" y="1248714"/>
                    </a:lnTo>
                    <a:cubicBezTo>
                      <a:pt x="39187" y="1243242"/>
                      <a:pt x="24914" y="1233078"/>
                      <a:pt x="14685" y="1218525"/>
                    </a:cubicBezTo>
                    <a:cubicBezTo>
                      <a:pt x="4456" y="1203972"/>
                      <a:pt x="-276" y="1187099"/>
                      <a:pt x="12" y="1170142"/>
                    </a:cubicBezTo>
                    <a:lnTo>
                      <a:pt x="1351" y="1158497"/>
                    </a:lnTo>
                    <a:lnTo>
                      <a:pt x="675" y="1158201"/>
                    </a:lnTo>
                    <a:lnTo>
                      <a:pt x="111899" y="150375"/>
                    </a:lnTo>
                    <a:lnTo>
                      <a:pt x="112135" y="150209"/>
                    </a:lnTo>
                    <a:lnTo>
                      <a:pt x="117645" y="113088"/>
                    </a:lnTo>
                    <a:cubicBezTo>
                      <a:pt x="129271" y="72981"/>
                      <a:pt x="156637" y="38533"/>
                      <a:pt x="194490" y="18371"/>
                    </a:cubicBezTo>
                    <a:cubicBezTo>
                      <a:pt x="245030" y="-8549"/>
                      <a:pt x="306216" y="-5715"/>
                      <a:pt x="354057" y="25762"/>
                    </a:cubicBezTo>
                    <a:cubicBezTo>
                      <a:pt x="389883" y="49334"/>
                      <a:pt x="413952" y="86158"/>
                      <a:pt x="421833" y="127162"/>
                    </a:cubicBezTo>
                    <a:lnTo>
                      <a:pt x="423502" y="157429"/>
                    </a:lnTo>
                    <a:lnTo>
                      <a:pt x="429654" y="107211"/>
                    </a:lnTo>
                    <a:lnTo>
                      <a:pt x="427485" y="135207"/>
                    </a:lnTo>
                    <a:lnTo>
                      <a:pt x="430907" y="125639"/>
                    </a:lnTo>
                    <a:lnTo>
                      <a:pt x="335141" y="993404"/>
                    </a:lnTo>
                    <a:lnTo>
                      <a:pt x="1153653" y="1189843"/>
                    </a:lnTo>
                    <a:lnTo>
                      <a:pt x="1154414" y="1187565"/>
                    </a:lnTo>
                    <a:lnTo>
                      <a:pt x="1166088" y="1192827"/>
                    </a:lnTo>
                    <a:lnTo>
                      <a:pt x="1173355" y="1194571"/>
                    </a:lnTo>
                    <a:lnTo>
                      <a:pt x="1172876" y="1195887"/>
                    </a:lnTo>
                    <a:lnTo>
                      <a:pt x="1192822" y="1204879"/>
                    </a:lnTo>
                    <a:cubicBezTo>
                      <a:pt x="1228240" y="1227000"/>
                      <a:pt x="1253920" y="1262722"/>
                      <a:pt x="1262997" y="1304639"/>
                    </a:cubicBezTo>
                    <a:cubicBezTo>
                      <a:pt x="1275117" y="1360604"/>
                      <a:pt x="1255706" y="1418699"/>
                      <a:pt x="1212377" y="1456144"/>
                    </a:cubicBezTo>
                    <a:close/>
                  </a:path>
                </a:pathLst>
              </a:custGeom>
              <a:solidFill>
                <a:srgbClr val="2843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27" name="Полилиния: фигура 26">
                <a:extLst>
                  <a:ext uri="{FF2B5EF4-FFF2-40B4-BE49-F238E27FC236}">
                    <a16:creationId xmlns:a16="http://schemas.microsoft.com/office/drawing/2014/main" id="{4254B57A-0BF7-4F60-97A7-51B43B03E5CB}"/>
                  </a:ext>
                </a:extLst>
              </p:cNvPr>
              <p:cNvSpPr/>
              <p:nvPr/>
            </p:nvSpPr>
            <p:spPr>
              <a:xfrm rot="12906208">
                <a:off x="11152356" y="158516"/>
                <a:ext cx="406223" cy="496933"/>
              </a:xfrm>
              <a:custGeom>
                <a:avLst/>
                <a:gdLst>
                  <a:gd name="connsiteX0" fmla="*/ 1212377 w 1266547"/>
                  <a:gd name="connsiteY0" fmla="*/ 1456144 h 1494286"/>
                  <a:gd name="connsiteX1" fmla="*/ 1096339 w 1266547"/>
                  <a:gd name="connsiteY1" fmla="*/ 1493703 h 1494286"/>
                  <a:gd name="connsiteX2" fmla="*/ 1058178 w 1266547"/>
                  <a:gd name="connsiteY2" fmla="*/ 1485127 h 1494286"/>
                  <a:gd name="connsiteX3" fmla="*/ 1052771 w 1266547"/>
                  <a:gd name="connsiteY3" fmla="*/ 1488928 h 1494286"/>
                  <a:gd name="connsiteX4" fmla="*/ 68954 w 1266547"/>
                  <a:gd name="connsiteY4" fmla="*/ 1252817 h 1494286"/>
                  <a:gd name="connsiteX5" fmla="*/ 68788 w 1266547"/>
                  <a:gd name="connsiteY5" fmla="*/ 1251900 h 1494286"/>
                  <a:gd name="connsiteX6" fmla="*/ 55241 w 1266547"/>
                  <a:gd name="connsiteY6" fmla="*/ 1248714 h 1494286"/>
                  <a:gd name="connsiteX7" fmla="*/ 14685 w 1266547"/>
                  <a:gd name="connsiteY7" fmla="*/ 1218525 h 1494286"/>
                  <a:gd name="connsiteX8" fmla="*/ 12 w 1266547"/>
                  <a:gd name="connsiteY8" fmla="*/ 1170142 h 1494286"/>
                  <a:gd name="connsiteX9" fmla="*/ 1351 w 1266547"/>
                  <a:gd name="connsiteY9" fmla="*/ 1158497 h 1494286"/>
                  <a:gd name="connsiteX10" fmla="*/ 675 w 1266547"/>
                  <a:gd name="connsiteY10" fmla="*/ 1158201 h 1494286"/>
                  <a:gd name="connsiteX11" fmla="*/ 111899 w 1266547"/>
                  <a:gd name="connsiteY11" fmla="*/ 150375 h 1494286"/>
                  <a:gd name="connsiteX12" fmla="*/ 112135 w 1266547"/>
                  <a:gd name="connsiteY12" fmla="*/ 150209 h 1494286"/>
                  <a:gd name="connsiteX13" fmla="*/ 117645 w 1266547"/>
                  <a:gd name="connsiteY13" fmla="*/ 113088 h 1494286"/>
                  <a:gd name="connsiteX14" fmla="*/ 194490 w 1266547"/>
                  <a:gd name="connsiteY14" fmla="*/ 18371 h 1494286"/>
                  <a:gd name="connsiteX15" fmla="*/ 354057 w 1266547"/>
                  <a:gd name="connsiteY15" fmla="*/ 25762 h 1494286"/>
                  <a:gd name="connsiteX16" fmla="*/ 421833 w 1266547"/>
                  <a:gd name="connsiteY16" fmla="*/ 127162 h 1494286"/>
                  <a:gd name="connsiteX17" fmla="*/ 423502 w 1266547"/>
                  <a:gd name="connsiteY17" fmla="*/ 157429 h 1494286"/>
                  <a:gd name="connsiteX18" fmla="*/ 429654 w 1266547"/>
                  <a:gd name="connsiteY18" fmla="*/ 107211 h 1494286"/>
                  <a:gd name="connsiteX19" fmla="*/ 427485 w 1266547"/>
                  <a:gd name="connsiteY19" fmla="*/ 135207 h 1494286"/>
                  <a:gd name="connsiteX20" fmla="*/ 430907 w 1266547"/>
                  <a:gd name="connsiteY20" fmla="*/ 125639 h 1494286"/>
                  <a:gd name="connsiteX21" fmla="*/ 335141 w 1266547"/>
                  <a:gd name="connsiteY21" fmla="*/ 993404 h 1494286"/>
                  <a:gd name="connsiteX22" fmla="*/ 1153653 w 1266547"/>
                  <a:gd name="connsiteY22" fmla="*/ 1189843 h 1494286"/>
                  <a:gd name="connsiteX23" fmla="*/ 1154414 w 1266547"/>
                  <a:gd name="connsiteY23" fmla="*/ 1187565 h 1494286"/>
                  <a:gd name="connsiteX24" fmla="*/ 1166088 w 1266547"/>
                  <a:gd name="connsiteY24" fmla="*/ 1192827 h 1494286"/>
                  <a:gd name="connsiteX25" fmla="*/ 1173355 w 1266547"/>
                  <a:gd name="connsiteY25" fmla="*/ 1194571 h 1494286"/>
                  <a:gd name="connsiteX26" fmla="*/ 1172876 w 1266547"/>
                  <a:gd name="connsiteY26" fmla="*/ 1195887 h 1494286"/>
                  <a:gd name="connsiteX27" fmla="*/ 1192822 w 1266547"/>
                  <a:gd name="connsiteY27" fmla="*/ 1204879 h 1494286"/>
                  <a:gd name="connsiteX28" fmla="*/ 1262997 w 1266547"/>
                  <a:gd name="connsiteY28" fmla="*/ 1304639 h 1494286"/>
                  <a:gd name="connsiteX29" fmla="*/ 1212377 w 1266547"/>
                  <a:gd name="connsiteY29" fmla="*/ 1456144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6547" h="1494286">
                    <a:moveTo>
                      <a:pt x="1212377" y="1456144"/>
                    </a:moveTo>
                    <a:cubicBezTo>
                      <a:pt x="1179930" y="1484185"/>
                      <a:pt x="1137939" y="1497302"/>
                      <a:pt x="1096339" y="1493703"/>
                    </a:cubicBezTo>
                    <a:lnTo>
                      <a:pt x="1058178" y="1485127"/>
                    </a:lnTo>
                    <a:lnTo>
                      <a:pt x="1052771" y="1488928"/>
                    </a:lnTo>
                    <a:lnTo>
                      <a:pt x="68954" y="1252817"/>
                    </a:lnTo>
                    <a:lnTo>
                      <a:pt x="68788" y="1251900"/>
                    </a:lnTo>
                    <a:lnTo>
                      <a:pt x="55241" y="1248714"/>
                    </a:lnTo>
                    <a:cubicBezTo>
                      <a:pt x="39187" y="1243242"/>
                      <a:pt x="24914" y="1233078"/>
                      <a:pt x="14685" y="1218525"/>
                    </a:cubicBezTo>
                    <a:cubicBezTo>
                      <a:pt x="4456" y="1203972"/>
                      <a:pt x="-276" y="1187099"/>
                      <a:pt x="12" y="1170142"/>
                    </a:cubicBezTo>
                    <a:lnTo>
                      <a:pt x="1351" y="1158497"/>
                    </a:lnTo>
                    <a:lnTo>
                      <a:pt x="675" y="1158201"/>
                    </a:lnTo>
                    <a:lnTo>
                      <a:pt x="111899" y="150375"/>
                    </a:lnTo>
                    <a:lnTo>
                      <a:pt x="112135" y="150209"/>
                    </a:lnTo>
                    <a:lnTo>
                      <a:pt x="117645" y="113088"/>
                    </a:lnTo>
                    <a:cubicBezTo>
                      <a:pt x="129271" y="72981"/>
                      <a:pt x="156637" y="38533"/>
                      <a:pt x="194490" y="18371"/>
                    </a:cubicBezTo>
                    <a:cubicBezTo>
                      <a:pt x="245030" y="-8549"/>
                      <a:pt x="306216" y="-5715"/>
                      <a:pt x="354057" y="25762"/>
                    </a:cubicBezTo>
                    <a:cubicBezTo>
                      <a:pt x="389883" y="49334"/>
                      <a:pt x="413952" y="86158"/>
                      <a:pt x="421833" y="127162"/>
                    </a:cubicBezTo>
                    <a:lnTo>
                      <a:pt x="423502" y="157429"/>
                    </a:lnTo>
                    <a:lnTo>
                      <a:pt x="429654" y="107211"/>
                    </a:lnTo>
                    <a:lnTo>
                      <a:pt x="427485" y="135207"/>
                    </a:lnTo>
                    <a:lnTo>
                      <a:pt x="430907" y="125639"/>
                    </a:lnTo>
                    <a:lnTo>
                      <a:pt x="335141" y="993404"/>
                    </a:lnTo>
                    <a:lnTo>
                      <a:pt x="1153653" y="1189843"/>
                    </a:lnTo>
                    <a:lnTo>
                      <a:pt x="1154414" y="1187565"/>
                    </a:lnTo>
                    <a:lnTo>
                      <a:pt x="1166088" y="1192827"/>
                    </a:lnTo>
                    <a:lnTo>
                      <a:pt x="1173355" y="1194571"/>
                    </a:lnTo>
                    <a:lnTo>
                      <a:pt x="1172876" y="1195887"/>
                    </a:lnTo>
                    <a:lnTo>
                      <a:pt x="1192822" y="1204879"/>
                    </a:lnTo>
                    <a:cubicBezTo>
                      <a:pt x="1228240" y="1227000"/>
                      <a:pt x="1253920" y="1262722"/>
                      <a:pt x="1262997" y="1304639"/>
                    </a:cubicBezTo>
                    <a:cubicBezTo>
                      <a:pt x="1275117" y="1360604"/>
                      <a:pt x="1255706" y="1418699"/>
                      <a:pt x="1212377" y="1456144"/>
                    </a:cubicBezTo>
                    <a:close/>
                  </a:path>
                </a:pathLst>
              </a:custGeom>
              <a:solidFill>
                <a:srgbClr val="2843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28" name="TextBox 27">
              <a:extLst>
                <a:ext uri="{FF2B5EF4-FFF2-40B4-BE49-F238E27FC236}">
                  <a16:creationId xmlns:a16="http://schemas.microsoft.com/office/drawing/2014/main" id="{D395BCDD-CE7A-4F10-8D3F-700413958CDF}"/>
                </a:ext>
              </a:extLst>
            </p:cNvPr>
            <p:cNvSpPr txBox="1"/>
            <p:nvPr/>
          </p:nvSpPr>
          <p:spPr>
            <a:xfrm>
              <a:off x="11098816" y="624781"/>
              <a:ext cx="1018130" cy="369332"/>
            </a:xfrm>
            <a:prstGeom prst="rect">
              <a:avLst/>
            </a:prstGeom>
            <a:noFill/>
          </p:spPr>
          <p:txBody>
            <a:bodyPr wrap="square" rtlCol="0">
              <a:spAutoFit/>
            </a:bodyPr>
            <a:lstStyle/>
            <a:p>
              <a:r>
                <a:rPr lang="ru-RU" dirty="0">
                  <a:solidFill>
                    <a:srgbClr val="284391"/>
                  </a:solidFill>
                </a:rPr>
                <a:t>СОВНЕТ</a:t>
              </a:r>
            </a:p>
          </p:txBody>
        </p:sp>
      </p:grpSp>
      <p:sp>
        <p:nvSpPr>
          <p:cNvPr id="31" name="Прямоугольник 30">
            <a:extLst>
              <a:ext uri="{FF2B5EF4-FFF2-40B4-BE49-F238E27FC236}">
                <a16:creationId xmlns:a16="http://schemas.microsoft.com/office/drawing/2014/main" id="{2A15A8B6-5FC8-4DE9-9A18-332E209CB635}"/>
              </a:ext>
            </a:extLst>
          </p:cNvPr>
          <p:cNvSpPr/>
          <p:nvPr/>
        </p:nvSpPr>
        <p:spPr>
          <a:xfrm>
            <a:off x="0" y="6606917"/>
            <a:ext cx="12192000" cy="28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TextBox 31">
            <a:extLst>
              <a:ext uri="{FF2B5EF4-FFF2-40B4-BE49-F238E27FC236}">
                <a16:creationId xmlns:a16="http://schemas.microsoft.com/office/drawing/2014/main" id="{ECA08312-DFF7-4D25-B240-F84FC4390633}"/>
              </a:ext>
            </a:extLst>
          </p:cNvPr>
          <p:cNvSpPr txBox="1"/>
          <p:nvPr/>
        </p:nvSpPr>
        <p:spPr>
          <a:xfrm>
            <a:off x="10867373" y="6594826"/>
            <a:ext cx="1324627" cy="276999"/>
          </a:xfrm>
          <a:prstGeom prst="rect">
            <a:avLst/>
          </a:prstGeom>
          <a:noFill/>
        </p:spPr>
        <p:txBody>
          <a:bodyPr wrap="square" rtlCol="0">
            <a:spAutoFit/>
          </a:bodyPr>
          <a:lstStyle/>
          <a:p>
            <a:r>
              <a:rPr lang="en-US" sz="1200" b="1" dirty="0">
                <a:solidFill>
                  <a:srgbClr val="284391"/>
                </a:solidFill>
                <a:latin typeface="Arial" panose="020B0604020202020204" pitchFamily="34" charset="0"/>
                <a:cs typeface="Arial" panose="020B0604020202020204" pitchFamily="34" charset="0"/>
              </a:rPr>
              <a:t>www.sovnet.ru</a:t>
            </a:r>
            <a:endParaRPr lang="ru-RU" sz="1200" b="1" dirty="0">
              <a:solidFill>
                <a:srgbClr val="284391"/>
              </a:solidFill>
              <a:latin typeface="Arial" panose="020B0604020202020204" pitchFamily="34" charset="0"/>
              <a:cs typeface="Arial" panose="020B0604020202020204" pitchFamily="34" charset="0"/>
            </a:endParaRPr>
          </a:p>
        </p:txBody>
      </p:sp>
      <p:grpSp>
        <p:nvGrpSpPr>
          <p:cNvPr id="40" name="Группа 39">
            <a:extLst>
              <a:ext uri="{FF2B5EF4-FFF2-40B4-BE49-F238E27FC236}">
                <a16:creationId xmlns:a16="http://schemas.microsoft.com/office/drawing/2014/main" id="{96941552-227B-4F6F-8266-491CD138E0EF}"/>
              </a:ext>
            </a:extLst>
          </p:cNvPr>
          <p:cNvGrpSpPr/>
          <p:nvPr/>
        </p:nvGrpSpPr>
        <p:grpSpPr>
          <a:xfrm>
            <a:off x="240506" y="6606917"/>
            <a:ext cx="692944" cy="288000"/>
            <a:chOff x="552450" y="6606915"/>
            <a:chExt cx="531018" cy="288000"/>
          </a:xfrm>
        </p:grpSpPr>
        <p:sp>
          <p:nvSpPr>
            <p:cNvPr id="38" name="Стрелка: шеврон 37">
              <a:extLst>
                <a:ext uri="{FF2B5EF4-FFF2-40B4-BE49-F238E27FC236}">
                  <a16:creationId xmlns:a16="http://schemas.microsoft.com/office/drawing/2014/main" id="{58C7EF8E-9230-41D4-A21E-42C9937849C0}"/>
                </a:ext>
              </a:extLst>
            </p:cNvPr>
            <p:cNvSpPr/>
            <p:nvPr/>
          </p:nvSpPr>
          <p:spPr>
            <a:xfrm>
              <a:off x="552450" y="6606915"/>
              <a:ext cx="468000" cy="288000"/>
            </a:xfrm>
            <a:prstGeom prst="chevron">
              <a:avLst>
                <a:gd name="adj" fmla="val 367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3" name="Стрелка: шеврон 32">
              <a:extLst>
                <a:ext uri="{FF2B5EF4-FFF2-40B4-BE49-F238E27FC236}">
                  <a16:creationId xmlns:a16="http://schemas.microsoft.com/office/drawing/2014/main" id="{F3071521-75D9-4AB9-B4D2-75954FE80E4D}"/>
                </a:ext>
              </a:extLst>
            </p:cNvPr>
            <p:cNvSpPr/>
            <p:nvPr/>
          </p:nvSpPr>
          <p:spPr>
            <a:xfrm>
              <a:off x="570449" y="6606915"/>
              <a:ext cx="513019" cy="288000"/>
            </a:xfrm>
            <a:prstGeom prst="chevron">
              <a:avLst>
                <a:gd name="adj" fmla="val 3677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chemeClr val="bg1">
                      <a:lumMod val="95000"/>
                    </a:schemeClr>
                  </a:solidFill>
                  <a:latin typeface="Arial" panose="020B0604020202020204" pitchFamily="34" charset="0"/>
                  <a:cs typeface="Arial" panose="020B0604020202020204" pitchFamily="34" charset="0"/>
                </a:rPr>
                <a:t>13</a:t>
              </a:r>
            </a:p>
          </p:txBody>
        </p:sp>
      </p:grpSp>
      <p:sp>
        <p:nvSpPr>
          <p:cNvPr id="42" name="TextBox 2">
            <a:extLst>
              <a:ext uri="{FF2B5EF4-FFF2-40B4-BE49-F238E27FC236}">
                <a16:creationId xmlns:a16="http://schemas.microsoft.com/office/drawing/2014/main" id="{245D9A38-735C-4816-81A1-3F90740F521A}"/>
              </a:ext>
            </a:extLst>
          </p:cNvPr>
          <p:cNvSpPr txBox="1">
            <a:spLocks noChangeArrowheads="1"/>
          </p:cNvSpPr>
          <p:nvPr/>
        </p:nvSpPr>
        <p:spPr bwMode="auto">
          <a:xfrm>
            <a:off x="266249" y="1632720"/>
            <a:ext cx="5267044" cy="4921347"/>
          </a:xfrm>
          <a:prstGeom prst="rect">
            <a:avLst/>
          </a:prstGeom>
          <a:noFill/>
          <a:ln>
            <a:noFill/>
          </a:ln>
        </p:spPr>
        <p:txBody>
          <a:bodyPr wrap="square">
            <a:spAutoFit/>
          </a:bodyPr>
          <a:lstStyle>
            <a:lvl1pPr>
              <a:spcBef>
                <a:spcPct val="20000"/>
              </a:spcBef>
              <a:buFont typeface="Arial" panose="020B0604020202020204" pitchFamily="34" charset="0"/>
              <a:buChar char="•"/>
              <a:defRPr sz="2400" b="1">
                <a:solidFill>
                  <a:schemeClr val="tx1"/>
                </a:solidFill>
                <a:latin typeface="Myriad Pro" pitchFamily="34" charset="0"/>
              </a:defRPr>
            </a:lvl1pPr>
            <a:lvl2pPr marL="742950" indent="-285750">
              <a:spcBef>
                <a:spcPct val="20000"/>
              </a:spcBef>
              <a:buFont typeface="Arial" panose="020B0604020202020204" pitchFamily="34" charset="0"/>
              <a:buChar char="–"/>
              <a:defRPr sz="2000">
                <a:solidFill>
                  <a:schemeClr val="tx1"/>
                </a:solidFill>
                <a:latin typeface="Myriad Pro" pitchFamily="34" charset="0"/>
              </a:defRPr>
            </a:lvl2pPr>
            <a:lvl3pPr marL="1143000" indent="-228600">
              <a:spcBef>
                <a:spcPct val="20000"/>
              </a:spcBef>
              <a:buFont typeface="Arial" panose="020B0604020202020204" pitchFamily="34" charset="0"/>
              <a:buChar char="•"/>
              <a:defRPr>
                <a:solidFill>
                  <a:schemeClr val="tx1"/>
                </a:solidFill>
                <a:latin typeface="Myriad Pro" pitchFamily="34" charset="0"/>
              </a:defRPr>
            </a:lvl3pPr>
            <a:lvl4pPr marL="1600200" indent="-228600">
              <a:spcBef>
                <a:spcPct val="20000"/>
              </a:spcBef>
              <a:buFont typeface="Arial" panose="020B0604020202020204" pitchFamily="34" charset="0"/>
              <a:buChar char="–"/>
              <a:defRPr sz="1600">
                <a:solidFill>
                  <a:schemeClr val="tx1"/>
                </a:solidFill>
                <a:latin typeface="Myriad Pro" pitchFamily="34" charset="0"/>
              </a:defRPr>
            </a:lvl4pPr>
            <a:lvl5pPr marL="2057400" indent="-228600">
              <a:spcBef>
                <a:spcPct val="20000"/>
              </a:spcBef>
              <a:buFont typeface="Arial" panose="020B0604020202020204" pitchFamily="34" charset="0"/>
              <a:buChar char="»"/>
              <a:defRPr sz="16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9pPr>
          </a:lstStyle>
          <a:p>
            <a:pPr eaLnBrk="0" fontAlgn="base" hangingPunct="0">
              <a:spcBef>
                <a:spcPct val="0"/>
              </a:spcBef>
              <a:spcAft>
                <a:spcPct val="0"/>
              </a:spcAft>
              <a:buNone/>
              <a:defRPr/>
            </a:pPr>
            <a:r>
              <a:rPr lang="ru-RU" altLang="ru-RU" sz="1400" dirty="0">
                <a:latin typeface="+mn-lt"/>
              </a:rPr>
              <a:t>Комментарий старшего менеджера Рексофт Консалтинг, к.э.н., Дилары Ижбердеевой:</a:t>
            </a:r>
          </a:p>
          <a:p>
            <a:pPr eaLnBrk="0" fontAlgn="base" hangingPunct="0">
              <a:spcBef>
                <a:spcPct val="0"/>
              </a:spcBef>
              <a:spcAft>
                <a:spcPct val="0"/>
              </a:spcAft>
              <a:buFontTx/>
              <a:buNone/>
              <a:defRPr/>
            </a:pPr>
            <a:endParaRPr lang="ru-RU" altLang="ru-RU" sz="1600" b="0" dirty="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buFontTx/>
              <a:buNone/>
              <a:defRPr/>
            </a:pPr>
            <a:r>
              <a:rPr lang="ru-RU" altLang="ru-RU" sz="1400" b="0" dirty="0">
                <a:latin typeface="+mn-lt"/>
              </a:rPr>
              <a:t>Начало 2025 года ознаменовалось заявлениями о крупных сокращениях персонала в технологических компаниях: </a:t>
            </a:r>
            <a:r>
              <a:rPr lang="ru-RU" sz="1400" b="0" dirty="0">
                <a:latin typeface="+mn-lt"/>
              </a:rPr>
              <a:t>Сбере, МТС, </a:t>
            </a:r>
            <a:r>
              <a:rPr lang="en-US" sz="1400" b="0" dirty="0">
                <a:latin typeface="+mn-lt"/>
              </a:rPr>
              <a:t>VK</a:t>
            </a:r>
            <a:r>
              <a:rPr lang="ru-RU" sz="1400" b="0" dirty="0">
                <a:latin typeface="+mn-lt"/>
              </a:rPr>
              <a:t>, </a:t>
            </a:r>
            <a:r>
              <a:rPr lang="en-US" sz="1400" b="0" dirty="0">
                <a:latin typeface="+mn-lt"/>
              </a:rPr>
              <a:t>Positive Technologies </a:t>
            </a:r>
            <a:r>
              <a:rPr lang="ru-RU" sz="1400" b="0" dirty="0">
                <a:latin typeface="+mn-lt"/>
              </a:rPr>
              <a:t>и других. </a:t>
            </a:r>
          </a:p>
          <a:p>
            <a:pPr>
              <a:buNone/>
            </a:pPr>
            <a:r>
              <a:rPr lang="ru-RU" sz="1400" b="0" dirty="0">
                <a:latin typeface="+mn-lt"/>
              </a:rPr>
              <a:t>Причинами сокращений являются:</a:t>
            </a:r>
          </a:p>
          <a:p>
            <a:pPr marL="285750" indent="-285750"/>
            <a:r>
              <a:rPr lang="ru-RU" sz="1400" b="0" dirty="0">
                <a:latin typeface="+mn-lt"/>
              </a:rPr>
              <a:t>тормозящая проектную деятельность ставка, </a:t>
            </a:r>
          </a:p>
          <a:p>
            <a:pPr marL="285750" indent="-285750"/>
            <a:r>
              <a:rPr lang="ru-RU" sz="1400" b="0" dirty="0">
                <a:latin typeface="+mn-lt"/>
              </a:rPr>
              <a:t>избыточный наем в предыдущие инвестиционно-активные годы,</a:t>
            </a:r>
          </a:p>
          <a:p>
            <a:pPr marL="285750" indent="-285750"/>
            <a:r>
              <a:rPr lang="ru-RU" sz="1400" b="0" dirty="0">
                <a:latin typeface="+mn-lt"/>
              </a:rPr>
              <a:t>роста автоматизации процессов за счет внедрения технологий ИИ,</a:t>
            </a:r>
          </a:p>
          <a:p>
            <a:pPr marL="285750" indent="-285750"/>
            <a:r>
              <a:rPr lang="ru-RU" sz="1400" b="0" dirty="0">
                <a:latin typeface="+mn-lt"/>
              </a:rPr>
              <a:t>неоправданно высокие зарплатные ставки некоторых специалистов, сформированные конкуренцией за кадры, которые не были подтверждены ценностью для компании,</a:t>
            </a:r>
          </a:p>
          <a:p>
            <a:pPr marL="285750" indent="-285750"/>
            <a:r>
              <a:rPr lang="ru-RU" sz="1400" b="0" dirty="0">
                <a:latin typeface="+mn-lt"/>
              </a:rPr>
              <a:t>общее изменение потребности в кадрах: многие компании концентрируются на оптимизации внутренних процессов и сокращении затрат. Это меняет профиль спроса на сотрудников.</a:t>
            </a:r>
          </a:p>
          <a:p>
            <a:pPr algn="just" eaLnBrk="0" fontAlgn="base" hangingPunct="0">
              <a:spcBef>
                <a:spcPct val="0"/>
              </a:spcBef>
              <a:spcAft>
                <a:spcPct val="0"/>
              </a:spcAft>
              <a:buFontTx/>
              <a:buNone/>
              <a:defRPr/>
            </a:pPr>
            <a:endParaRPr lang="ru-RU" altLang="ru-RU" sz="1400" b="0" dirty="0">
              <a:highlight>
                <a:srgbClr val="FFFF00"/>
              </a:highlight>
              <a:latin typeface="Arial" panose="020B0604020202020204" pitchFamily="34" charset="0"/>
              <a:cs typeface="Arial" panose="020B0604020202020204" pitchFamily="34" charset="0"/>
            </a:endParaRPr>
          </a:p>
          <a:p>
            <a:pPr algn="just" eaLnBrk="0" fontAlgn="base" hangingPunct="0">
              <a:spcBef>
                <a:spcPct val="0"/>
              </a:spcBef>
              <a:spcAft>
                <a:spcPct val="0"/>
              </a:spcAft>
              <a:buFontTx/>
              <a:buNone/>
              <a:defRPr/>
            </a:pPr>
            <a:endParaRPr lang="ru-RU" altLang="ru-RU" sz="1500" b="0" dirty="0">
              <a:solidFill>
                <a:prstClr val="black"/>
              </a:solidFill>
              <a:highlight>
                <a:srgbClr val="FFFF00"/>
              </a:highlight>
              <a:latin typeface="Arial" panose="020B0604020202020204" pitchFamily="34" charset="0"/>
              <a:cs typeface="Arial" panose="020B0604020202020204" pitchFamily="34" charset="0"/>
            </a:endParaRPr>
          </a:p>
        </p:txBody>
      </p:sp>
      <p:sp>
        <p:nvSpPr>
          <p:cNvPr id="5" name="Rectangle 33">
            <a:extLst>
              <a:ext uri="{FF2B5EF4-FFF2-40B4-BE49-F238E27FC236}">
                <a16:creationId xmlns:a16="http://schemas.microsoft.com/office/drawing/2014/main" id="{9FA38947-69EA-14A7-9AE2-DE899EA24190}"/>
              </a:ext>
            </a:extLst>
          </p:cNvPr>
          <p:cNvSpPr/>
          <p:nvPr/>
        </p:nvSpPr>
        <p:spPr>
          <a:xfrm>
            <a:off x="7182088" y="2244770"/>
            <a:ext cx="4103199" cy="154198"/>
          </a:xfrm>
          <a:prstGeom prst="rect">
            <a:avLst/>
          </a:prstGeom>
          <a:solidFill>
            <a:srgbClr val="A5A5A5"/>
          </a:soli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 name="Rectangle 34">
            <a:extLst>
              <a:ext uri="{FF2B5EF4-FFF2-40B4-BE49-F238E27FC236}">
                <a16:creationId xmlns:a16="http://schemas.microsoft.com/office/drawing/2014/main" id="{47ABDB92-ADE0-ECDE-D253-5AA274CD6C77}"/>
              </a:ext>
            </a:extLst>
          </p:cNvPr>
          <p:cNvSpPr/>
          <p:nvPr/>
        </p:nvSpPr>
        <p:spPr>
          <a:xfrm>
            <a:off x="7182088" y="1977944"/>
            <a:ext cx="2846245" cy="195280"/>
          </a:xfrm>
          <a:prstGeom prst="rect">
            <a:avLst/>
          </a:prstGeom>
          <a:solidFill>
            <a:srgbClr val="00B0F0"/>
          </a:solidFill>
          <a:ln w="25400" cap="flat" cmpd="sng" algn="ctr">
            <a:noFill/>
            <a:prstDash val="solid"/>
          </a:ln>
          <a:effectLst>
            <a:outerShdw blurRad="50800" dist="38100" dir="2700000" algn="tl" rotWithShape="0">
              <a:prstClr val="black">
                <a:alpha val="40000"/>
              </a:prst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8" name="Group 46">
            <a:extLst>
              <a:ext uri="{FF2B5EF4-FFF2-40B4-BE49-F238E27FC236}">
                <a16:creationId xmlns:a16="http://schemas.microsoft.com/office/drawing/2014/main" id="{FCF4B201-5E68-EC89-2FCB-5FD47AAEE708}"/>
              </a:ext>
            </a:extLst>
          </p:cNvPr>
          <p:cNvGrpSpPr/>
          <p:nvPr/>
        </p:nvGrpSpPr>
        <p:grpSpPr>
          <a:xfrm>
            <a:off x="9710030" y="1334089"/>
            <a:ext cx="1146087" cy="597592"/>
            <a:chOff x="2791098" y="4192380"/>
            <a:chExt cx="920324" cy="386632"/>
          </a:xfrm>
          <a:effectLst>
            <a:outerShdw blurRad="50800" dist="38100" dir="2700000" algn="tl" rotWithShape="0">
              <a:prstClr val="black">
                <a:alpha val="40000"/>
              </a:prstClr>
            </a:outerShdw>
          </a:effectLst>
        </p:grpSpPr>
        <p:sp>
          <p:nvSpPr>
            <p:cNvPr id="20" name="Freeform 47">
              <a:extLst>
                <a:ext uri="{FF2B5EF4-FFF2-40B4-BE49-F238E27FC236}">
                  <a16:creationId xmlns:a16="http://schemas.microsoft.com/office/drawing/2014/main" id="{DDBC9EFA-CF04-5414-0DF8-7373A31EB1BE}"/>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F81BD"/>
            </a:soli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1" name="TextBox 20">
              <a:extLst>
                <a:ext uri="{FF2B5EF4-FFF2-40B4-BE49-F238E27FC236}">
                  <a16:creationId xmlns:a16="http://schemas.microsoft.com/office/drawing/2014/main" id="{A91F2839-DE2C-0499-8723-5D855DCE4BD0}"/>
                </a:ext>
              </a:extLst>
            </p:cNvPr>
            <p:cNvSpPr txBox="1"/>
            <p:nvPr/>
          </p:nvSpPr>
          <p:spPr>
            <a:xfrm>
              <a:off x="2909773" y="4192380"/>
              <a:ext cx="801649" cy="258864"/>
            </a:xfrm>
            <a:prstGeom prst="rect">
              <a:avLst/>
            </a:prstGeom>
            <a:noFill/>
          </p:spPr>
          <p:txBody>
            <a:bodyP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lang="ru-RU" sz="2000" b="1"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30</a:t>
              </a:r>
              <a:r>
                <a:rPr kumimoji="0" lang="ru-RU" sz="2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,5</a:t>
              </a:r>
              <a:endParaRPr kumimoji="0" lang="en-US" sz="2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sp>
        <p:nvSpPr>
          <p:cNvPr id="22" name="Стрелка: штриховая вправо 21">
            <a:extLst>
              <a:ext uri="{FF2B5EF4-FFF2-40B4-BE49-F238E27FC236}">
                <a16:creationId xmlns:a16="http://schemas.microsoft.com/office/drawing/2014/main" id="{AA7BB919-F613-A4E3-56D7-81C1CE1852D9}"/>
              </a:ext>
            </a:extLst>
          </p:cNvPr>
          <p:cNvSpPr/>
          <p:nvPr/>
        </p:nvSpPr>
        <p:spPr>
          <a:xfrm rot="5400000">
            <a:off x="11537654" y="5995973"/>
            <a:ext cx="329503" cy="416560"/>
          </a:xfrm>
          <a:prstGeom prst="stripedRightArrow">
            <a:avLst>
              <a:gd name="adj1" fmla="val 50000"/>
              <a:gd name="adj2" fmla="val 37679"/>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Левая фигурная скобка 22">
            <a:extLst>
              <a:ext uri="{FF2B5EF4-FFF2-40B4-BE49-F238E27FC236}">
                <a16:creationId xmlns:a16="http://schemas.microsoft.com/office/drawing/2014/main" id="{8F48E960-AA23-DC77-055F-9CF1FF55E685}"/>
              </a:ext>
            </a:extLst>
          </p:cNvPr>
          <p:cNvSpPr/>
          <p:nvPr/>
        </p:nvSpPr>
        <p:spPr>
          <a:xfrm rot="16200000">
            <a:off x="10874264" y="5046723"/>
            <a:ext cx="171743" cy="1754208"/>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4" name="TextBox 23">
            <a:extLst>
              <a:ext uri="{FF2B5EF4-FFF2-40B4-BE49-F238E27FC236}">
                <a16:creationId xmlns:a16="http://schemas.microsoft.com/office/drawing/2014/main" id="{05A3D1A1-3944-09D7-C01A-7331CEEBA142}"/>
              </a:ext>
            </a:extLst>
          </p:cNvPr>
          <p:cNvSpPr txBox="1"/>
          <p:nvPr/>
        </p:nvSpPr>
        <p:spPr>
          <a:xfrm>
            <a:off x="10612081" y="6039501"/>
            <a:ext cx="1225159" cy="369332"/>
          </a:xfrm>
          <a:prstGeom prst="rect">
            <a:avLst/>
          </a:prstGeom>
          <a:noFill/>
        </p:spPr>
        <p:txBody>
          <a:bodyPr wrap="square" rtlCol="0">
            <a:spAutoFit/>
          </a:bodyPr>
          <a:lstStyle/>
          <a:p>
            <a:r>
              <a:rPr lang="ru-RU" b="1" dirty="0">
                <a:solidFill>
                  <a:srgbClr val="C00000"/>
                </a:solidFill>
                <a:sym typeface="Symbol" panose="05050102010706020507" pitchFamily="18" charset="2"/>
              </a:rPr>
              <a:t>  -12</a:t>
            </a:r>
            <a:endParaRPr lang="ru-RU" b="1" dirty="0">
              <a:solidFill>
                <a:srgbClr val="C00000"/>
              </a:solidFill>
            </a:endParaRPr>
          </a:p>
        </p:txBody>
      </p:sp>
      <p:graphicFrame>
        <p:nvGraphicFramePr>
          <p:cNvPr id="26" name="Диаграмма 25">
            <a:extLst>
              <a:ext uri="{FF2B5EF4-FFF2-40B4-BE49-F238E27FC236}">
                <a16:creationId xmlns:a16="http://schemas.microsoft.com/office/drawing/2014/main" id="{4D9064C6-5B44-5FA8-82C0-BC43A19EB57F}"/>
              </a:ext>
            </a:extLst>
          </p:cNvPr>
          <p:cNvGraphicFramePr>
            <a:graphicFrameLocks/>
          </p:cNvGraphicFramePr>
          <p:nvPr>
            <p:extLst>
              <p:ext uri="{D42A27DB-BD31-4B8C-83A1-F6EECF244321}">
                <p14:modId xmlns:p14="http://schemas.microsoft.com/office/powerpoint/2010/main" val="3738509314"/>
              </p:ext>
            </p:extLst>
          </p:nvPr>
        </p:nvGraphicFramePr>
        <p:xfrm>
          <a:off x="6130725" y="2675643"/>
          <a:ext cx="6061276" cy="32665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471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750"/>
                                        <p:tgtEl>
                                          <p:spTgt spid="7"/>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Полилиния: фигура 43">
            <a:extLst>
              <a:ext uri="{FF2B5EF4-FFF2-40B4-BE49-F238E27FC236}">
                <a16:creationId xmlns:a16="http://schemas.microsoft.com/office/drawing/2014/main" id="{8680CF91-5744-4B96-A5DF-5BF376DC32B7}"/>
              </a:ext>
            </a:extLst>
          </p:cNvPr>
          <p:cNvSpPr/>
          <p:nvPr/>
        </p:nvSpPr>
        <p:spPr>
          <a:xfrm>
            <a:off x="10483116" y="1030286"/>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chemeClr val="bg1">
              <a:lumMod val="85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45" name="Полилиния: фигура 44">
            <a:extLst>
              <a:ext uri="{FF2B5EF4-FFF2-40B4-BE49-F238E27FC236}">
                <a16:creationId xmlns:a16="http://schemas.microsoft.com/office/drawing/2014/main" id="{434845DE-A4FE-46DB-B934-AAF81E13E780}"/>
              </a:ext>
            </a:extLst>
          </p:cNvPr>
          <p:cNvSpPr/>
          <p:nvPr/>
        </p:nvSpPr>
        <p:spPr>
          <a:xfrm>
            <a:off x="9351147" y="1039028"/>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chemeClr val="bg1">
              <a:lumMod val="85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9" name="Стрелка: пятиугольник 8">
            <a:extLst>
              <a:ext uri="{FF2B5EF4-FFF2-40B4-BE49-F238E27FC236}">
                <a16:creationId xmlns:a16="http://schemas.microsoft.com/office/drawing/2014/main" id="{0AE5BCBA-7547-4A1D-BF40-BAD90A6ECC91}"/>
              </a:ext>
            </a:extLst>
          </p:cNvPr>
          <p:cNvSpPr/>
          <p:nvPr/>
        </p:nvSpPr>
        <p:spPr>
          <a:xfrm>
            <a:off x="246185" y="3394436"/>
            <a:ext cx="5779476" cy="2162303"/>
          </a:xfrm>
          <a:prstGeom prst="homePlate">
            <a:avLst>
              <a:gd name="adj" fmla="val 16794"/>
            </a:avLst>
          </a:prstGeom>
          <a:solidFill>
            <a:srgbClr val="DAE3F3">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Заголовок 1">
            <a:extLst>
              <a:ext uri="{FF2B5EF4-FFF2-40B4-BE49-F238E27FC236}">
                <a16:creationId xmlns:a16="http://schemas.microsoft.com/office/drawing/2014/main" id="{F2E52787-FE41-4025-8880-A15F5C87B727}"/>
              </a:ext>
            </a:extLst>
          </p:cNvPr>
          <p:cNvSpPr>
            <a:spLocks noGrp="1"/>
          </p:cNvSpPr>
          <p:nvPr>
            <p:ph type="ctrTitle"/>
          </p:nvPr>
        </p:nvSpPr>
        <p:spPr>
          <a:xfrm>
            <a:off x="752760" y="381857"/>
            <a:ext cx="10293657" cy="512473"/>
          </a:xfrm>
        </p:spPr>
        <p:txBody>
          <a:bodyPr>
            <a:noAutofit/>
          </a:bodyPr>
          <a:lstStyle/>
          <a:p>
            <a:pPr algn="l"/>
            <a:r>
              <a:rPr lang="ru-RU" altLang="ru-RU" sz="2600" b="1" dirty="0">
                <a:solidFill>
                  <a:srgbClr val="284391"/>
                </a:solidFill>
                <a:latin typeface="Arial" panose="020B0604020202020204" pitchFamily="34" charset="0"/>
                <a:cs typeface="Arial" panose="020B0604020202020204" pitchFamily="34" charset="0"/>
              </a:rPr>
              <a:t>Оцените </a:t>
            </a:r>
            <a:r>
              <a:rPr lang="ru-RU" altLang="ru-RU" sz="2600" b="1" dirty="0">
                <a:solidFill>
                  <a:srgbClr val="C00000"/>
                </a:solidFill>
                <a:latin typeface="Arial" panose="020B0604020202020204" pitchFamily="34" charset="0"/>
                <a:cs typeface="Arial" panose="020B0604020202020204" pitchFamily="34" charset="0"/>
              </a:rPr>
              <a:t>суммарный бюджет открытых проектов </a:t>
            </a:r>
            <a:r>
              <a:rPr lang="ru-RU" altLang="ru-RU" sz="2600" b="1" dirty="0">
                <a:solidFill>
                  <a:srgbClr val="284391"/>
                </a:solidFill>
                <a:latin typeface="Arial" panose="020B0604020202020204" pitchFamily="34" charset="0"/>
                <a:cs typeface="Arial" panose="020B0604020202020204" pitchFamily="34" charset="0"/>
              </a:rPr>
              <a:t>в прошлом квартале по сравнению с позапрошлым</a:t>
            </a:r>
            <a:endParaRPr lang="ru-RU" sz="2600" b="1" dirty="0">
              <a:solidFill>
                <a:srgbClr val="284391"/>
              </a:solidFill>
              <a:latin typeface="Arial" panose="020B0604020202020204" pitchFamily="34" charset="0"/>
              <a:cs typeface="Arial" panose="020B0604020202020204" pitchFamily="34" charset="0"/>
            </a:endParaRPr>
          </a:p>
        </p:txBody>
      </p:sp>
      <p:grpSp>
        <p:nvGrpSpPr>
          <p:cNvPr id="3" name="Группа 2">
            <a:extLst>
              <a:ext uri="{FF2B5EF4-FFF2-40B4-BE49-F238E27FC236}">
                <a16:creationId xmlns:a16="http://schemas.microsoft.com/office/drawing/2014/main" id="{AA94D823-FDFA-4515-8E42-79784B872E02}"/>
              </a:ext>
            </a:extLst>
          </p:cNvPr>
          <p:cNvGrpSpPr/>
          <p:nvPr/>
        </p:nvGrpSpPr>
        <p:grpSpPr>
          <a:xfrm>
            <a:off x="0" y="957941"/>
            <a:ext cx="12192000" cy="72346"/>
            <a:chOff x="0" y="957941"/>
            <a:chExt cx="12192000" cy="72346"/>
          </a:xfrm>
        </p:grpSpPr>
        <p:sp>
          <p:nvSpPr>
            <p:cNvPr id="4" name="Прямоугольник 3">
              <a:extLst>
                <a:ext uri="{FF2B5EF4-FFF2-40B4-BE49-F238E27FC236}">
                  <a16:creationId xmlns:a16="http://schemas.microsoft.com/office/drawing/2014/main" id="{23C07C10-62C6-4771-BEE3-D9AB45EB4850}"/>
                </a:ext>
              </a:extLst>
            </p:cNvPr>
            <p:cNvSpPr/>
            <p:nvPr/>
          </p:nvSpPr>
          <p:spPr>
            <a:xfrm>
              <a:off x="0" y="957942"/>
              <a:ext cx="12192000" cy="7234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араллелограмм 1">
              <a:extLst>
                <a:ext uri="{FF2B5EF4-FFF2-40B4-BE49-F238E27FC236}">
                  <a16:creationId xmlns:a16="http://schemas.microsoft.com/office/drawing/2014/main" id="{2562EB68-DBEA-44DE-92AF-AEA1E63898F7}"/>
                </a:ext>
              </a:extLst>
            </p:cNvPr>
            <p:cNvSpPr/>
            <p:nvPr/>
          </p:nvSpPr>
          <p:spPr>
            <a:xfrm flipH="1">
              <a:off x="552450" y="957942"/>
              <a:ext cx="195263" cy="72345"/>
            </a:xfrm>
            <a:prstGeom prst="parallelogram">
              <a:avLst>
                <a:gd name="adj" fmla="val 131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араллелограмм 10">
              <a:extLst>
                <a:ext uri="{FF2B5EF4-FFF2-40B4-BE49-F238E27FC236}">
                  <a16:creationId xmlns:a16="http://schemas.microsoft.com/office/drawing/2014/main" id="{08A8FE95-9BEE-4E85-AA82-33C58674A3E1}"/>
                </a:ext>
              </a:extLst>
            </p:cNvPr>
            <p:cNvSpPr/>
            <p:nvPr/>
          </p:nvSpPr>
          <p:spPr>
            <a:xfrm flipH="1">
              <a:off x="747713" y="957941"/>
              <a:ext cx="195263" cy="72345"/>
            </a:xfrm>
            <a:prstGeom prst="parallelogram">
              <a:avLst>
                <a:gd name="adj" fmla="val 131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0" name="Группа 29">
            <a:extLst>
              <a:ext uri="{FF2B5EF4-FFF2-40B4-BE49-F238E27FC236}">
                <a16:creationId xmlns:a16="http://schemas.microsoft.com/office/drawing/2014/main" id="{9F7752EB-1795-4F0F-873F-3BEA40F30AE8}"/>
              </a:ext>
            </a:extLst>
          </p:cNvPr>
          <p:cNvGrpSpPr/>
          <p:nvPr/>
        </p:nvGrpSpPr>
        <p:grpSpPr>
          <a:xfrm>
            <a:off x="11098816" y="150895"/>
            <a:ext cx="1018130" cy="843218"/>
            <a:chOff x="11098816" y="150895"/>
            <a:chExt cx="1018130" cy="843218"/>
          </a:xfrm>
        </p:grpSpPr>
        <p:grpSp>
          <p:nvGrpSpPr>
            <p:cNvPr id="29" name="Группа 28">
              <a:extLst>
                <a:ext uri="{FF2B5EF4-FFF2-40B4-BE49-F238E27FC236}">
                  <a16:creationId xmlns:a16="http://schemas.microsoft.com/office/drawing/2014/main" id="{0CE26789-7954-4C1E-B443-243F83D09B96}"/>
                </a:ext>
              </a:extLst>
            </p:cNvPr>
            <p:cNvGrpSpPr/>
            <p:nvPr/>
          </p:nvGrpSpPr>
          <p:grpSpPr>
            <a:xfrm>
              <a:off x="11152356" y="150895"/>
              <a:ext cx="658637" cy="504554"/>
              <a:chOff x="11152356" y="150895"/>
              <a:chExt cx="658637" cy="504554"/>
            </a:xfrm>
          </p:grpSpPr>
          <p:sp>
            <p:nvSpPr>
              <p:cNvPr id="25" name="Полилиния: фигура 24">
                <a:extLst>
                  <a:ext uri="{FF2B5EF4-FFF2-40B4-BE49-F238E27FC236}">
                    <a16:creationId xmlns:a16="http://schemas.microsoft.com/office/drawing/2014/main" id="{29442075-3304-4B10-B3F5-507604ADBA5C}"/>
                  </a:ext>
                </a:extLst>
              </p:cNvPr>
              <p:cNvSpPr/>
              <p:nvPr/>
            </p:nvSpPr>
            <p:spPr>
              <a:xfrm rot="12906208">
                <a:off x="11404770" y="150895"/>
                <a:ext cx="406223" cy="496933"/>
              </a:xfrm>
              <a:custGeom>
                <a:avLst/>
                <a:gdLst>
                  <a:gd name="connsiteX0" fmla="*/ 1212377 w 1266547"/>
                  <a:gd name="connsiteY0" fmla="*/ 1456144 h 1494286"/>
                  <a:gd name="connsiteX1" fmla="*/ 1096339 w 1266547"/>
                  <a:gd name="connsiteY1" fmla="*/ 1493703 h 1494286"/>
                  <a:gd name="connsiteX2" fmla="*/ 1058178 w 1266547"/>
                  <a:gd name="connsiteY2" fmla="*/ 1485127 h 1494286"/>
                  <a:gd name="connsiteX3" fmla="*/ 1052771 w 1266547"/>
                  <a:gd name="connsiteY3" fmla="*/ 1488928 h 1494286"/>
                  <a:gd name="connsiteX4" fmla="*/ 68954 w 1266547"/>
                  <a:gd name="connsiteY4" fmla="*/ 1252817 h 1494286"/>
                  <a:gd name="connsiteX5" fmla="*/ 68788 w 1266547"/>
                  <a:gd name="connsiteY5" fmla="*/ 1251900 h 1494286"/>
                  <a:gd name="connsiteX6" fmla="*/ 55241 w 1266547"/>
                  <a:gd name="connsiteY6" fmla="*/ 1248714 h 1494286"/>
                  <a:gd name="connsiteX7" fmla="*/ 14685 w 1266547"/>
                  <a:gd name="connsiteY7" fmla="*/ 1218525 h 1494286"/>
                  <a:gd name="connsiteX8" fmla="*/ 12 w 1266547"/>
                  <a:gd name="connsiteY8" fmla="*/ 1170142 h 1494286"/>
                  <a:gd name="connsiteX9" fmla="*/ 1351 w 1266547"/>
                  <a:gd name="connsiteY9" fmla="*/ 1158497 h 1494286"/>
                  <a:gd name="connsiteX10" fmla="*/ 675 w 1266547"/>
                  <a:gd name="connsiteY10" fmla="*/ 1158201 h 1494286"/>
                  <a:gd name="connsiteX11" fmla="*/ 111899 w 1266547"/>
                  <a:gd name="connsiteY11" fmla="*/ 150375 h 1494286"/>
                  <a:gd name="connsiteX12" fmla="*/ 112135 w 1266547"/>
                  <a:gd name="connsiteY12" fmla="*/ 150209 h 1494286"/>
                  <a:gd name="connsiteX13" fmla="*/ 117645 w 1266547"/>
                  <a:gd name="connsiteY13" fmla="*/ 113088 h 1494286"/>
                  <a:gd name="connsiteX14" fmla="*/ 194490 w 1266547"/>
                  <a:gd name="connsiteY14" fmla="*/ 18371 h 1494286"/>
                  <a:gd name="connsiteX15" fmla="*/ 354057 w 1266547"/>
                  <a:gd name="connsiteY15" fmla="*/ 25762 h 1494286"/>
                  <a:gd name="connsiteX16" fmla="*/ 421833 w 1266547"/>
                  <a:gd name="connsiteY16" fmla="*/ 127162 h 1494286"/>
                  <a:gd name="connsiteX17" fmla="*/ 423502 w 1266547"/>
                  <a:gd name="connsiteY17" fmla="*/ 157429 h 1494286"/>
                  <a:gd name="connsiteX18" fmla="*/ 429654 w 1266547"/>
                  <a:gd name="connsiteY18" fmla="*/ 107211 h 1494286"/>
                  <a:gd name="connsiteX19" fmla="*/ 427485 w 1266547"/>
                  <a:gd name="connsiteY19" fmla="*/ 135207 h 1494286"/>
                  <a:gd name="connsiteX20" fmla="*/ 430907 w 1266547"/>
                  <a:gd name="connsiteY20" fmla="*/ 125639 h 1494286"/>
                  <a:gd name="connsiteX21" fmla="*/ 335141 w 1266547"/>
                  <a:gd name="connsiteY21" fmla="*/ 993404 h 1494286"/>
                  <a:gd name="connsiteX22" fmla="*/ 1153653 w 1266547"/>
                  <a:gd name="connsiteY22" fmla="*/ 1189843 h 1494286"/>
                  <a:gd name="connsiteX23" fmla="*/ 1154414 w 1266547"/>
                  <a:gd name="connsiteY23" fmla="*/ 1187565 h 1494286"/>
                  <a:gd name="connsiteX24" fmla="*/ 1166088 w 1266547"/>
                  <a:gd name="connsiteY24" fmla="*/ 1192827 h 1494286"/>
                  <a:gd name="connsiteX25" fmla="*/ 1173355 w 1266547"/>
                  <a:gd name="connsiteY25" fmla="*/ 1194571 h 1494286"/>
                  <a:gd name="connsiteX26" fmla="*/ 1172876 w 1266547"/>
                  <a:gd name="connsiteY26" fmla="*/ 1195887 h 1494286"/>
                  <a:gd name="connsiteX27" fmla="*/ 1192822 w 1266547"/>
                  <a:gd name="connsiteY27" fmla="*/ 1204879 h 1494286"/>
                  <a:gd name="connsiteX28" fmla="*/ 1262997 w 1266547"/>
                  <a:gd name="connsiteY28" fmla="*/ 1304639 h 1494286"/>
                  <a:gd name="connsiteX29" fmla="*/ 1212377 w 1266547"/>
                  <a:gd name="connsiteY29" fmla="*/ 1456144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6547" h="1494286">
                    <a:moveTo>
                      <a:pt x="1212377" y="1456144"/>
                    </a:moveTo>
                    <a:cubicBezTo>
                      <a:pt x="1179930" y="1484185"/>
                      <a:pt x="1137939" y="1497302"/>
                      <a:pt x="1096339" y="1493703"/>
                    </a:cubicBezTo>
                    <a:lnTo>
                      <a:pt x="1058178" y="1485127"/>
                    </a:lnTo>
                    <a:lnTo>
                      <a:pt x="1052771" y="1488928"/>
                    </a:lnTo>
                    <a:lnTo>
                      <a:pt x="68954" y="1252817"/>
                    </a:lnTo>
                    <a:lnTo>
                      <a:pt x="68788" y="1251900"/>
                    </a:lnTo>
                    <a:lnTo>
                      <a:pt x="55241" y="1248714"/>
                    </a:lnTo>
                    <a:cubicBezTo>
                      <a:pt x="39187" y="1243242"/>
                      <a:pt x="24914" y="1233078"/>
                      <a:pt x="14685" y="1218525"/>
                    </a:cubicBezTo>
                    <a:cubicBezTo>
                      <a:pt x="4456" y="1203972"/>
                      <a:pt x="-276" y="1187099"/>
                      <a:pt x="12" y="1170142"/>
                    </a:cubicBezTo>
                    <a:lnTo>
                      <a:pt x="1351" y="1158497"/>
                    </a:lnTo>
                    <a:lnTo>
                      <a:pt x="675" y="1158201"/>
                    </a:lnTo>
                    <a:lnTo>
                      <a:pt x="111899" y="150375"/>
                    </a:lnTo>
                    <a:lnTo>
                      <a:pt x="112135" y="150209"/>
                    </a:lnTo>
                    <a:lnTo>
                      <a:pt x="117645" y="113088"/>
                    </a:lnTo>
                    <a:cubicBezTo>
                      <a:pt x="129271" y="72981"/>
                      <a:pt x="156637" y="38533"/>
                      <a:pt x="194490" y="18371"/>
                    </a:cubicBezTo>
                    <a:cubicBezTo>
                      <a:pt x="245030" y="-8549"/>
                      <a:pt x="306216" y="-5715"/>
                      <a:pt x="354057" y="25762"/>
                    </a:cubicBezTo>
                    <a:cubicBezTo>
                      <a:pt x="389883" y="49334"/>
                      <a:pt x="413952" y="86158"/>
                      <a:pt x="421833" y="127162"/>
                    </a:cubicBezTo>
                    <a:lnTo>
                      <a:pt x="423502" y="157429"/>
                    </a:lnTo>
                    <a:lnTo>
                      <a:pt x="429654" y="107211"/>
                    </a:lnTo>
                    <a:lnTo>
                      <a:pt x="427485" y="135207"/>
                    </a:lnTo>
                    <a:lnTo>
                      <a:pt x="430907" y="125639"/>
                    </a:lnTo>
                    <a:lnTo>
                      <a:pt x="335141" y="993404"/>
                    </a:lnTo>
                    <a:lnTo>
                      <a:pt x="1153653" y="1189843"/>
                    </a:lnTo>
                    <a:lnTo>
                      <a:pt x="1154414" y="1187565"/>
                    </a:lnTo>
                    <a:lnTo>
                      <a:pt x="1166088" y="1192827"/>
                    </a:lnTo>
                    <a:lnTo>
                      <a:pt x="1173355" y="1194571"/>
                    </a:lnTo>
                    <a:lnTo>
                      <a:pt x="1172876" y="1195887"/>
                    </a:lnTo>
                    <a:lnTo>
                      <a:pt x="1192822" y="1204879"/>
                    </a:lnTo>
                    <a:cubicBezTo>
                      <a:pt x="1228240" y="1227000"/>
                      <a:pt x="1253920" y="1262722"/>
                      <a:pt x="1262997" y="1304639"/>
                    </a:cubicBezTo>
                    <a:cubicBezTo>
                      <a:pt x="1275117" y="1360604"/>
                      <a:pt x="1255706" y="1418699"/>
                      <a:pt x="1212377" y="1456144"/>
                    </a:cubicBezTo>
                    <a:close/>
                  </a:path>
                </a:pathLst>
              </a:custGeom>
              <a:solidFill>
                <a:srgbClr val="2843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27" name="Полилиния: фигура 26">
                <a:extLst>
                  <a:ext uri="{FF2B5EF4-FFF2-40B4-BE49-F238E27FC236}">
                    <a16:creationId xmlns:a16="http://schemas.microsoft.com/office/drawing/2014/main" id="{4254B57A-0BF7-4F60-97A7-51B43B03E5CB}"/>
                  </a:ext>
                </a:extLst>
              </p:cNvPr>
              <p:cNvSpPr/>
              <p:nvPr/>
            </p:nvSpPr>
            <p:spPr>
              <a:xfrm rot="12906208">
                <a:off x="11152356" y="158516"/>
                <a:ext cx="406223" cy="496933"/>
              </a:xfrm>
              <a:custGeom>
                <a:avLst/>
                <a:gdLst>
                  <a:gd name="connsiteX0" fmla="*/ 1212377 w 1266547"/>
                  <a:gd name="connsiteY0" fmla="*/ 1456144 h 1494286"/>
                  <a:gd name="connsiteX1" fmla="*/ 1096339 w 1266547"/>
                  <a:gd name="connsiteY1" fmla="*/ 1493703 h 1494286"/>
                  <a:gd name="connsiteX2" fmla="*/ 1058178 w 1266547"/>
                  <a:gd name="connsiteY2" fmla="*/ 1485127 h 1494286"/>
                  <a:gd name="connsiteX3" fmla="*/ 1052771 w 1266547"/>
                  <a:gd name="connsiteY3" fmla="*/ 1488928 h 1494286"/>
                  <a:gd name="connsiteX4" fmla="*/ 68954 w 1266547"/>
                  <a:gd name="connsiteY4" fmla="*/ 1252817 h 1494286"/>
                  <a:gd name="connsiteX5" fmla="*/ 68788 w 1266547"/>
                  <a:gd name="connsiteY5" fmla="*/ 1251900 h 1494286"/>
                  <a:gd name="connsiteX6" fmla="*/ 55241 w 1266547"/>
                  <a:gd name="connsiteY6" fmla="*/ 1248714 h 1494286"/>
                  <a:gd name="connsiteX7" fmla="*/ 14685 w 1266547"/>
                  <a:gd name="connsiteY7" fmla="*/ 1218525 h 1494286"/>
                  <a:gd name="connsiteX8" fmla="*/ 12 w 1266547"/>
                  <a:gd name="connsiteY8" fmla="*/ 1170142 h 1494286"/>
                  <a:gd name="connsiteX9" fmla="*/ 1351 w 1266547"/>
                  <a:gd name="connsiteY9" fmla="*/ 1158497 h 1494286"/>
                  <a:gd name="connsiteX10" fmla="*/ 675 w 1266547"/>
                  <a:gd name="connsiteY10" fmla="*/ 1158201 h 1494286"/>
                  <a:gd name="connsiteX11" fmla="*/ 111899 w 1266547"/>
                  <a:gd name="connsiteY11" fmla="*/ 150375 h 1494286"/>
                  <a:gd name="connsiteX12" fmla="*/ 112135 w 1266547"/>
                  <a:gd name="connsiteY12" fmla="*/ 150209 h 1494286"/>
                  <a:gd name="connsiteX13" fmla="*/ 117645 w 1266547"/>
                  <a:gd name="connsiteY13" fmla="*/ 113088 h 1494286"/>
                  <a:gd name="connsiteX14" fmla="*/ 194490 w 1266547"/>
                  <a:gd name="connsiteY14" fmla="*/ 18371 h 1494286"/>
                  <a:gd name="connsiteX15" fmla="*/ 354057 w 1266547"/>
                  <a:gd name="connsiteY15" fmla="*/ 25762 h 1494286"/>
                  <a:gd name="connsiteX16" fmla="*/ 421833 w 1266547"/>
                  <a:gd name="connsiteY16" fmla="*/ 127162 h 1494286"/>
                  <a:gd name="connsiteX17" fmla="*/ 423502 w 1266547"/>
                  <a:gd name="connsiteY17" fmla="*/ 157429 h 1494286"/>
                  <a:gd name="connsiteX18" fmla="*/ 429654 w 1266547"/>
                  <a:gd name="connsiteY18" fmla="*/ 107211 h 1494286"/>
                  <a:gd name="connsiteX19" fmla="*/ 427485 w 1266547"/>
                  <a:gd name="connsiteY19" fmla="*/ 135207 h 1494286"/>
                  <a:gd name="connsiteX20" fmla="*/ 430907 w 1266547"/>
                  <a:gd name="connsiteY20" fmla="*/ 125639 h 1494286"/>
                  <a:gd name="connsiteX21" fmla="*/ 335141 w 1266547"/>
                  <a:gd name="connsiteY21" fmla="*/ 993404 h 1494286"/>
                  <a:gd name="connsiteX22" fmla="*/ 1153653 w 1266547"/>
                  <a:gd name="connsiteY22" fmla="*/ 1189843 h 1494286"/>
                  <a:gd name="connsiteX23" fmla="*/ 1154414 w 1266547"/>
                  <a:gd name="connsiteY23" fmla="*/ 1187565 h 1494286"/>
                  <a:gd name="connsiteX24" fmla="*/ 1166088 w 1266547"/>
                  <a:gd name="connsiteY24" fmla="*/ 1192827 h 1494286"/>
                  <a:gd name="connsiteX25" fmla="*/ 1173355 w 1266547"/>
                  <a:gd name="connsiteY25" fmla="*/ 1194571 h 1494286"/>
                  <a:gd name="connsiteX26" fmla="*/ 1172876 w 1266547"/>
                  <a:gd name="connsiteY26" fmla="*/ 1195887 h 1494286"/>
                  <a:gd name="connsiteX27" fmla="*/ 1192822 w 1266547"/>
                  <a:gd name="connsiteY27" fmla="*/ 1204879 h 1494286"/>
                  <a:gd name="connsiteX28" fmla="*/ 1262997 w 1266547"/>
                  <a:gd name="connsiteY28" fmla="*/ 1304639 h 1494286"/>
                  <a:gd name="connsiteX29" fmla="*/ 1212377 w 1266547"/>
                  <a:gd name="connsiteY29" fmla="*/ 1456144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6547" h="1494286">
                    <a:moveTo>
                      <a:pt x="1212377" y="1456144"/>
                    </a:moveTo>
                    <a:cubicBezTo>
                      <a:pt x="1179930" y="1484185"/>
                      <a:pt x="1137939" y="1497302"/>
                      <a:pt x="1096339" y="1493703"/>
                    </a:cubicBezTo>
                    <a:lnTo>
                      <a:pt x="1058178" y="1485127"/>
                    </a:lnTo>
                    <a:lnTo>
                      <a:pt x="1052771" y="1488928"/>
                    </a:lnTo>
                    <a:lnTo>
                      <a:pt x="68954" y="1252817"/>
                    </a:lnTo>
                    <a:lnTo>
                      <a:pt x="68788" y="1251900"/>
                    </a:lnTo>
                    <a:lnTo>
                      <a:pt x="55241" y="1248714"/>
                    </a:lnTo>
                    <a:cubicBezTo>
                      <a:pt x="39187" y="1243242"/>
                      <a:pt x="24914" y="1233078"/>
                      <a:pt x="14685" y="1218525"/>
                    </a:cubicBezTo>
                    <a:cubicBezTo>
                      <a:pt x="4456" y="1203972"/>
                      <a:pt x="-276" y="1187099"/>
                      <a:pt x="12" y="1170142"/>
                    </a:cubicBezTo>
                    <a:lnTo>
                      <a:pt x="1351" y="1158497"/>
                    </a:lnTo>
                    <a:lnTo>
                      <a:pt x="675" y="1158201"/>
                    </a:lnTo>
                    <a:lnTo>
                      <a:pt x="111899" y="150375"/>
                    </a:lnTo>
                    <a:lnTo>
                      <a:pt x="112135" y="150209"/>
                    </a:lnTo>
                    <a:lnTo>
                      <a:pt x="117645" y="113088"/>
                    </a:lnTo>
                    <a:cubicBezTo>
                      <a:pt x="129271" y="72981"/>
                      <a:pt x="156637" y="38533"/>
                      <a:pt x="194490" y="18371"/>
                    </a:cubicBezTo>
                    <a:cubicBezTo>
                      <a:pt x="245030" y="-8549"/>
                      <a:pt x="306216" y="-5715"/>
                      <a:pt x="354057" y="25762"/>
                    </a:cubicBezTo>
                    <a:cubicBezTo>
                      <a:pt x="389883" y="49334"/>
                      <a:pt x="413952" y="86158"/>
                      <a:pt x="421833" y="127162"/>
                    </a:cubicBezTo>
                    <a:lnTo>
                      <a:pt x="423502" y="157429"/>
                    </a:lnTo>
                    <a:lnTo>
                      <a:pt x="429654" y="107211"/>
                    </a:lnTo>
                    <a:lnTo>
                      <a:pt x="427485" y="135207"/>
                    </a:lnTo>
                    <a:lnTo>
                      <a:pt x="430907" y="125639"/>
                    </a:lnTo>
                    <a:lnTo>
                      <a:pt x="335141" y="993404"/>
                    </a:lnTo>
                    <a:lnTo>
                      <a:pt x="1153653" y="1189843"/>
                    </a:lnTo>
                    <a:lnTo>
                      <a:pt x="1154414" y="1187565"/>
                    </a:lnTo>
                    <a:lnTo>
                      <a:pt x="1166088" y="1192827"/>
                    </a:lnTo>
                    <a:lnTo>
                      <a:pt x="1173355" y="1194571"/>
                    </a:lnTo>
                    <a:lnTo>
                      <a:pt x="1172876" y="1195887"/>
                    </a:lnTo>
                    <a:lnTo>
                      <a:pt x="1192822" y="1204879"/>
                    </a:lnTo>
                    <a:cubicBezTo>
                      <a:pt x="1228240" y="1227000"/>
                      <a:pt x="1253920" y="1262722"/>
                      <a:pt x="1262997" y="1304639"/>
                    </a:cubicBezTo>
                    <a:cubicBezTo>
                      <a:pt x="1275117" y="1360604"/>
                      <a:pt x="1255706" y="1418699"/>
                      <a:pt x="1212377" y="1456144"/>
                    </a:cubicBezTo>
                    <a:close/>
                  </a:path>
                </a:pathLst>
              </a:custGeom>
              <a:solidFill>
                <a:srgbClr val="2843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28" name="TextBox 27">
              <a:extLst>
                <a:ext uri="{FF2B5EF4-FFF2-40B4-BE49-F238E27FC236}">
                  <a16:creationId xmlns:a16="http://schemas.microsoft.com/office/drawing/2014/main" id="{D395BCDD-CE7A-4F10-8D3F-700413958CDF}"/>
                </a:ext>
              </a:extLst>
            </p:cNvPr>
            <p:cNvSpPr txBox="1"/>
            <p:nvPr/>
          </p:nvSpPr>
          <p:spPr>
            <a:xfrm>
              <a:off x="11098816" y="624781"/>
              <a:ext cx="1018130" cy="369332"/>
            </a:xfrm>
            <a:prstGeom prst="rect">
              <a:avLst/>
            </a:prstGeom>
            <a:noFill/>
          </p:spPr>
          <p:txBody>
            <a:bodyPr wrap="square" rtlCol="0">
              <a:spAutoFit/>
            </a:bodyPr>
            <a:lstStyle/>
            <a:p>
              <a:r>
                <a:rPr lang="ru-RU" dirty="0">
                  <a:solidFill>
                    <a:srgbClr val="284391"/>
                  </a:solidFill>
                </a:rPr>
                <a:t>СОВНЕТ</a:t>
              </a:r>
            </a:p>
          </p:txBody>
        </p:sp>
      </p:grpSp>
      <p:sp>
        <p:nvSpPr>
          <p:cNvPr id="31" name="Прямоугольник 30">
            <a:extLst>
              <a:ext uri="{FF2B5EF4-FFF2-40B4-BE49-F238E27FC236}">
                <a16:creationId xmlns:a16="http://schemas.microsoft.com/office/drawing/2014/main" id="{2A15A8B6-5FC8-4DE9-9A18-332E209CB635}"/>
              </a:ext>
            </a:extLst>
          </p:cNvPr>
          <p:cNvSpPr/>
          <p:nvPr/>
        </p:nvSpPr>
        <p:spPr>
          <a:xfrm>
            <a:off x="0" y="6606917"/>
            <a:ext cx="12192000" cy="28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TextBox 31">
            <a:extLst>
              <a:ext uri="{FF2B5EF4-FFF2-40B4-BE49-F238E27FC236}">
                <a16:creationId xmlns:a16="http://schemas.microsoft.com/office/drawing/2014/main" id="{ECA08312-DFF7-4D25-B240-F84FC4390633}"/>
              </a:ext>
            </a:extLst>
          </p:cNvPr>
          <p:cNvSpPr txBox="1"/>
          <p:nvPr/>
        </p:nvSpPr>
        <p:spPr>
          <a:xfrm>
            <a:off x="10867373" y="6594826"/>
            <a:ext cx="1324627" cy="276999"/>
          </a:xfrm>
          <a:prstGeom prst="rect">
            <a:avLst/>
          </a:prstGeom>
          <a:noFill/>
        </p:spPr>
        <p:txBody>
          <a:bodyPr wrap="square" rtlCol="0">
            <a:spAutoFit/>
          </a:bodyPr>
          <a:lstStyle/>
          <a:p>
            <a:r>
              <a:rPr lang="en-US" sz="1200" b="1" dirty="0">
                <a:solidFill>
                  <a:srgbClr val="284391"/>
                </a:solidFill>
                <a:latin typeface="Arial" panose="020B0604020202020204" pitchFamily="34" charset="0"/>
                <a:cs typeface="Arial" panose="020B0604020202020204" pitchFamily="34" charset="0"/>
              </a:rPr>
              <a:t>www.sovnet.ru</a:t>
            </a:r>
            <a:endParaRPr lang="ru-RU" sz="1200" b="1" dirty="0">
              <a:solidFill>
                <a:srgbClr val="284391"/>
              </a:solidFill>
              <a:latin typeface="Arial" panose="020B0604020202020204" pitchFamily="34" charset="0"/>
              <a:cs typeface="Arial" panose="020B0604020202020204" pitchFamily="34" charset="0"/>
            </a:endParaRPr>
          </a:p>
        </p:txBody>
      </p:sp>
      <p:grpSp>
        <p:nvGrpSpPr>
          <p:cNvPr id="40" name="Группа 39">
            <a:extLst>
              <a:ext uri="{FF2B5EF4-FFF2-40B4-BE49-F238E27FC236}">
                <a16:creationId xmlns:a16="http://schemas.microsoft.com/office/drawing/2014/main" id="{96941552-227B-4F6F-8266-491CD138E0EF}"/>
              </a:ext>
            </a:extLst>
          </p:cNvPr>
          <p:cNvGrpSpPr/>
          <p:nvPr/>
        </p:nvGrpSpPr>
        <p:grpSpPr>
          <a:xfrm>
            <a:off x="240506" y="6606917"/>
            <a:ext cx="635794" cy="288000"/>
            <a:chOff x="552450" y="6606915"/>
            <a:chExt cx="635794" cy="288000"/>
          </a:xfrm>
        </p:grpSpPr>
        <p:sp>
          <p:nvSpPr>
            <p:cNvPr id="38" name="Стрелка: шеврон 37">
              <a:extLst>
                <a:ext uri="{FF2B5EF4-FFF2-40B4-BE49-F238E27FC236}">
                  <a16:creationId xmlns:a16="http://schemas.microsoft.com/office/drawing/2014/main" id="{58C7EF8E-9230-41D4-A21E-42C9937849C0}"/>
                </a:ext>
              </a:extLst>
            </p:cNvPr>
            <p:cNvSpPr/>
            <p:nvPr/>
          </p:nvSpPr>
          <p:spPr>
            <a:xfrm>
              <a:off x="552450" y="6606915"/>
              <a:ext cx="468000" cy="288000"/>
            </a:xfrm>
            <a:prstGeom prst="chevron">
              <a:avLst>
                <a:gd name="adj" fmla="val 367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3" name="Стрелка: шеврон 32">
              <a:extLst>
                <a:ext uri="{FF2B5EF4-FFF2-40B4-BE49-F238E27FC236}">
                  <a16:creationId xmlns:a16="http://schemas.microsoft.com/office/drawing/2014/main" id="{F3071521-75D9-4AB9-B4D2-75954FE80E4D}"/>
                </a:ext>
              </a:extLst>
            </p:cNvPr>
            <p:cNvSpPr/>
            <p:nvPr/>
          </p:nvSpPr>
          <p:spPr>
            <a:xfrm>
              <a:off x="570450" y="6606915"/>
              <a:ext cx="617794" cy="288000"/>
            </a:xfrm>
            <a:prstGeom prst="chevron">
              <a:avLst>
                <a:gd name="adj" fmla="val 3677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chemeClr val="bg1">
                      <a:lumMod val="95000"/>
                    </a:schemeClr>
                  </a:solidFill>
                  <a:latin typeface="Arial" panose="020B0604020202020204" pitchFamily="34" charset="0"/>
                  <a:cs typeface="Arial" panose="020B0604020202020204" pitchFamily="34" charset="0"/>
                </a:rPr>
                <a:t>14</a:t>
              </a:r>
            </a:p>
          </p:txBody>
        </p:sp>
      </p:grpSp>
      <p:sp>
        <p:nvSpPr>
          <p:cNvPr id="75" name="TextBox 74">
            <a:extLst>
              <a:ext uri="{FF2B5EF4-FFF2-40B4-BE49-F238E27FC236}">
                <a16:creationId xmlns:a16="http://schemas.microsoft.com/office/drawing/2014/main" id="{CD472D26-15EC-4BF0-B9FF-EFDAB34B499E}"/>
              </a:ext>
            </a:extLst>
          </p:cNvPr>
          <p:cNvSpPr txBox="1"/>
          <p:nvPr/>
        </p:nvSpPr>
        <p:spPr>
          <a:xfrm>
            <a:off x="2139105" y="1340733"/>
            <a:ext cx="6297324" cy="400110"/>
          </a:xfrm>
          <a:prstGeom prst="rect">
            <a:avLst/>
          </a:prstGeom>
          <a:noFill/>
        </p:spPr>
        <p:txBody>
          <a:bodyPr wrap="square">
            <a:spAutoFit/>
          </a:bodyPr>
          <a:lstStyle/>
          <a:p>
            <a:pPr eaLnBrk="0" fontAlgn="base" hangingPunct="0">
              <a:spcBef>
                <a:spcPct val="0"/>
              </a:spcBef>
              <a:spcAft>
                <a:spcPct val="0"/>
              </a:spcAft>
              <a:defRPr/>
            </a:pPr>
            <a:r>
              <a:rPr lang="ru-RU" sz="2000" b="1" dirty="0">
                <a:solidFill>
                  <a:srgbClr val="C00000"/>
                </a:solidFill>
                <a:latin typeface="Cambria" pitchFamily="18" charset="0"/>
                <a:cs typeface="Arial" panose="020B0604020202020204" pitchFamily="34" charset="0"/>
              </a:rPr>
              <a:t>Суммарный бюджет открытых проектов</a:t>
            </a:r>
          </a:p>
        </p:txBody>
      </p:sp>
      <p:sp>
        <p:nvSpPr>
          <p:cNvPr id="76" name="Rectangle 33">
            <a:extLst>
              <a:ext uri="{FF2B5EF4-FFF2-40B4-BE49-F238E27FC236}">
                <a16:creationId xmlns:a16="http://schemas.microsoft.com/office/drawing/2014/main" id="{4FE69A1A-5EAE-44F5-9118-875E5AA7B5C3}"/>
              </a:ext>
            </a:extLst>
          </p:cNvPr>
          <p:cNvSpPr/>
          <p:nvPr/>
        </p:nvSpPr>
        <p:spPr>
          <a:xfrm>
            <a:off x="7688191" y="2303652"/>
            <a:ext cx="3549650" cy="132415"/>
          </a:xfrm>
          <a:prstGeom prst="rect">
            <a:avLst/>
          </a:prstGeom>
          <a:solidFill>
            <a:srgbClr val="A5A5A5"/>
          </a:soli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7" name="Rectangle 34">
            <a:extLst>
              <a:ext uri="{FF2B5EF4-FFF2-40B4-BE49-F238E27FC236}">
                <a16:creationId xmlns:a16="http://schemas.microsoft.com/office/drawing/2014/main" id="{31C55743-7865-45CD-898E-82DD494669D7}"/>
              </a:ext>
            </a:extLst>
          </p:cNvPr>
          <p:cNvSpPr/>
          <p:nvPr/>
        </p:nvSpPr>
        <p:spPr>
          <a:xfrm>
            <a:off x="7688190" y="2015044"/>
            <a:ext cx="2259187" cy="176400"/>
          </a:xfrm>
          <a:prstGeom prst="rect">
            <a:avLst/>
          </a:prstGeom>
          <a:solidFill>
            <a:srgbClr val="00B0F0"/>
          </a:solidFill>
          <a:ln w="25400" cap="flat" cmpd="sng" algn="ctr">
            <a:noFill/>
            <a:prstDash val="solid"/>
          </a:ln>
          <a:effectLst>
            <a:outerShdw blurRad="50800" dist="38100" dir="2700000" algn="tl" rotWithShape="0">
              <a:prstClr val="black">
                <a:alpha val="40000"/>
              </a:prst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78" name="Group 46">
            <a:extLst>
              <a:ext uri="{FF2B5EF4-FFF2-40B4-BE49-F238E27FC236}">
                <a16:creationId xmlns:a16="http://schemas.microsoft.com/office/drawing/2014/main" id="{865FD878-5511-4EFF-ABE4-BA3E451E623E}"/>
              </a:ext>
            </a:extLst>
          </p:cNvPr>
          <p:cNvGrpSpPr/>
          <p:nvPr/>
        </p:nvGrpSpPr>
        <p:grpSpPr>
          <a:xfrm>
            <a:off x="9704253" y="1400210"/>
            <a:ext cx="1146087" cy="597592"/>
            <a:chOff x="2791098" y="4192380"/>
            <a:chExt cx="920324" cy="386632"/>
          </a:xfrm>
          <a:effectLst>
            <a:outerShdw blurRad="50800" dist="38100" dir="2700000" algn="tl" rotWithShape="0">
              <a:prstClr val="black">
                <a:alpha val="40000"/>
              </a:prstClr>
            </a:outerShdw>
          </a:effectLst>
        </p:grpSpPr>
        <p:sp>
          <p:nvSpPr>
            <p:cNvPr id="79" name="Freeform 47">
              <a:extLst>
                <a:ext uri="{FF2B5EF4-FFF2-40B4-BE49-F238E27FC236}">
                  <a16:creationId xmlns:a16="http://schemas.microsoft.com/office/drawing/2014/main" id="{FDF7C2BA-B6DA-4015-A76C-9A5EA0E2BD82}"/>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F81BD"/>
            </a:soli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80" name="TextBox 79">
              <a:extLst>
                <a:ext uri="{FF2B5EF4-FFF2-40B4-BE49-F238E27FC236}">
                  <a16:creationId xmlns:a16="http://schemas.microsoft.com/office/drawing/2014/main" id="{64C52804-C97E-4C53-88EC-6D7DFEF23B46}"/>
                </a:ext>
              </a:extLst>
            </p:cNvPr>
            <p:cNvSpPr txBox="1"/>
            <p:nvPr/>
          </p:nvSpPr>
          <p:spPr>
            <a:xfrm>
              <a:off x="2909773" y="4192380"/>
              <a:ext cx="801649" cy="258864"/>
            </a:xfrm>
            <a:prstGeom prst="rect">
              <a:avLst/>
            </a:prstGeom>
            <a:noFill/>
          </p:spPr>
          <p:txBody>
            <a:bodyP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ru-RU" sz="2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30,0</a:t>
              </a:r>
              <a:endParaRPr kumimoji="0" lang="en-US" sz="2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sp>
        <p:nvSpPr>
          <p:cNvPr id="81" name="Капля 80">
            <a:extLst>
              <a:ext uri="{FF2B5EF4-FFF2-40B4-BE49-F238E27FC236}">
                <a16:creationId xmlns:a16="http://schemas.microsoft.com/office/drawing/2014/main" id="{6CBB8816-C922-4117-BDA7-296B46A4D757}"/>
              </a:ext>
            </a:extLst>
          </p:cNvPr>
          <p:cNvSpPr/>
          <p:nvPr/>
        </p:nvSpPr>
        <p:spPr>
          <a:xfrm>
            <a:off x="906712" y="1331745"/>
            <a:ext cx="1152128" cy="1080120"/>
          </a:xfrm>
          <a:prstGeom prst="teardrop">
            <a:avLst/>
          </a:prstGeom>
          <a:solidFill>
            <a:srgbClr val="4F81BD"/>
          </a:solidFill>
          <a:ln w="25400" cap="flat" cmpd="sng" algn="ctr">
            <a:solidFill>
              <a:srgbClr val="EEECE1"/>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ru-RU"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83" name="TextBox 2">
            <a:extLst>
              <a:ext uri="{FF2B5EF4-FFF2-40B4-BE49-F238E27FC236}">
                <a16:creationId xmlns:a16="http://schemas.microsoft.com/office/drawing/2014/main" id="{23FC5B0B-060B-4F49-BDD2-DAC3F3D7AF6C}"/>
              </a:ext>
            </a:extLst>
          </p:cNvPr>
          <p:cNvSpPr txBox="1">
            <a:spLocks noChangeArrowheads="1"/>
          </p:cNvSpPr>
          <p:nvPr/>
        </p:nvSpPr>
        <p:spPr bwMode="auto">
          <a:xfrm>
            <a:off x="2184812" y="1860960"/>
            <a:ext cx="3334430" cy="1323439"/>
          </a:xfrm>
          <a:prstGeom prst="rect">
            <a:avLst/>
          </a:prstGeom>
          <a:noFill/>
          <a:ln>
            <a:noFill/>
          </a:ln>
        </p:spPr>
        <p:txBody>
          <a:bodyPr wrap="square">
            <a:spAutoFit/>
          </a:bodyPr>
          <a:lstStyle>
            <a:lvl1pPr>
              <a:spcBef>
                <a:spcPct val="20000"/>
              </a:spcBef>
              <a:buFont typeface="Arial" panose="020B0604020202020204" pitchFamily="34" charset="0"/>
              <a:buChar char="•"/>
              <a:defRPr sz="2400" b="1">
                <a:solidFill>
                  <a:schemeClr val="tx1"/>
                </a:solidFill>
                <a:latin typeface="Myriad Pro" pitchFamily="34" charset="0"/>
              </a:defRPr>
            </a:lvl1pPr>
            <a:lvl2pPr marL="742950" indent="-285750">
              <a:spcBef>
                <a:spcPct val="20000"/>
              </a:spcBef>
              <a:buFont typeface="Arial" panose="020B0604020202020204" pitchFamily="34" charset="0"/>
              <a:buChar char="–"/>
              <a:defRPr sz="2000">
                <a:solidFill>
                  <a:schemeClr val="tx1"/>
                </a:solidFill>
                <a:latin typeface="Myriad Pro" pitchFamily="34" charset="0"/>
              </a:defRPr>
            </a:lvl2pPr>
            <a:lvl3pPr marL="1143000" indent="-228600">
              <a:spcBef>
                <a:spcPct val="20000"/>
              </a:spcBef>
              <a:buFont typeface="Arial" panose="020B0604020202020204" pitchFamily="34" charset="0"/>
              <a:buChar char="•"/>
              <a:defRPr>
                <a:solidFill>
                  <a:schemeClr val="tx1"/>
                </a:solidFill>
                <a:latin typeface="Myriad Pro" pitchFamily="34" charset="0"/>
              </a:defRPr>
            </a:lvl3pPr>
            <a:lvl4pPr marL="1600200" indent="-228600">
              <a:spcBef>
                <a:spcPct val="20000"/>
              </a:spcBef>
              <a:buFont typeface="Arial" panose="020B0604020202020204" pitchFamily="34" charset="0"/>
              <a:buChar char="–"/>
              <a:defRPr sz="1600">
                <a:solidFill>
                  <a:schemeClr val="tx1"/>
                </a:solidFill>
                <a:latin typeface="Myriad Pro" pitchFamily="34" charset="0"/>
              </a:defRPr>
            </a:lvl4pPr>
            <a:lvl5pPr marL="2057400" indent="-228600">
              <a:spcBef>
                <a:spcPct val="20000"/>
              </a:spcBef>
              <a:buFont typeface="Arial" panose="020B0604020202020204" pitchFamily="34" charset="0"/>
              <a:buChar char="»"/>
              <a:defRPr sz="16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9pPr>
          </a:lstStyle>
          <a:p>
            <a:pPr eaLnBrk="0" fontAlgn="base" hangingPunct="0">
              <a:spcBef>
                <a:spcPct val="0"/>
              </a:spcBef>
              <a:spcAft>
                <a:spcPct val="0"/>
              </a:spcAft>
              <a:buFontTx/>
              <a:buNone/>
              <a:defRPr/>
            </a:pPr>
            <a:r>
              <a:rPr lang="ru-RU" altLang="ru-RU" sz="1400" i="1" u="sng" dirty="0">
                <a:solidFill>
                  <a:prstClr val="black"/>
                </a:solidFill>
                <a:latin typeface="Arial" panose="020B0604020202020204" pitchFamily="34" charset="0"/>
                <a:cs typeface="Arial" panose="020B0604020202020204" pitchFamily="34" charset="0"/>
              </a:rPr>
              <a:t>Исходные данные:</a:t>
            </a:r>
          </a:p>
          <a:p>
            <a:pPr eaLnBrk="0" fontAlgn="base" hangingPunct="0">
              <a:spcBef>
                <a:spcPct val="0"/>
              </a:spcBef>
              <a:spcAft>
                <a:spcPct val="0"/>
              </a:spcAft>
              <a:buNone/>
              <a:defRPr/>
            </a:pPr>
            <a:endParaRPr lang="ru-RU" altLang="ru-RU" sz="700" b="0" i="1" dirty="0">
              <a:solidFill>
                <a:schemeClr val="tx2">
                  <a:lumMod val="75000"/>
                </a:schemeClr>
              </a:solidFill>
              <a:latin typeface="Arial" panose="020B0604020202020204" pitchFamily="34" charset="0"/>
              <a:cs typeface="Arial" panose="020B0604020202020204" pitchFamily="34" charset="0"/>
            </a:endParaRPr>
          </a:p>
          <a:p>
            <a:pPr eaLnBrk="0" fontAlgn="base" hangingPunct="0">
              <a:spcBef>
                <a:spcPct val="0"/>
              </a:spcBef>
              <a:spcAft>
                <a:spcPct val="0"/>
              </a:spcAft>
              <a:buNone/>
              <a:defRPr/>
            </a:pPr>
            <a:r>
              <a:rPr lang="ru-RU" altLang="ru-RU" sz="1400" b="0" i="1" dirty="0">
                <a:solidFill>
                  <a:schemeClr val="tx2">
                    <a:lumMod val="75000"/>
                  </a:schemeClr>
                </a:solidFill>
                <a:latin typeface="Arial" panose="020B0604020202020204" pitchFamily="34" charset="0"/>
                <a:cs typeface="Arial" panose="020B0604020202020204" pitchFamily="34" charset="0"/>
              </a:rPr>
              <a:t>Стало больше – 22%</a:t>
            </a:r>
          </a:p>
          <a:p>
            <a:pPr eaLnBrk="0" fontAlgn="base" hangingPunct="0">
              <a:spcBef>
                <a:spcPct val="0"/>
              </a:spcBef>
              <a:spcAft>
                <a:spcPct val="0"/>
              </a:spcAft>
              <a:buNone/>
              <a:defRPr/>
            </a:pPr>
            <a:r>
              <a:rPr lang="ru-RU" altLang="ru-RU" sz="1400" b="0" i="1" dirty="0">
                <a:solidFill>
                  <a:schemeClr val="tx2">
                    <a:lumMod val="75000"/>
                  </a:schemeClr>
                </a:solidFill>
                <a:latin typeface="Arial" panose="020B0604020202020204" pitchFamily="34" charset="0"/>
                <a:cs typeface="Arial" panose="020B0604020202020204" pitchFamily="34" charset="0"/>
              </a:rPr>
              <a:t>Осталось без изменений – 16%</a:t>
            </a:r>
          </a:p>
          <a:p>
            <a:pPr eaLnBrk="0" fontAlgn="base" hangingPunct="0">
              <a:spcBef>
                <a:spcPct val="0"/>
              </a:spcBef>
              <a:spcAft>
                <a:spcPct val="0"/>
              </a:spcAft>
              <a:buNone/>
              <a:defRPr/>
            </a:pPr>
            <a:r>
              <a:rPr lang="ru-RU" altLang="ru-RU" sz="1400" b="0" i="1" dirty="0">
                <a:solidFill>
                  <a:schemeClr val="tx2">
                    <a:lumMod val="75000"/>
                  </a:schemeClr>
                </a:solidFill>
                <a:latin typeface="Arial" panose="020B0604020202020204" pitchFamily="34" charset="0"/>
                <a:cs typeface="Arial" panose="020B0604020202020204" pitchFamily="34" charset="0"/>
              </a:rPr>
              <a:t>Стало меньше – 62%</a:t>
            </a:r>
          </a:p>
          <a:p>
            <a:pPr eaLnBrk="0" fontAlgn="base" hangingPunct="0">
              <a:spcBef>
                <a:spcPct val="0"/>
              </a:spcBef>
              <a:spcAft>
                <a:spcPct val="0"/>
              </a:spcAft>
              <a:buFontTx/>
              <a:buNone/>
              <a:defRPr/>
            </a:pPr>
            <a:endParaRPr lang="ru-RU" altLang="ru-RU" sz="1500" b="0" dirty="0">
              <a:solidFill>
                <a:prstClr val="black"/>
              </a:solidFill>
              <a:latin typeface="Arial" panose="020B0604020202020204" pitchFamily="34" charset="0"/>
              <a:cs typeface="Arial" panose="020B0604020202020204" pitchFamily="34" charset="0"/>
            </a:endParaRPr>
          </a:p>
        </p:txBody>
      </p:sp>
      <p:sp>
        <p:nvSpPr>
          <p:cNvPr id="42" name="TextBox 2">
            <a:extLst>
              <a:ext uri="{FF2B5EF4-FFF2-40B4-BE49-F238E27FC236}">
                <a16:creationId xmlns:a16="http://schemas.microsoft.com/office/drawing/2014/main" id="{245D9A38-735C-4816-81A1-3F90740F521A}"/>
              </a:ext>
            </a:extLst>
          </p:cNvPr>
          <p:cNvSpPr txBox="1">
            <a:spLocks noChangeArrowheads="1"/>
          </p:cNvSpPr>
          <p:nvPr/>
        </p:nvSpPr>
        <p:spPr bwMode="auto">
          <a:xfrm>
            <a:off x="293345" y="3613798"/>
            <a:ext cx="5171312" cy="2031325"/>
          </a:xfrm>
          <a:prstGeom prst="rect">
            <a:avLst/>
          </a:prstGeom>
          <a:noFill/>
          <a:ln>
            <a:noFill/>
          </a:ln>
        </p:spPr>
        <p:txBody>
          <a:bodyPr wrap="square">
            <a:spAutoFit/>
          </a:bodyPr>
          <a:lstStyle>
            <a:lvl1pPr>
              <a:spcBef>
                <a:spcPct val="20000"/>
              </a:spcBef>
              <a:buFont typeface="Arial" panose="020B0604020202020204" pitchFamily="34" charset="0"/>
              <a:buChar char="•"/>
              <a:defRPr sz="2400" b="1">
                <a:solidFill>
                  <a:schemeClr val="tx1"/>
                </a:solidFill>
                <a:latin typeface="Myriad Pro" pitchFamily="34" charset="0"/>
              </a:defRPr>
            </a:lvl1pPr>
            <a:lvl2pPr marL="742950" indent="-285750">
              <a:spcBef>
                <a:spcPct val="20000"/>
              </a:spcBef>
              <a:buFont typeface="Arial" panose="020B0604020202020204" pitchFamily="34" charset="0"/>
              <a:buChar char="–"/>
              <a:defRPr sz="2000">
                <a:solidFill>
                  <a:schemeClr val="tx1"/>
                </a:solidFill>
                <a:latin typeface="Myriad Pro" pitchFamily="34" charset="0"/>
              </a:defRPr>
            </a:lvl2pPr>
            <a:lvl3pPr marL="1143000" indent="-228600">
              <a:spcBef>
                <a:spcPct val="20000"/>
              </a:spcBef>
              <a:buFont typeface="Arial" panose="020B0604020202020204" pitchFamily="34" charset="0"/>
              <a:buChar char="•"/>
              <a:defRPr>
                <a:solidFill>
                  <a:schemeClr val="tx1"/>
                </a:solidFill>
                <a:latin typeface="Myriad Pro" pitchFamily="34" charset="0"/>
              </a:defRPr>
            </a:lvl3pPr>
            <a:lvl4pPr marL="1600200" indent="-228600">
              <a:spcBef>
                <a:spcPct val="20000"/>
              </a:spcBef>
              <a:buFont typeface="Arial" panose="020B0604020202020204" pitchFamily="34" charset="0"/>
              <a:buChar char="–"/>
              <a:defRPr sz="1600">
                <a:solidFill>
                  <a:schemeClr val="tx1"/>
                </a:solidFill>
                <a:latin typeface="Myriad Pro" pitchFamily="34" charset="0"/>
              </a:defRPr>
            </a:lvl4pPr>
            <a:lvl5pPr marL="2057400" indent="-228600">
              <a:spcBef>
                <a:spcPct val="20000"/>
              </a:spcBef>
              <a:buFont typeface="Arial" panose="020B0604020202020204" pitchFamily="34" charset="0"/>
              <a:buChar char="»"/>
              <a:defRPr sz="16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9pPr>
          </a:lstStyle>
          <a:p>
            <a:pPr eaLnBrk="0" fontAlgn="base" hangingPunct="0">
              <a:spcBef>
                <a:spcPct val="0"/>
              </a:spcBef>
              <a:spcAft>
                <a:spcPct val="0"/>
              </a:spcAft>
              <a:buNone/>
              <a:defRPr/>
            </a:pPr>
            <a:r>
              <a:rPr lang="ru-RU" altLang="ru-RU" sz="1400" dirty="0">
                <a:latin typeface="+mn-lt"/>
              </a:rPr>
              <a:t>Комментарий партнера компании «Технологии Доверия» (ранее PwC) Михаила Фролова:</a:t>
            </a:r>
          </a:p>
          <a:p>
            <a:pPr eaLnBrk="0" fontAlgn="base" hangingPunct="0">
              <a:spcBef>
                <a:spcPct val="0"/>
              </a:spcBef>
              <a:spcAft>
                <a:spcPct val="0"/>
              </a:spcAft>
              <a:buNone/>
              <a:defRPr/>
            </a:pPr>
            <a:endParaRPr lang="ru-RU" altLang="ru-RU" sz="1400" dirty="0">
              <a:latin typeface="+mn-lt"/>
            </a:endParaRPr>
          </a:p>
          <a:p>
            <a:pPr eaLnBrk="0" fontAlgn="base" hangingPunct="0">
              <a:spcBef>
                <a:spcPct val="0"/>
              </a:spcBef>
              <a:spcAft>
                <a:spcPct val="0"/>
              </a:spcAft>
              <a:buNone/>
              <a:defRPr/>
            </a:pPr>
            <a:r>
              <a:rPr lang="ru-RU" altLang="ru-RU" sz="1400" b="0" dirty="0"/>
              <a:t>«</a:t>
            </a:r>
            <a:r>
              <a:rPr lang="ru-RU" altLang="ru-RU" sz="1400" b="0" dirty="0">
                <a:latin typeface="+mn-lt"/>
              </a:rPr>
              <a:t>Индекс изменения бюджета проектов за 1й квартал 2025 года существенно снизился – почти две трети респондентов указывает на снижение бюджетов. Дороговизна кредитных ресурсов заставляет компании сокращать инвестиционную активность.»</a:t>
            </a:r>
          </a:p>
          <a:p>
            <a:pPr eaLnBrk="0" fontAlgn="base" hangingPunct="0">
              <a:spcBef>
                <a:spcPct val="0"/>
              </a:spcBef>
              <a:spcAft>
                <a:spcPct val="0"/>
              </a:spcAft>
              <a:buFontTx/>
              <a:buNone/>
              <a:defRPr/>
            </a:pPr>
            <a:endParaRPr lang="ru-RU" altLang="ru-RU" sz="1400" b="0" dirty="0">
              <a:solidFill>
                <a:prstClr val="black"/>
              </a:solidFill>
              <a:latin typeface="Arial" panose="020B0604020202020204" pitchFamily="34" charset="0"/>
              <a:cs typeface="Arial" panose="020B0604020202020204" pitchFamily="34" charset="0"/>
            </a:endParaRPr>
          </a:p>
        </p:txBody>
      </p:sp>
      <p:sp>
        <p:nvSpPr>
          <p:cNvPr id="7" name="Левая фигурная скобка 6">
            <a:extLst>
              <a:ext uri="{FF2B5EF4-FFF2-40B4-BE49-F238E27FC236}">
                <a16:creationId xmlns:a16="http://schemas.microsoft.com/office/drawing/2014/main" id="{4EC7AA34-1F3D-4F9F-BB2A-BD3F4A8328FA}"/>
              </a:ext>
            </a:extLst>
          </p:cNvPr>
          <p:cNvSpPr/>
          <p:nvPr/>
        </p:nvSpPr>
        <p:spPr>
          <a:xfrm rot="16200000">
            <a:off x="10874264" y="5046723"/>
            <a:ext cx="171743" cy="1754208"/>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nvGrpSpPr>
          <p:cNvPr id="46" name="Shape 528">
            <a:extLst>
              <a:ext uri="{FF2B5EF4-FFF2-40B4-BE49-F238E27FC236}">
                <a16:creationId xmlns:a16="http://schemas.microsoft.com/office/drawing/2014/main" id="{B5F7B3ED-97E4-482A-A515-857DEE606234}"/>
              </a:ext>
            </a:extLst>
          </p:cNvPr>
          <p:cNvGrpSpPr>
            <a:grpSpLocks/>
          </p:cNvGrpSpPr>
          <p:nvPr/>
        </p:nvGrpSpPr>
        <p:grpSpPr bwMode="auto">
          <a:xfrm>
            <a:off x="1087448" y="1585344"/>
            <a:ext cx="809625" cy="582612"/>
            <a:chOff x="1244800" y="3717225"/>
            <a:chExt cx="449375" cy="302025"/>
          </a:xfrm>
        </p:grpSpPr>
        <p:sp>
          <p:nvSpPr>
            <p:cNvPr id="47" name="Shape 529">
              <a:extLst>
                <a:ext uri="{FF2B5EF4-FFF2-40B4-BE49-F238E27FC236}">
                  <a16:creationId xmlns:a16="http://schemas.microsoft.com/office/drawing/2014/main" id="{A9743C3B-A979-4C29-AE60-3D0277BEEE44}"/>
                </a:ext>
              </a:extLst>
            </p:cNvPr>
            <p:cNvSpPr>
              <a:spLocks/>
            </p:cNvSpPr>
            <p:nvPr/>
          </p:nvSpPr>
          <p:spPr bwMode="auto">
            <a:xfrm>
              <a:off x="1244800" y="3717225"/>
              <a:ext cx="449375" cy="302025"/>
            </a:xfrm>
            <a:custGeom>
              <a:avLst/>
              <a:gdLst>
                <a:gd name="T0" fmla="*/ 2147483646 w 17975"/>
                <a:gd name="T1" fmla="*/ 0 h 12081"/>
                <a:gd name="T2" fmla="*/ 2147483646 w 17975"/>
                <a:gd name="T3" fmla="*/ 0 h 12081"/>
                <a:gd name="T4" fmla="*/ 2147483646 w 17975"/>
                <a:gd name="T5" fmla="*/ 0 h 12081"/>
                <a:gd name="T6" fmla="*/ 2147483646 w 17975"/>
                <a:gd name="T7" fmla="*/ 2147483646 h 12081"/>
                <a:gd name="T8" fmla="*/ 2147483646 w 17975"/>
                <a:gd name="T9" fmla="*/ 2147483646 h 12081"/>
                <a:gd name="T10" fmla="*/ 2147483646 w 17975"/>
                <a:gd name="T11" fmla="*/ 2147483646 h 12081"/>
                <a:gd name="T12" fmla="*/ 2147483646 w 17975"/>
                <a:gd name="T13" fmla="*/ 2147483646 h 12081"/>
                <a:gd name="T14" fmla="*/ 2147483646 w 17975"/>
                <a:gd name="T15" fmla="*/ 2147483646 h 12081"/>
                <a:gd name="T16" fmla="*/ 2147483646 w 17975"/>
                <a:gd name="T17" fmla="*/ 2147483646 h 12081"/>
                <a:gd name="T18" fmla="*/ 2147483646 w 17975"/>
                <a:gd name="T19" fmla="*/ 2147483646 h 12081"/>
                <a:gd name="T20" fmla="*/ 0 w 17975"/>
                <a:gd name="T21" fmla="*/ 2147483646 h 12081"/>
                <a:gd name="T22" fmla="*/ 0 w 17975"/>
                <a:gd name="T23" fmla="*/ 2147483646 h 12081"/>
                <a:gd name="T24" fmla="*/ 0 w 17975"/>
                <a:gd name="T25" fmla="*/ 2147483646 h 12081"/>
                <a:gd name="T26" fmla="*/ 2147483646 w 17975"/>
                <a:gd name="T27" fmla="*/ 2147483646 h 12081"/>
                <a:gd name="T28" fmla="*/ 2147483646 w 17975"/>
                <a:gd name="T29" fmla="*/ 2147483646 h 12081"/>
                <a:gd name="T30" fmla="*/ 2147483646 w 17975"/>
                <a:gd name="T31" fmla="*/ 2147483646 h 12081"/>
                <a:gd name="T32" fmla="*/ 2147483646 w 17975"/>
                <a:gd name="T33" fmla="*/ 2147483646 h 12081"/>
                <a:gd name="T34" fmla="*/ 2147483646 w 17975"/>
                <a:gd name="T35" fmla="*/ 2147483646 h 12081"/>
                <a:gd name="T36" fmla="*/ 2147483646 w 17975"/>
                <a:gd name="T37" fmla="*/ 2147483646 h 12081"/>
                <a:gd name="T38" fmla="*/ 2147483646 w 17975"/>
                <a:gd name="T39" fmla="*/ 2147483646 h 12081"/>
                <a:gd name="T40" fmla="*/ 2147483646 w 17975"/>
                <a:gd name="T41" fmla="*/ 2147483646 h 12081"/>
                <a:gd name="T42" fmla="*/ 2147483646 w 17975"/>
                <a:gd name="T43" fmla="*/ 2147483646 h 12081"/>
                <a:gd name="T44" fmla="*/ 2147483646 w 17975"/>
                <a:gd name="T45" fmla="*/ 2147483646 h 12081"/>
                <a:gd name="T46" fmla="*/ 2147483646 w 17975"/>
                <a:gd name="T47" fmla="*/ 2147483646 h 12081"/>
                <a:gd name="T48" fmla="*/ 2147483646 w 17975"/>
                <a:gd name="T49" fmla="*/ 2147483646 h 12081"/>
                <a:gd name="T50" fmla="*/ 2147483646 w 17975"/>
                <a:gd name="T51" fmla="*/ 2147483646 h 12081"/>
                <a:gd name="T52" fmla="*/ 2147483646 w 17975"/>
                <a:gd name="T53" fmla="*/ 2147483646 h 12081"/>
                <a:gd name="T54" fmla="*/ 2147483646 w 17975"/>
                <a:gd name="T55" fmla="*/ 2147483646 h 12081"/>
                <a:gd name="T56" fmla="*/ 2147483646 w 17975"/>
                <a:gd name="T57" fmla="*/ 2147483646 h 12081"/>
                <a:gd name="T58" fmla="*/ 2147483646 w 17975"/>
                <a:gd name="T59" fmla="*/ 2147483646 h 12081"/>
                <a:gd name="T60" fmla="*/ 2147483646 w 17975"/>
                <a:gd name="T61" fmla="*/ 2147483646 h 12081"/>
                <a:gd name="T62" fmla="*/ 2147483646 w 17975"/>
                <a:gd name="T63" fmla="*/ 2147483646 h 12081"/>
                <a:gd name="T64" fmla="*/ 2147483646 w 17975"/>
                <a:gd name="T65" fmla="*/ 2147483646 h 12081"/>
                <a:gd name="T66" fmla="*/ 2147483646 w 17975"/>
                <a:gd name="T67" fmla="*/ 2147483646 h 12081"/>
                <a:gd name="T68" fmla="*/ 2147483646 w 17975"/>
                <a:gd name="T69" fmla="*/ 2147483646 h 12081"/>
                <a:gd name="T70" fmla="*/ 2147483646 w 17975"/>
                <a:gd name="T71" fmla="*/ 2147483646 h 12081"/>
                <a:gd name="T72" fmla="*/ 2147483646 w 17975"/>
                <a:gd name="T73" fmla="*/ 2147483646 h 12081"/>
                <a:gd name="T74" fmla="*/ 2147483646 w 17975"/>
                <a:gd name="T75" fmla="*/ 2147483646 h 12081"/>
                <a:gd name="T76" fmla="*/ 2147483646 w 17975"/>
                <a:gd name="T77" fmla="*/ 2147483646 h 12081"/>
                <a:gd name="T78" fmla="*/ 2147483646 w 17975"/>
                <a:gd name="T79" fmla="*/ 2147483646 h 12081"/>
                <a:gd name="T80" fmla="*/ 2147483646 w 17975"/>
                <a:gd name="T81" fmla="*/ 0 h 12081"/>
                <a:gd name="T82" fmla="*/ 2147483646 w 17975"/>
                <a:gd name="T83" fmla="*/ 0 h 120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975"/>
                <a:gd name="T127" fmla="*/ 0 h 12081"/>
                <a:gd name="T128" fmla="*/ 17975 w 17975"/>
                <a:gd name="T129" fmla="*/ 12081 h 120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975" h="12081" fill="none" extrusionOk="0">
                  <a:moveTo>
                    <a:pt x="17000" y="0"/>
                  </a:moveTo>
                  <a:lnTo>
                    <a:pt x="974" y="0"/>
                  </a:lnTo>
                  <a:lnTo>
                    <a:pt x="780" y="25"/>
                  </a:lnTo>
                  <a:lnTo>
                    <a:pt x="585" y="73"/>
                  </a:lnTo>
                  <a:lnTo>
                    <a:pt x="414" y="171"/>
                  </a:lnTo>
                  <a:lnTo>
                    <a:pt x="292" y="292"/>
                  </a:lnTo>
                  <a:lnTo>
                    <a:pt x="171" y="439"/>
                  </a:lnTo>
                  <a:lnTo>
                    <a:pt x="73" y="609"/>
                  </a:lnTo>
                  <a:lnTo>
                    <a:pt x="25" y="780"/>
                  </a:lnTo>
                  <a:lnTo>
                    <a:pt x="0" y="974"/>
                  </a:lnTo>
                  <a:lnTo>
                    <a:pt x="0" y="11106"/>
                  </a:lnTo>
                  <a:lnTo>
                    <a:pt x="25" y="11301"/>
                  </a:lnTo>
                  <a:lnTo>
                    <a:pt x="73" y="11471"/>
                  </a:lnTo>
                  <a:lnTo>
                    <a:pt x="171" y="11642"/>
                  </a:lnTo>
                  <a:lnTo>
                    <a:pt x="292" y="11788"/>
                  </a:lnTo>
                  <a:lnTo>
                    <a:pt x="414" y="11910"/>
                  </a:lnTo>
                  <a:lnTo>
                    <a:pt x="585" y="12007"/>
                  </a:lnTo>
                  <a:lnTo>
                    <a:pt x="780" y="12056"/>
                  </a:lnTo>
                  <a:lnTo>
                    <a:pt x="974" y="12080"/>
                  </a:lnTo>
                  <a:lnTo>
                    <a:pt x="17000" y="12080"/>
                  </a:lnTo>
                  <a:lnTo>
                    <a:pt x="17195" y="12056"/>
                  </a:lnTo>
                  <a:lnTo>
                    <a:pt x="17390" y="12007"/>
                  </a:lnTo>
                  <a:lnTo>
                    <a:pt x="17560" y="11910"/>
                  </a:lnTo>
                  <a:lnTo>
                    <a:pt x="17682" y="11788"/>
                  </a:lnTo>
                  <a:lnTo>
                    <a:pt x="17804" y="11642"/>
                  </a:lnTo>
                  <a:lnTo>
                    <a:pt x="17901" y="11471"/>
                  </a:lnTo>
                  <a:lnTo>
                    <a:pt x="17950" y="11301"/>
                  </a:lnTo>
                  <a:lnTo>
                    <a:pt x="17974" y="11106"/>
                  </a:lnTo>
                  <a:lnTo>
                    <a:pt x="17974" y="974"/>
                  </a:lnTo>
                  <a:lnTo>
                    <a:pt x="17950" y="780"/>
                  </a:lnTo>
                  <a:lnTo>
                    <a:pt x="17901" y="609"/>
                  </a:lnTo>
                  <a:lnTo>
                    <a:pt x="17804" y="439"/>
                  </a:lnTo>
                  <a:lnTo>
                    <a:pt x="17682" y="292"/>
                  </a:lnTo>
                  <a:lnTo>
                    <a:pt x="17560" y="171"/>
                  </a:lnTo>
                  <a:lnTo>
                    <a:pt x="17390" y="73"/>
                  </a:lnTo>
                  <a:lnTo>
                    <a:pt x="17195" y="25"/>
                  </a:lnTo>
                  <a:lnTo>
                    <a:pt x="17000" y="0"/>
                  </a:lnTo>
                </a:path>
              </a:pathLst>
            </a:custGeom>
            <a:noFill/>
            <a:ln w="34925" cap="rnd"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48" name="Shape 530">
              <a:extLst>
                <a:ext uri="{FF2B5EF4-FFF2-40B4-BE49-F238E27FC236}">
                  <a16:creationId xmlns:a16="http://schemas.microsoft.com/office/drawing/2014/main" id="{9F4B72AE-9FB6-47FD-8985-992D5653A5C7}"/>
                </a:ext>
              </a:extLst>
            </p:cNvPr>
            <p:cNvSpPr>
              <a:spLocks/>
            </p:cNvSpPr>
            <p:nvPr/>
          </p:nvSpPr>
          <p:spPr bwMode="auto">
            <a:xfrm>
              <a:off x="1244800" y="3795150"/>
              <a:ext cx="449375" cy="25"/>
            </a:xfrm>
            <a:custGeom>
              <a:avLst/>
              <a:gdLst>
                <a:gd name="T0" fmla="*/ 2147483646 w 17975"/>
                <a:gd name="T1" fmla="*/ 244140625 h 1"/>
                <a:gd name="T2" fmla="*/ 0 w 17975"/>
                <a:gd name="T3" fmla="*/ 244140625 h 1"/>
                <a:gd name="T4" fmla="*/ 0 60000 65536"/>
                <a:gd name="T5" fmla="*/ 0 60000 65536"/>
                <a:gd name="T6" fmla="*/ 0 w 17975"/>
                <a:gd name="T7" fmla="*/ 0 h 1"/>
                <a:gd name="T8" fmla="*/ 17975 w 17975"/>
                <a:gd name="T9" fmla="*/ 1 h 1"/>
              </a:gdLst>
              <a:ahLst/>
              <a:cxnLst>
                <a:cxn ang="T4">
                  <a:pos x="T0" y="T1"/>
                </a:cxn>
                <a:cxn ang="T5">
                  <a:pos x="T2" y="T3"/>
                </a:cxn>
              </a:cxnLst>
              <a:rect l="T6" t="T7" r="T8" b="T9"/>
              <a:pathLst>
                <a:path w="17975" h="1" fill="none" extrusionOk="0">
                  <a:moveTo>
                    <a:pt x="17974" y="1"/>
                  </a:moveTo>
                  <a:lnTo>
                    <a:pt x="0" y="1"/>
                  </a:lnTo>
                </a:path>
              </a:pathLst>
            </a:custGeom>
            <a:noFill/>
            <a:ln w="34925" cap="rnd"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49" name="Shape 531">
              <a:extLst>
                <a:ext uri="{FF2B5EF4-FFF2-40B4-BE49-F238E27FC236}">
                  <a16:creationId xmlns:a16="http://schemas.microsoft.com/office/drawing/2014/main" id="{AFE6DD20-2E43-43A0-8EE8-70B5F6F14DC7}"/>
                </a:ext>
              </a:extLst>
            </p:cNvPr>
            <p:cNvSpPr>
              <a:spLocks/>
            </p:cNvSpPr>
            <p:nvPr/>
          </p:nvSpPr>
          <p:spPr bwMode="auto">
            <a:xfrm>
              <a:off x="1244800" y="3853000"/>
              <a:ext cx="449375" cy="25"/>
            </a:xfrm>
            <a:custGeom>
              <a:avLst/>
              <a:gdLst>
                <a:gd name="T0" fmla="*/ 0 w 17975"/>
                <a:gd name="T1" fmla="*/ 0 h 1"/>
                <a:gd name="T2" fmla="*/ 2147483646 w 17975"/>
                <a:gd name="T3" fmla="*/ 0 h 1"/>
                <a:gd name="T4" fmla="*/ 0 60000 65536"/>
                <a:gd name="T5" fmla="*/ 0 60000 65536"/>
                <a:gd name="T6" fmla="*/ 0 w 17975"/>
                <a:gd name="T7" fmla="*/ 0 h 1"/>
                <a:gd name="T8" fmla="*/ 17975 w 17975"/>
                <a:gd name="T9" fmla="*/ 1 h 1"/>
              </a:gdLst>
              <a:ahLst/>
              <a:cxnLst>
                <a:cxn ang="T4">
                  <a:pos x="T0" y="T1"/>
                </a:cxn>
                <a:cxn ang="T5">
                  <a:pos x="T2" y="T3"/>
                </a:cxn>
              </a:cxnLst>
              <a:rect l="T6" t="T7" r="T8" b="T9"/>
              <a:pathLst>
                <a:path w="17975" h="1" fill="none" extrusionOk="0">
                  <a:moveTo>
                    <a:pt x="0" y="0"/>
                  </a:moveTo>
                  <a:lnTo>
                    <a:pt x="17974" y="0"/>
                  </a:lnTo>
                </a:path>
              </a:pathLst>
            </a:custGeom>
            <a:noFill/>
            <a:ln w="34925" cap="rnd"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50" name="Shape 532">
              <a:extLst>
                <a:ext uri="{FF2B5EF4-FFF2-40B4-BE49-F238E27FC236}">
                  <a16:creationId xmlns:a16="http://schemas.microsoft.com/office/drawing/2014/main" id="{48D18DE0-F33A-433E-8536-6D8D1C83FC57}"/>
                </a:ext>
              </a:extLst>
            </p:cNvPr>
            <p:cNvSpPr>
              <a:spLocks/>
            </p:cNvSpPr>
            <p:nvPr/>
          </p:nvSpPr>
          <p:spPr bwMode="auto">
            <a:xfrm>
              <a:off x="1302625" y="3893800"/>
              <a:ext cx="161375" cy="25"/>
            </a:xfrm>
            <a:custGeom>
              <a:avLst/>
              <a:gdLst>
                <a:gd name="T0" fmla="*/ 2147483646 w 6455"/>
                <a:gd name="T1" fmla="*/ 0 h 1"/>
                <a:gd name="T2" fmla="*/ 244140625 w 6455"/>
                <a:gd name="T3" fmla="*/ 0 h 1"/>
                <a:gd name="T4" fmla="*/ 0 60000 65536"/>
                <a:gd name="T5" fmla="*/ 0 60000 65536"/>
                <a:gd name="T6" fmla="*/ 0 w 6455"/>
                <a:gd name="T7" fmla="*/ 0 h 1"/>
                <a:gd name="T8" fmla="*/ 6455 w 6455"/>
                <a:gd name="T9" fmla="*/ 1 h 1"/>
              </a:gdLst>
              <a:ahLst/>
              <a:cxnLst>
                <a:cxn ang="T4">
                  <a:pos x="T0" y="T1"/>
                </a:cxn>
                <a:cxn ang="T5">
                  <a:pos x="T2" y="T3"/>
                </a:cxn>
              </a:cxnLst>
              <a:rect l="T6" t="T7" r="T8" b="T9"/>
              <a:pathLst>
                <a:path w="6455" h="1" fill="none" extrusionOk="0">
                  <a:moveTo>
                    <a:pt x="6455" y="0"/>
                  </a:moveTo>
                  <a:lnTo>
                    <a:pt x="1" y="0"/>
                  </a:lnTo>
                </a:path>
              </a:pathLst>
            </a:custGeom>
            <a:noFill/>
            <a:ln w="34925" cap="rnd"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51" name="Shape 533">
              <a:extLst>
                <a:ext uri="{FF2B5EF4-FFF2-40B4-BE49-F238E27FC236}">
                  <a16:creationId xmlns:a16="http://schemas.microsoft.com/office/drawing/2014/main" id="{D9B8559D-A906-4B30-9C3F-BBA77E275882}"/>
                </a:ext>
              </a:extLst>
            </p:cNvPr>
            <p:cNvSpPr>
              <a:spLocks/>
            </p:cNvSpPr>
            <p:nvPr/>
          </p:nvSpPr>
          <p:spPr bwMode="auto">
            <a:xfrm>
              <a:off x="1302625" y="3933975"/>
              <a:ext cx="110250" cy="25"/>
            </a:xfrm>
            <a:custGeom>
              <a:avLst/>
              <a:gdLst>
                <a:gd name="T0" fmla="*/ 2147483646 w 4410"/>
                <a:gd name="T1" fmla="*/ 244140625 h 1"/>
                <a:gd name="T2" fmla="*/ 244140625 w 4410"/>
                <a:gd name="T3" fmla="*/ 244140625 h 1"/>
                <a:gd name="T4" fmla="*/ 0 60000 65536"/>
                <a:gd name="T5" fmla="*/ 0 60000 65536"/>
                <a:gd name="T6" fmla="*/ 0 w 4410"/>
                <a:gd name="T7" fmla="*/ 0 h 1"/>
                <a:gd name="T8" fmla="*/ 4410 w 4410"/>
                <a:gd name="T9" fmla="*/ 1 h 1"/>
              </a:gdLst>
              <a:ahLst/>
              <a:cxnLst>
                <a:cxn ang="T4">
                  <a:pos x="T0" y="T1"/>
                </a:cxn>
                <a:cxn ang="T5">
                  <a:pos x="T2" y="T3"/>
                </a:cxn>
              </a:cxnLst>
              <a:rect l="T6" t="T7" r="T8" b="T9"/>
              <a:pathLst>
                <a:path w="4410" h="1" fill="none" extrusionOk="0">
                  <a:moveTo>
                    <a:pt x="4409" y="1"/>
                  </a:moveTo>
                  <a:lnTo>
                    <a:pt x="1" y="1"/>
                  </a:lnTo>
                </a:path>
              </a:pathLst>
            </a:custGeom>
            <a:noFill/>
            <a:ln w="34925" cap="rnd"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52" name="Shape 534">
              <a:extLst>
                <a:ext uri="{FF2B5EF4-FFF2-40B4-BE49-F238E27FC236}">
                  <a16:creationId xmlns:a16="http://schemas.microsoft.com/office/drawing/2014/main" id="{71463D02-E4EE-46C8-AAA5-FAF2DE39EC05}"/>
                </a:ext>
              </a:extLst>
            </p:cNvPr>
            <p:cNvSpPr>
              <a:spLocks/>
            </p:cNvSpPr>
            <p:nvPr/>
          </p:nvSpPr>
          <p:spPr bwMode="auto">
            <a:xfrm>
              <a:off x="1572975" y="3899875"/>
              <a:ext cx="62125" cy="40225"/>
            </a:xfrm>
            <a:custGeom>
              <a:avLst/>
              <a:gdLst>
                <a:gd name="T0" fmla="*/ 2147483646 w 2485"/>
                <a:gd name="T1" fmla="*/ 244140625 h 1609"/>
                <a:gd name="T2" fmla="*/ 2147483646 w 2485"/>
                <a:gd name="T3" fmla="*/ 244140625 h 1609"/>
                <a:gd name="T4" fmla="*/ 2147483646 w 2485"/>
                <a:gd name="T5" fmla="*/ 244140625 h 1609"/>
                <a:gd name="T6" fmla="*/ 2147483646 w 2485"/>
                <a:gd name="T7" fmla="*/ 244140625 h 1609"/>
                <a:gd name="T8" fmla="*/ 2147483646 w 2485"/>
                <a:gd name="T9" fmla="*/ 2147483646 h 1609"/>
                <a:gd name="T10" fmla="*/ 2147483646 w 2485"/>
                <a:gd name="T11" fmla="*/ 2147483646 h 1609"/>
                <a:gd name="T12" fmla="*/ 2147483646 w 2485"/>
                <a:gd name="T13" fmla="*/ 2147483646 h 1609"/>
                <a:gd name="T14" fmla="*/ 2147483646 w 2485"/>
                <a:gd name="T15" fmla="*/ 2147483646 h 1609"/>
                <a:gd name="T16" fmla="*/ 2147483646 w 2485"/>
                <a:gd name="T17" fmla="*/ 2147483646 h 1609"/>
                <a:gd name="T18" fmla="*/ 2147483646 w 2485"/>
                <a:gd name="T19" fmla="*/ 2147483646 h 1609"/>
                <a:gd name="T20" fmla="*/ 0 w 2485"/>
                <a:gd name="T21" fmla="*/ 2147483646 h 1609"/>
                <a:gd name="T22" fmla="*/ 0 w 2485"/>
                <a:gd name="T23" fmla="*/ 2147483646 h 1609"/>
                <a:gd name="T24" fmla="*/ 0 w 2485"/>
                <a:gd name="T25" fmla="*/ 2147483646 h 1609"/>
                <a:gd name="T26" fmla="*/ 2147483646 w 2485"/>
                <a:gd name="T27" fmla="*/ 2147483646 h 1609"/>
                <a:gd name="T28" fmla="*/ 2147483646 w 2485"/>
                <a:gd name="T29" fmla="*/ 2147483646 h 1609"/>
                <a:gd name="T30" fmla="*/ 2147483646 w 2485"/>
                <a:gd name="T31" fmla="*/ 2147483646 h 1609"/>
                <a:gd name="T32" fmla="*/ 2147483646 w 2485"/>
                <a:gd name="T33" fmla="*/ 2147483646 h 1609"/>
                <a:gd name="T34" fmla="*/ 2147483646 w 2485"/>
                <a:gd name="T35" fmla="*/ 2147483646 h 1609"/>
                <a:gd name="T36" fmla="*/ 2147483646 w 2485"/>
                <a:gd name="T37" fmla="*/ 2147483646 h 1609"/>
                <a:gd name="T38" fmla="*/ 2147483646 w 2485"/>
                <a:gd name="T39" fmla="*/ 2147483646 h 1609"/>
                <a:gd name="T40" fmla="*/ 2147483646 w 2485"/>
                <a:gd name="T41" fmla="*/ 2147483646 h 1609"/>
                <a:gd name="T42" fmla="*/ 2147483646 w 2485"/>
                <a:gd name="T43" fmla="*/ 2147483646 h 1609"/>
                <a:gd name="T44" fmla="*/ 2147483646 w 2485"/>
                <a:gd name="T45" fmla="*/ 2147483646 h 1609"/>
                <a:gd name="T46" fmla="*/ 2147483646 w 2485"/>
                <a:gd name="T47" fmla="*/ 2147483646 h 1609"/>
                <a:gd name="T48" fmla="*/ 2147483646 w 2485"/>
                <a:gd name="T49" fmla="*/ 2147483646 h 1609"/>
                <a:gd name="T50" fmla="*/ 2147483646 w 2485"/>
                <a:gd name="T51" fmla="*/ 2147483646 h 1609"/>
                <a:gd name="T52" fmla="*/ 2147483646 w 2485"/>
                <a:gd name="T53" fmla="*/ 2147483646 h 1609"/>
                <a:gd name="T54" fmla="*/ 2147483646 w 2485"/>
                <a:gd name="T55" fmla="*/ 2147483646 h 1609"/>
                <a:gd name="T56" fmla="*/ 2147483646 w 2485"/>
                <a:gd name="T57" fmla="*/ 2147483646 h 1609"/>
                <a:gd name="T58" fmla="*/ 2147483646 w 2485"/>
                <a:gd name="T59" fmla="*/ 2147483646 h 1609"/>
                <a:gd name="T60" fmla="*/ 2147483646 w 2485"/>
                <a:gd name="T61" fmla="*/ 2147483646 h 1609"/>
                <a:gd name="T62" fmla="*/ 2147483646 w 2485"/>
                <a:gd name="T63" fmla="*/ 2147483646 h 1609"/>
                <a:gd name="T64" fmla="*/ 2147483646 w 2485"/>
                <a:gd name="T65" fmla="*/ 2147483646 h 1609"/>
                <a:gd name="T66" fmla="*/ 2147483646 w 2485"/>
                <a:gd name="T67" fmla="*/ 2147483646 h 1609"/>
                <a:gd name="T68" fmla="*/ 2147483646 w 2485"/>
                <a:gd name="T69" fmla="*/ 2147483646 h 1609"/>
                <a:gd name="T70" fmla="*/ 2147483646 w 2485"/>
                <a:gd name="T71" fmla="*/ 2147483646 h 1609"/>
                <a:gd name="T72" fmla="*/ 2147483646 w 2485"/>
                <a:gd name="T73" fmla="*/ 2147483646 h 1609"/>
                <a:gd name="T74" fmla="*/ 2147483646 w 2485"/>
                <a:gd name="T75" fmla="*/ 2147483646 h 1609"/>
                <a:gd name="T76" fmla="*/ 2147483646 w 2485"/>
                <a:gd name="T77" fmla="*/ 2147483646 h 1609"/>
                <a:gd name="T78" fmla="*/ 2147483646 w 2485"/>
                <a:gd name="T79" fmla="*/ 244140625 h 1609"/>
                <a:gd name="T80" fmla="*/ 2147483646 w 2485"/>
                <a:gd name="T81" fmla="*/ 244140625 h 1609"/>
                <a:gd name="T82" fmla="*/ 2147483646 w 2485"/>
                <a:gd name="T83" fmla="*/ 244140625 h 16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85"/>
                <a:gd name="T127" fmla="*/ 0 h 1609"/>
                <a:gd name="T128" fmla="*/ 2485 w 2485"/>
                <a:gd name="T129" fmla="*/ 1609 h 16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85" h="1609" fill="none" extrusionOk="0">
                  <a:moveTo>
                    <a:pt x="1998" y="1"/>
                  </a:moveTo>
                  <a:lnTo>
                    <a:pt x="488" y="1"/>
                  </a:lnTo>
                  <a:lnTo>
                    <a:pt x="390" y="1"/>
                  </a:lnTo>
                  <a:lnTo>
                    <a:pt x="293" y="25"/>
                  </a:lnTo>
                  <a:lnTo>
                    <a:pt x="220" y="74"/>
                  </a:lnTo>
                  <a:lnTo>
                    <a:pt x="147" y="147"/>
                  </a:lnTo>
                  <a:lnTo>
                    <a:pt x="98" y="220"/>
                  </a:lnTo>
                  <a:lnTo>
                    <a:pt x="49" y="293"/>
                  </a:lnTo>
                  <a:lnTo>
                    <a:pt x="25" y="390"/>
                  </a:lnTo>
                  <a:lnTo>
                    <a:pt x="0" y="488"/>
                  </a:lnTo>
                  <a:lnTo>
                    <a:pt x="0" y="1121"/>
                  </a:lnTo>
                  <a:lnTo>
                    <a:pt x="25" y="1218"/>
                  </a:lnTo>
                  <a:lnTo>
                    <a:pt x="49" y="1316"/>
                  </a:lnTo>
                  <a:lnTo>
                    <a:pt x="98" y="1389"/>
                  </a:lnTo>
                  <a:lnTo>
                    <a:pt x="147" y="1462"/>
                  </a:lnTo>
                  <a:lnTo>
                    <a:pt x="220" y="1511"/>
                  </a:lnTo>
                  <a:lnTo>
                    <a:pt x="293" y="1559"/>
                  </a:lnTo>
                  <a:lnTo>
                    <a:pt x="390" y="1584"/>
                  </a:lnTo>
                  <a:lnTo>
                    <a:pt x="488" y="1608"/>
                  </a:lnTo>
                  <a:lnTo>
                    <a:pt x="1998" y="1608"/>
                  </a:lnTo>
                  <a:lnTo>
                    <a:pt x="2095" y="1584"/>
                  </a:lnTo>
                  <a:lnTo>
                    <a:pt x="2192" y="1559"/>
                  </a:lnTo>
                  <a:lnTo>
                    <a:pt x="2265" y="1511"/>
                  </a:lnTo>
                  <a:lnTo>
                    <a:pt x="2339" y="1462"/>
                  </a:lnTo>
                  <a:lnTo>
                    <a:pt x="2387" y="1389"/>
                  </a:lnTo>
                  <a:lnTo>
                    <a:pt x="2436" y="1316"/>
                  </a:lnTo>
                  <a:lnTo>
                    <a:pt x="2485" y="1218"/>
                  </a:lnTo>
                  <a:lnTo>
                    <a:pt x="2485" y="1121"/>
                  </a:lnTo>
                  <a:lnTo>
                    <a:pt x="2485" y="488"/>
                  </a:lnTo>
                  <a:lnTo>
                    <a:pt x="2485" y="390"/>
                  </a:lnTo>
                  <a:lnTo>
                    <a:pt x="2436" y="293"/>
                  </a:lnTo>
                  <a:lnTo>
                    <a:pt x="2387" y="220"/>
                  </a:lnTo>
                  <a:lnTo>
                    <a:pt x="2339" y="147"/>
                  </a:lnTo>
                  <a:lnTo>
                    <a:pt x="2265" y="74"/>
                  </a:lnTo>
                  <a:lnTo>
                    <a:pt x="2192" y="25"/>
                  </a:lnTo>
                  <a:lnTo>
                    <a:pt x="2095" y="1"/>
                  </a:lnTo>
                  <a:lnTo>
                    <a:pt x="1998" y="1"/>
                  </a:lnTo>
                  <a:close/>
                </a:path>
              </a:pathLst>
            </a:custGeom>
            <a:noFill/>
            <a:ln w="34925" cap="rnd"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sp>
        <p:nvSpPr>
          <p:cNvPr id="43" name="Стрелка: штриховая вправо 42">
            <a:extLst>
              <a:ext uri="{FF2B5EF4-FFF2-40B4-BE49-F238E27FC236}">
                <a16:creationId xmlns:a16="http://schemas.microsoft.com/office/drawing/2014/main" id="{A8D70542-8605-4DF7-8101-F83B7407FB1F}"/>
              </a:ext>
            </a:extLst>
          </p:cNvPr>
          <p:cNvSpPr/>
          <p:nvPr/>
        </p:nvSpPr>
        <p:spPr>
          <a:xfrm rot="5400000">
            <a:off x="11342359" y="6062304"/>
            <a:ext cx="329503" cy="416560"/>
          </a:xfrm>
          <a:prstGeom prst="stripedRightArrow">
            <a:avLst>
              <a:gd name="adj1" fmla="val 50000"/>
              <a:gd name="adj2" fmla="val 37679"/>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TextBox 53">
            <a:extLst>
              <a:ext uri="{FF2B5EF4-FFF2-40B4-BE49-F238E27FC236}">
                <a16:creationId xmlns:a16="http://schemas.microsoft.com/office/drawing/2014/main" id="{3F36F8BF-AB85-4236-A581-E0481B769D6E}"/>
              </a:ext>
            </a:extLst>
          </p:cNvPr>
          <p:cNvSpPr txBox="1"/>
          <p:nvPr/>
        </p:nvSpPr>
        <p:spPr>
          <a:xfrm>
            <a:off x="10382722" y="6085918"/>
            <a:ext cx="1225159" cy="369332"/>
          </a:xfrm>
          <a:prstGeom prst="rect">
            <a:avLst/>
          </a:prstGeom>
          <a:noFill/>
        </p:spPr>
        <p:txBody>
          <a:bodyPr wrap="square" rtlCol="0">
            <a:spAutoFit/>
          </a:bodyPr>
          <a:lstStyle/>
          <a:p>
            <a:r>
              <a:rPr lang="ru-RU" b="1" dirty="0">
                <a:solidFill>
                  <a:srgbClr val="C00000"/>
                </a:solidFill>
                <a:sym typeface="Symbol" panose="05050102010706020507" pitchFamily="18" charset="2"/>
              </a:rPr>
              <a:t>  -8,0</a:t>
            </a:r>
            <a:endParaRPr lang="ru-RU" b="1" dirty="0">
              <a:solidFill>
                <a:srgbClr val="C00000"/>
              </a:solidFill>
            </a:endParaRPr>
          </a:p>
        </p:txBody>
      </p:sp>
      <p:graphicFrame>
        <p:nvGraphicFramePr>
          <p:cNvPr id="8" name="Диаграмма 7">
            <a:extLst>
              <a:ext uri="{FF2B5EF4-FFF2-40B4-BE49-F238E27FC236}">
                <a16:creationId xmlns:a16="http://schemas.microsoft.com/office/drawing/2014/main" id="{0EA8B115-CF9A-4BD0-9052-1ED997C00C9F}"/>
              </a:ext>
            </a:extLst>
          </p:cNvPr>
          <p:cNvGraphicFramePr>
            <a:graphicFrameLocks/>
          </p:cNvGraphicFramePr>
          <p:nvPr>
            <p:extLst>
              <p:ext uri="{D42A27DB-BD31-4B8C-83A1-F6EECF244321}">
                <p14:modId xmlns:p14="http://schemas.microsoft.com/office/powerpoint/2010/main" val="476992476"/>
              </p:ext>
            </p:extLst>
          </p:nvPr>
        </p:nvGraphicFramePr>
        <p:xfrm>
          <a:off x="6126055" y="2455981"/>
          <a:ext cx="6032907" cy="34187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575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wipe(left)">
                                      <p:cBhvr>
                                        <p:cTn id="11" dur="750"/>
                                        <p:tgtEl>
                                          <p:spTgt spid="77"/>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fade">
                                      <p:cBhvr>
                                        <p:cTn id="15"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трелка: пятиугольник 8">
            <a:extLst>
              <a:ext uri="{FF2B5EF4-FFF2-40B4-BE49-F238E27FC236}">
                <a16:creationId xmlns:a16="http://schemas.microsoft.com/office/drawing/2014/main" id="{0AE5BCBA-7547-4A1D-BF40-BAD90A6ECC91}"/>
              </a:ext>
            </a:extLst>
          </p:cNvPr>
          <p:cNvSpPr/>
          <p:nvPr/>
        </p:nvSpPr>
        <p:spPr>
          <a:xfrm>
            <a:off x="257907" y="1922585"/>
            <a:ext cx="5697416" cy="3118338"/>
          </a:xfrm>
          <a:prstGeom prst="homePlate">
            <a:avLst>
              <a:gd name="adj" fmla="val 16794"/>
            </a:avLst>
          </a:prstGeom>
          <a:solidFill>
            <a:srgbClr val="DAE3F3">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0" fontAlgn="base" hangingPunct="0">
              <a:spcBef>
                <a:spcPct val="0"/>
              </a:spcBef>
              <a:spcAft>
                <a:spcPct val="0"/>
              </a:spcAft>
              <a:defRPr/>
            </a:pPr>
            <a:endParaRPr lang="ru-RU" altLang="ru-RU" sz="1500" dirty="0">
              <a:solidFill>
                <a:prstClr val="black"/>
              </a:solidFill>
              <a:latin typeface="Arial" panose="020B0604020202020204" pitchFamily="34" charset="0"/>
              <a:cs typeface="Arial" panose="020B0604020202020204" pitchFamily="34" charset="0"/>
            </a:endParaRPr>
          </a:p>
        </p:txBody>
      </p:sp>
      <p:sp>
        <p:nvSpPr>
          <p:cNvPr id="6" name="Заголовок 1">
            <a:extLst>
              <a:ext uri="{FF2B5EF4-FFF2-40B4-BE49-F238E27FC236}">
                <a16:creationId xmlns:a16="http://schemas.microsoft.com/office/drawing/2014/main" id="{F2E52787-FE41-4025-8880-A15F5C87B727}"/>
              </a:ext>
            </a:extLst>
          </p:cNvPr>
          <p:cNvSpPr>
            <a:spLocks noGrp="1"/>
          </p:cNvSpPr>
          <p:nvPr>
            <p:ph type="ctrTitle"/>
          </p:nvPr>
        </p:nvSpPr>
        <p:spPr>
          <a:xfrm>
            <a:off x="752760" y="381857"/>
            <a:ext cx="10293657" cy="512473"/>
          </a:xfrm>
        </p:spPr>
        <p:txBody>
          <a:bodyPr>
            <a:noAutofit/>
          </a:bodyPr>
          <a:lstStyle/>
          <a:p>
            <a:pPr algn="l"/>
            <a:r>
              <a:rPr lang="ru-RU" altLang="ru-RU" sz="2600" b="1" dirty="0">
                <a:solidFill>
                  <a:srgbClr val="284391"/>
                </a:solidFill>
                <a:latin typeface="Arial" panose="020B0604020202020204" pitchFamily="34" charset="0"/>
                <a:cs typeface="Arial" panose="020B0604020202020204" pitchFamily="34" charset="0"/>
              </a:rPr>
              <a:t>Оцените </a:t>
            </a:r>
            <a:r>
              <a:rPr lang="ru-RU" altLang="ru-RU" sz="2600" b="1" dirty="0">
                <a:solidFill>
                  <a:srgbClr val="C00000"/>
                </a:solidFill>
                <a:latin typeface="Arial" panose="020B0604020202020204" pitchFamily="34" charset="0"/>
                <a:cs typeface="Arial" panose="020B0604020202020204" pitchFamily="34" charset="0"/>
              </a:rPr>
              <a:t>суммарный бюджет открытых проектов </a:t>
            </a:r>
            <a:r>
              <a:rPr lang="ru-RU" altLang="ru-RU" sz="2600" b="1" dirty="0">
                <a:solidFill>
                  <a:srgbClr val="284391"/>
                </a:solidFill>
                <a:latin typeface="Arial" panose="020B0604020202020204" pitchFamily="34" charset="0"/>
                <a:cs typeface="Arial" panose="020B0604020202020204" pitchFamily="34" charset="0"/>
              </a:rPr>
              <a:t>в прошлом квартале по сравнению с позапрошлым</a:t>
            </a:r>
            <a:endParaRPr lang="ru-RU" sz="2600" b="1" dirty="0">
              <a:solidFill>
                <a:srgbClr val="284391"/>
              </a:solidFill>
              <a:latin typeface="Arial" panose="020B0604020202020204" pitchFamily="34" charset="0"/>
              <a:cs typeface="Arial" panose="020B0604020202020204" pitchFamily="34" charset="0"/>
            </a:endParaRPr>
          </a:p>
        </p:txBody>
      </p:sp>
      <p:grpSp>
        <p:nvGrpSpPr>
          <p:cNvPr id="3" name="Группа 2">
            <a:extLst>
              <a:ext uri="{FF2B5EF4-FFF2-40B4-BE49-F238E27FC236}">
                <a16:creationId xmlns:a16="http://schemas.microsoft.com/office/drawing/2014/main" id="{AA94D823-FDFA-4515-8E42-79784B872E02}"/>
              </a:ext>
            </a:extLst>
          </p:cNvPr>
          <p:cNvGrpSpPr/>
          <p:nvPr/>
        </p:nvGrpSpPr>
        <p:grpSpPr>
          <a:xfrm>
            <a:off x="0" y="957941"/>
            <a:ext cx="12192000" cy="72346"/>
            <a:chOff x="0" y="957941"/>
            <a:chExt cx="12192000" cy="72346"/>
          </a:xfrm>
        </p:grpSpPr>
        <p:sp>
          <p:nvSpPr>
            <p:cNvPr id="4" name="Прямоугольник 3">
              <a:extLst>
                <a:ext uri="{FF2B5EF4-FFF2-40B4-BE49-F238E27FC236}">
                  <a16:creationId xmlns:a16="http://schemas.microsoft.com/office/drawing/2014/main" id="{23C07C10-62C6-4771-BEE3-D9AB45EB4850}"/>
                </a:ext>
              </a:extLst>
            </p:cNvPr>
            <p:cNvSpPr/>
            <p:nvPr/>
          </p:nvSpPr>
          <p:spPr>
            <a:xfrm>
              <a:off x="0" y="957942"/>
              <a:ext cx="12192000" cy="7234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араллелограмм 1">
              <a:extLst>
                <a:ext uri="{FF2B5EF4-FFF2-40B4-BE49-F238E27FC236}">
                  <a16:creationId xmlns:a16="http://schemas.microsoft.com/office/drawing/2014/main" id="{2562EB68-DBEA-44DE-92AF-AEA1E63898F7}"/>
                </a:ext>
              </a:extLst>
            </p:cNvPr>
            <p:cNvSpPr/>
            <p:nvPr/>
          </p:nvSpPr>
          <p:spPr>
            <a:xfrm flipH="1">
              <a:off x="552450" y="957942"/>
              <a:ext cx="195263" cy="72345"/>
            </a:xfrm>
            <a:prstGeom prst="parallelogram">
              <a:avLst>
                <a:gd name="adj" fmla="val 131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араллелограмм 10">
              <a:extLst>
                <a:ext uri="{FF2B5EF4-FFF2-40B4-BE49-F238E27FC236}">
                  <a16:creationId xmlns:a16="http://schemas.microsoft.com/office/drawing/2014/main" id="{08A8FE95-9BEE-4E85-AA82-33C58674A3E1}"/>
                </a:ext>
              </a:extLst>
            </p:cNvPr>
            <p:cNvSpPr/>
            <p:nvPr/>
          </p:nvSpPr>
          <p:spPr>
            <a:xfrm flipH="1">
              <a:off x="747713" y="957941"/>
              <a:ext cx="195263" cy="72345"/>
            </a:xfrm>
            <a:prstGeom prst="parallelogram">
              <a:avLst>
                <a:gd name="adj" fmla="val 131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0" name="Группа 29">
            <a:extLst>
              <a:ext uri="{FF2B5EF4-FFF2-40B4-BE49-F238E27FC236}">
                <a16:creationId xmlns:a16="http://schemas.microsoft.com/office/drawing/2014/main" id="{9F7752EB-1795-4F0F-873F-3BEA40F30AE8}"/>
              </a:ext>
            </a:extLst>
          </p:cNvPr>
          <p:cNvGrpSpPr/>
          <p:nvPr/>
        </p:nvGrpSpPr>
        <p:grpSpPr>
          <a:xfrm>
            <a:off x="11098816" y="150895"/>
            <a:ext cx="1018130" cy="843218"/>
            <a:chOff x="11098816" y="150895"/>
            <a:chExt cx="1018130" cy="843218"/>
          </a:xfrm>
        </p:grpSpPr>
        <p:grpSp>
          <p:nvGrpSpPr>
            <p:cNvPr id="29" name="Группа 28">
              <a:extLst>
                <a:ext uri="{FF2B5EF4-FFF2-40B4-BE49-F238E27FC236}">
                  <a16:creationId xmlns:a16="http://schemas.microsoft.com/office/drawing/2014/main" id="{0CE26789-7954-4C1E-B443-243F83D09B96}"/>
                </a:ext>
              </a:extLst>
            </p:cNvPr>
            <p:cNvGrpSpPr/>
            <p:nvPr/>
          </p:nvGrpSpPr>
          <p:grpSpPr>
            <a:xfrm>
              <a:off x="11152356" y="150895"/>
              <a:ext cx="658637" cy="504554"/>
              <a:chOff x="11152356" y="150895"/>
              <a:chExt cx="658637" cy="504554"/>
            </a:xfrm>
          </p:grpSpPr>
          <p:sp>
            <p:nvSpPr>
              <p:cNvPr id="25" name="Полилиния: фигура 24">
                <a:extLst>
                  <a:ext uri="{FF2B5EF4-FFF2-40B4-BE49-F238E27FC236}">
                    <a16:creationId xmlns:a16="http://schemas.microsoft.com/office/drawing/2014/main" id="{29442075-3304-4B10-B3F5-507604ADBA5C}"/>
                  </a:ext>
                </a:extLst>
              </p:cNvPr>
              <p:cNvSpPr/>
              <p:nvPr/>
            </p:nvSpPr>
            <p:spPr>
              <a:xfrm rot="12906208">
                <a:off x="11404770" y="150895"/>
                <a:ext cx="406223" cy="496933"/>
              </a:xfrm>
              <a:custGeom>
                <a:avLst/>
                <a:gdLst>
                  <a:gd name="connsiteX0" fmla="*/ 1212377 w 1266547"/>
                  <a:gd name="connsiteY0" fmla="*/ 1456144 h 1494286"/>
                  <a:gd name="connsiteX1" fmla="*/ 1096339 w 1266547"/>
                  <a:gd name="connsiteY1" fmla="*/ 1493703 h 1494286"/>
                  <a:gd name="connsiteX2" fmla="*/ 1058178 w 1266547"/>
                  <a:gd name="connsiteY2" fmla="*/ 1485127 h 1494286"/>
                  <a:gd name="connsiteX3" fmla="*/ 1052771 w 1266547"/>
                  <a:gd name="connsiteY3" fmla="*/ 1488928 h 1494286"/>
                  <a:gd name="connsiteX4" fmla="*/ 68954 w 1266547"/>
                  <a:gd name="connsiteY4" fmla="*/ 1252817 h 1494286"/>
                  <a:gd name="connsiteX5" fmla="*/ 68788 w 1266547"/>
                  <a:gd name="connsiteY5" fmla="*/ 1251900 h 1494286"/>
                  <a:gd name="connsiteX6" fmla="*/ 55241 w 1266547"/>
                  <a:gd name="connsiteY6" fmla="*/ 1248714 h 1494286"/>
                  <a:gd name="connsiteX7" fmla="*/ 14685 w 1266547"/>
                  <a:gd name="connsiteY7" fmla="*/ 1218525 h 1494286"/>
                  <a:gd name="connsiteX8" fmla="*/ 12 w 1266547"/>
                  <a:gd name="connsiteY8" fmla="*/ 1170142 h 1494286"/>
                  <a:gd name="connsiteX9" fmla="*/ 1351 w 1266547"/>
                  <a:gd name="connsiteY9" fmla="*/ 1158497 h 1494286"/>
                  <a:gd name="connsiteX10" fmla="*/ 675 w 1266547"/>
                  <a:gd name="connsiteY10" fmla="*/ 1158201 h 1494286"/>
                  <a:gd name="connsiteX11" fmla="*/ 111899 w 1266547"/>
                  <a:gd name="connsiteY11" fmla="*/ 150375 h 1494286"/>
                  <a:gd name="connsiteX12" fmla="*/ 112135 w 1266547"/>
                  <a:gd name="connsiteY12" fmla="*/ 150209 h 1494286"/>
                  <a:gd name="connsiteX13" fmla="*/ 117645 w 1266547"/>
                  <a:gd name="connsiteY13" fmla="*/ 113088 h 1494286"/>
                  <a:gd name="connsiteX14" fmla="*/ 194490 w 1266547"/>
                  <a:gd name="connsiteY14" fmla="*/ 18371 h 1494286"/>
                  <a:gd name="connsiteX15" fmla="*/ 354057 w 1266547"/>
                  <a:gd name="connsiteY15" fmla="*/ 25762 h 1494286"/>
                  <a:gd name="connsiteX16" fmla="*/ 421833 w 1266547"/>
                  <a:gd name="connsiteY16" fmla="*/ 127162 h 1494286"/>
                  <a:gd name="connsiteX17" fmla="*/ 423502 w 1266547"/>
                  <a:gd name="connsiteY17" fmla="*/ 157429 h 1494286"/>
                  <a:gd name="connsiteX18" fmla="*/ 429654 w 1266547"/>
                  <a:gd name="connsiteY18" fmla="*/ 107211 h 1494286"/>
                  <a:gd name="connsiteX19" fmla="*/ 427485 w 1266547"/>
                  <a:gd name="connsiteY19" fmla="*/ 135207 h 1494286"/>
                  <a:gd name="connsiteX20" fmla="*/ 430907 w 1266547"/>
                  <a:gd name="connsiteY20" fmla="*/ 125639 h 1494286"/>
                  <a:gd name="connsiteX21" fmla="*/ 335141 w 1266547"/>
                  <a:gd name="connsiteY21" fmla="*/ 993404 h 1494286"/>
                  <a:gd name="connsiteX22" fmla="*/ 1153653 w 1266547"/>
                  <a:gd name="connsiteY22" fmla="*/ 1189843 h 1494286"/>
                  <a:gd name="connsiteX23" fmla="*/ 1154414 w 1266547"/>
                  <a:gd name="connsiteY23" fmla="*/ 1187565 h 1494286"/>
                  <a:gd name="connsiteX24" fmla="*/ 1166088 w 1266547"/>
                  <a:gd name="connsiteY24" fmla="*/ 1192827 h 1494286"/>
                  <a:gd name="connsiteX25" fmla="*/ 1173355 w 1266547"/>
                  <a:gd name="connsiteY25" fmla="*/ 1194571 h 1494286"/>
                  <a:gd name="connsiteX26" fmla="*/ 1172876 w 1266547"/>
                  <a:gd name="connsiteY26" fmla="*/ 1195887 h 1494286"/>
                  <a:gd name="connsiteX27" fmla="*/ 1192822 w 1266547"/>
                  <a:gd name="connsiteY27" fmla="*/ 1204879 h 1494286"/>
                  <a:gd name="connsiteX28" fmla="*/ 1262997 w 1266547"/>
                  <a:gd name="connsiteY28" fmla="*/ 1304639 h 1494286"/>
                  <a:gd name="connsiteX29" fmla="*/ 1212377 w 1266547"/>
                  <a:gd name="connsiteY29" fmla="*/ 1456144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6547" h="1494286">
                    <a:moveTo>
                      <a:pt x="1212377" y="1456144"/>
                    </a:moveTo>
                    <a:cubicBezTo>
                      <a:pt x="1179930" y="1484185"/>
                      <a:pt x="1137939" y="1497302"/>
                      <a:pt x="1096339" y="1493703"/>
                    </a:cubicBezTo>
                    <a:lnTo>
                      <a:pt x="1058178" y="1485127"/>
                    </a:lnTo>
                    <a:lnTo>
                      <a:pt x="1052771" y="1488928"/>
                    </a:lnTo>
                    <a:lnTo>
                      <a:pt x="68954" y="1252817"/>
                    </a:lnTo>
                    <a:lnTo>
                      <a:pt x="68788" y="1251900"/>
                    </a:lnTo>
                    <a:lnTo>
                      <a:pt x="55241" y="1248714"/>
                    </a:lnTo>
                    <a:cubicBezTo>
                      <a:pt x="39187" y="1243242"/>
                      <a:pt x="24914" y="1233078"/>
                      <a:pt x="14685" y="1218525"/>
                    </a:cubicBezTo>
                    <a:cubicBezTo>
                      <a:pt x="4456" y="1203972"/>
                      <a:pt x="-276" y="1187099"/>
                      <a:pt x="12" y="1170142"/>
                    </a:cubicBezTo>
                    <a:lnTo>
                      <a:pt x="1351" y="1158497"/>
                    </a:lnTo>
                    <a:lnTo>
                      <a:pt x="675" y="1158201"/>
                    </a:lnTo>
                    <a:lnTo>
                      <a:pt x="111899" y="150375"/>
                    </a:lnTo>
                    <a:lnTo>
                      <a:pt x="112135" y="150209"/>
                    </a:lnTo>
                    <a:lnTo>
                      <a:pt x="117645" y="113088"/>
                    </a:lnTo>
                    <a:cubicBezTo>
                      <a:pt x="129271" y="72981"/>
                      <a:pt x="156637" y="38533"/>
                      <a:pt x="194490" y="18371"/>
                    </a:cubicBezTo>
                    <a:cubicBezTo>
                      <a:pt x="245030" y="-8549"/>
                      <a:pt x="306216" y="-5715"/>
                      <a:pt x="354057" y="25762"/>
                    </a:cubicBezTo>
                    <a:cubicBezTo>
                      <a:pt x="389883" y="49334"/>
                      <a:pt x="413952" y="86158"/>
                      <a:pt x="421833" y="127162"/>
                    </a:cubicBezTo>
                    <a:lnTo>
                      <a:pt x="423502" y="157429"/>
                    </a:lnTo>
                    <a:lnTo>
                      <a:pt x="429654" y="107211"/>
                    </a:lnTo>
                    <a:lnTo>
                      <a:pt x="427485" y="135207"/>
                    </a:lnTo>
                    <a:lnTo>
                      <a:pt x="430907" y="125639"/>
                    </a:lnTo>
                    <a:lnTo>
                      <a:pt x="335141" y="993404"/>
                    </a:lnTo>
                    <a:lnTo>
                      <a:pt x="1153653" y="1189843"/>
                    </a:lnTo>
                    <a:lnTo>
                      <a:pt x="1154414" y="1187565"/>
                    </a:lnTo>
                    <a:lnTo>
                      <a:pt x="1166088" y="1192827"/>
                    </a:lnTo>
                    <a:lnTo>
                      <a:pt x="1173355" y="1194571"/>
                    </a:lnTo>
                    <a:lnTo>
                      <a:pt x="1172876" y="1195887"/>
                    </a:lnTo>
                    <a:lnTo>
                      <a:pt x="1192822" y="1204879"/>
                    </a:lnTo>
                    <a:cubicBezTo>
                      <a:pt x="1228240" y="1227000"/>
                      <a:pt x="1253920" y="1262722"/>
                      <a:pt x="1262997" y="1304639"/>
                    </a:cubicBezTo>
                    <a:cubicBezTo>
                      <a:pt x="1275117" y="1360604"/>
                      <a:pt x="1255706" y="1418699"/>
                      <a:pt x="1212377" y="1456144"/>
                    </a:cubicBezTo>
                    <a:close/>
                  </a:path>
                </a:pathLst>
              </a:custGeom>
              <a:solidFill>
                <a:srgbClr val="2843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27" name="Полилиния: фигура 26">
                <a:extLst>
                  <a:ext uri="{FF2B5EF4-FFF2-40B4-BE49-F238E27FC236}">
                    <a16:creationId xmlns:a16="http://schemas.microsoft.com/office/drawing/2014/main" id="{4254B57A-0BF7-4F60-97A7-51B43B03E5CB}"/>
                  </a:ext>
                </a:extLst>
              </p:cNvPr>
              <p:cNvSpPr/>
              <p:nvPr/>
            </p:nvSpPr>
            <p:spPr>
              <a:xfrm rot="12906208">
                <a:off x="11152356" y="158516"/>
                <a:ext cx="406223" cy="496933"/>
              </a:xfrm>
              <a:custGeom>
                <a:avLst/>
                <a:gdLst>
                  <a:gd name="connsiteX0" fmla="*/ 1212377 w 1266547"/>
                  <a:gd name="connsiteY0" fmla="*/ 1456144 h 1494286"/>
                  <a:gd name="connsiteX1" fmla="*/ 1096339 w 1266547"/>
                  <a:gd name="connsiteY1" fmla="*/ 1493703 h 1494286"/>
                  <a:gd name="connsiteX2" fmla="*/ 1058178 w 1266547"/>
                  <a:gd name="connsiteY2" fmla="*/ 1485127 h 1494286"/>
                  <a:gd name="connsiteX3" fmla="*/ 1052771 w 1266547"/>
                  <a:gd name="connsiteY3" fmla="*/ 1488928 h 1494286"/>
                  <a:gd name="connsiteX4" fmla="*/ 68954 w 1266547"/>
                  <a:gd name="connsiteY4" fmla="*/ 1252817 h 1494286"/>
                  <a:gd name="connsiteX5" fmla="*/ 68788 w 1266547"/>
                  <a:gd name="connsiteY5" fmla="*/ 1251900 h 1494286"/>
                  <a:gd name="connsiteX6" fmla="*/ 55241 w 1266547"/>
                  <a:gd name="connsiteY6" fmla="*/ 1248714 h 1494286"/>
                  <a:gd name="connsiteX7" fmla="*/ 14685 w 1266547"/>
                  <a:gd name="connsiteY7" fmla="*/ 1218525 h 1494286"/>
                  <a:gd name="connsiteX8" fmla="*/ 12 w 1266547"/>
                  <a:gd name="connsiteY8" fmla="*/ 1170142 h 1494286"/>
                  <a:gd name="connsiteX9" fmla="*/ 1351 w 1266547"/>
                  <a:gd name="connsiteY9" fmla="*/ 1158497 h 1494286"/>
                  <a:gd name="connsiteX10" fmla="*/ 675 w 1266547"/>
                  <a:gd name="connsiteY10" fmla="*/ 1158201 h 1494286"/>
                  <a:gd name="connsiteX11" fmla="*/ 111899 w 1266547"/>
                  <a:gd name="connsiteY11" fmla="*/ 150375 h 1494286"/>
                  <a:gd name="connsiteX12" fmla="*/ 112135 w 1266547"/>
                  <a:gd name="connsiteY12" fmla="*/ 150209 h 1494286"/>
                  <a:gd name="connsiteX13" fmla="*/ 117645 w 1266547"/>
                  <a:gd name="connsiteY13" fmla="*/ 113088 h 1494286"/>
                  <a:gd name="connsiteX14" fmla="*/ 194490 w 1266547"/>
                  <a:gd name="connsiteY14" fmla="*/ 18371 h 1494286"/>
                  <a:gd name="connsiteX15" fmla="*/ 354057 w 1266547"/>
                  <a:gd name="connsiteY15" fmla="*/ 25762 h 1494286"/>
                  <a:gd name="connsiteX16" fmla="*/ 421833 w 1266547"/>
                  <a:gd name="connsiteY16" fmla="*/ 127162 h 1494286"/>
                  <a:gd name="connsiteX17" fmla="*/ 423502 w 1266547"/>
                  <a:gd name="connsiteY17" fmla="*/ 157429 h 1494286"/>
                  <a:gd name="connsiteX18" fmla="*/ 429654 w 1266547"/>
                  <a:gd name="connsiteY18" fmla="*/ 107211 h 1494286"/>
                  <a:gd name="connsiteX19" fmla="*/ 427485 w 1266547"/>
                  <a:gd name="connsiteY19" fmla="*/ 135207 h 1494286"/>
                  <a:gd name="connsiteX20" fmla="*/ 430907 w 1266547"/>
                  <a:gd name="connsiteY20" fmla="*/ 125639 h 1494286"/>
                  <a:gd name="connsiteX21" fmla="*/ 335141 w 1266547"/>
                  <a:gd name="connsiteY21" fmla="*/ 993404 h 1494286"/>
                  <a:gd name="connsiteX22" fmla="*/ 1153653 w 1266547"/>
                  <a:gd name="connsiteY22" fmla="*/ 1189843 h 1494286"/>
                  <a:gd name="connsiteX23" fmla="*/ 1154414 w 1266547"/>
                  <a:gd name="connsiteY23" fmla="*/ 1187565 h 1494286"/>
                  <a:gd name="connsiteX24" fmla="*/ 1166088 w 1266547"/>
                  <a:gd name="connsiteY24" fmla="*/ 1192827 h 1494286"/>
                  <a:gd name="connsiteX25" fmla="*/ 1173355 w 1266547"/>
                  <a:gd name="connsiteY25" fmla="*/ 1194571 h 1494286"/>
                  <a:gd name="connsiteX26" fmla="*/ 1172876 w 1266547"/>
                  <a:gd name="connsiteY26" fmla="*/ 1195887 h 1494286"/>
                  <a:gd name="connsiteX27" fmla="*/ 1192822 w 1266547"/>
                  <a:gd name="connsiteY27" fmla="*/ 1204879 h 1494286"/>
                  <a:gd name="connsiteX28" fmla="*/ 1262997 w 1266547"/>
                  <a:gd name="connsiteY28" fmla="*/ 1304639 h 1494286"/>
                  <a:gd name="connsiteX29" fmla="*/ 1212377 w 1266547"/>
                  <a:gd name="connsiteY29" fmla="*/ 1456144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6547" h="1494286">
                    <a:moveTo>
                      <a:pt x="1212377" y="1456144"/>
                    </a:moveTo>
                    <a:cubicBezTo>
                      <a:pt x="1179930" y="1484185"/>
                      <a:pt x="1137939" y="1497302"/>
                      <a:pt x="1096339" y="1493703"/>
                    </a:cubicBezTo>
                    <a:lnTo>
                      <a:pt x="1058178" y="1485127"/>
                    </a:lnTo>
                    <a:lnTo>
                      <a:pt x="1052771" y="1488928"/>
                    </a:lnTo>
                    <a:lnTo>
                      <a:pt x="68954" y="1252817"/>
                    </a:lnTo>
                    <a:lnTo>
                      <a:pt x="68788" y="1251900"/>
                    </a:lnTo>
                    <a:lnTo>
                      <a:pt x="55241" y="1248714"/>
                    </a:lnTo>
                    <a:cubicBezTo>
                      <a:pt x="39187" y="1243242"/>
                      <a:pt x="24914" y="1233078"/>
                      <a:pt x="14685" y="1218525"/>
                    </a:cubicBezTo>
                    <a:cubicBezTo>
                      <a:pt x="4456" y="1203972"/>
                      <a:pt x="-276" y="1187099"/>
                      <a:pt x="12" y="1170142"/>
                    </a:cubicBezTo>
                    <a:lnTo>
                      <a:pt x="1351" y="1158497"/>
                    </a:lnTo>
                    <a:lnTo>
                      <a:pt x="675" y="1158201"/>
                    </a:lnTo>
                    <a:lnTo>
                      <a:pt x="111899" y="150375"/>
                    </a:lnTo>
                    <a:lnTo>
                      <a:pt x="112135" y="150209"/>
                    </a:lnTo>
                    <a:lnTo>
                      <a:pt x="117645" y="113088"/>
                    </a:lnTo>
                    <a:cubicBezTo>
                      <a:pt x="129271" y="72981"/>
                      <a:pt x="156637" y="38533"/>
                      <a:pt x="194490" y="18371"/>
                    </a:cubicBezTo>
                    <a:cubicBezTo>
                      <a:pt x="245030" y="-8549"/>
                      <a:pt x="306216" y="-5715"/>
                      <a:pt x="354057" y="25762"/>
                    </a:cubicBezTo>
                    <a:cubicBezTo>
                      <a:pt x="389883" y="49334"/>
                      <a:pt x="413952" y="86158"/>
                      <a:pt x="421833" y="127162"/>
                    </a:cubicBezTo>
                    <a:lnTo>
                      <a:pt x="423502" y="157429"/>
                    </a:lnTo>
                    <a:lnTo>
                      <a:pt x="429654" y="107211"/>
                    </a:lnTo>
                    <a:lnTo>
                      <a:pt x="427485" y="135207"/>
                    </a:lnTo>
                    <a:lnTo>
                      <a:pt x="430907" y="125639"/>
                    </a:lnTo>
                    <a:lnTo>
                      <a:pt x="335141" y="993404"/>
                    </a:lnTo>
                    <a:lnTo>
                      <a:pt x="1153653" y="1189843"/>
                    </a:lnTo>
                    <a:lnTo>
                      <a:pt x="1154414" y="1187565"/>
                    </a:lnTo>
                    <a:lnTo>
                      <a:pt x="1166088" y="1192827"/>
                    </a:lnTo>
                    <a:lnTo>
                      <a:pt x="1173355" y="1194571"/>
                    </a:lnTo>
                    <a:lnTo>
                      <a:pt x="1172876" y="1195887"/>
                    </a:lnTo>
                    <a:lnTo>
                      <a:pt x="1192822" y="1204879"/>
                    </a:lnTo>
                    <a:cubicBezTo>
                      <a:pt x="1228240" y="1227000"/>
                      <a:pt x="1253920" y="1262722"/>
                      <a:pt x="1262997" y="1304639"/>
                    </a:cubicBezTo>
                    <a:cubicBezTo>
                      <a:pt x="1275117" y="1360604"/>
                      <a:pt x="1255706" y="1418699"/>
                      <a:pt x="1212377" y="1456144"/>
                    </a:cubicBezTo>
                    <a:close/>
                  </a:path>
                </a:pathLst>
              </a:custGeom>
              <a:solidFill>
                <a:srgbClr val="2843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28" name="TextBox 27">
              <a:extLst>
                <a:ext uri="{FF2B5EF4-FFF2-40B4-BE49-F238E27FC236}">
                  <a16:creationId xmlns:a16="http://schemas.microsoft.com/office/drawing/2014/main" id="{D395BCDD-CE7A-4F10-8D3F-700413958CDF}"/>
                </a:ext>
              </a:extLst>
            </p:cNvPr>
            <p:cNvSpPr txBox="1"/>
            <p:nvPr/>
          </p:nvSpPr>
          <p:spPr>
            <a:xfrm>
              <a:off x="11098816" y="624781"/>
              <a:ext cx="1018130" cy="369332"/>
            </a:xfrm>
            <a:prstGeom prst="rect">
              <a:avLst/>
            </a:prstGeom>
            <a:noFill/>
          </p:spPr>
          <p:txBody>
            <a:bodyPr wrap="square" rtlCol="0">
              <a:spAutoFit/>
            </a:bodyPr>
            <a:lstStyle/>
            <a:p>
              <a:r>
                <a:rPr lang="ru-RU" dirty="0">
                  <a:solidFill>
                    <a:srgbClr val="284391"/>
                  </a:solidFill>
                </a:rPr>
                <a:t>СОВНЕТ</a:t>
              </a:r>
            </a:p>
          </p:txBody>
        </p:sp>
      </p:grpSp>
      <p:sp>
        <p:nvSpPr>
          <p:cNvPr id="31" name="Прямоугольник 30">
            <a:extLst>
              <a:ext uri="{FF2B5EF4-FFF2-40B4-BE49-F238E27FC236}">
                <a16:creationId xmlns:a16="http://schemas.microsoft.com/office/drawing/2014/main" id="{2A15A8B6-5FC8-4DE9-9A18-332E209CB635}"/>
              </a:ext>
            </a:extLst>
          </p:cNvPr>
          <p:cNvSpPr/>
          <p:nvPr/>
        </p:nvSpPr>
        <p:spPr>
          <a:xfrm>
            <a:off x="0" y="6606917"/>
            <a:ext cx="12192000" cy="28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TextBox 31">
            <a:extLst>
              <a:ext uri="{FF2B5EF4-FFF2-40B4-BE49-F238E27FC236}">
                <a16:creationId xmlns:a16="http://schemas.microsoft.com/office/drawing/2014/main" id="{ECA08312-DFF7-4D25-B240-F84FC4390633}"/>
              </a:ext>
            </a:extLst>
          </p:cNvPr>
          <p:cNvSpPr txBox="1"/>
          <p:nvPr/>
        </p:nvSpPr>
        <p:spPr>
          <a:xfrm>
            <a:off x="10867373" y="6594826"/>
            <a:ext cx="1324627" cy="276999"/>
          </a:xfrm>
          <a:prstGeom prst="rect">
            <a:avLst/>
          </a:prstGeom>
          <a:noFill/>
        </p:spPr>
        <p:txBody>
          <a:bodyPr wrap="square" rtlCol="0">
            <a:spAutoFit/>
          </a:bodyPr>
          <a:lstStyle/>
          <a:p>
            <a:r>
              <a:rPr lang="en-US" sz="1200" b="1" dirty="0">
                <a:solidFill>
                  <a:srgbClr val="284391"/>
                </a:solidFill>
                <a:latin typeface="Arial" panose="020B0604020202020204" pitchFamily="34" charset="0"/>
                <a:cs typeface="Arial" panose="020B0604020202020204" pitchFamily="34" charset="0"/>
              </a:rPr>
              <a:t>www.sovnet.ru</a:t>
            </a:r>
            <a:endParaRPr lang="ru-RU" sz="1200" b="1" dirty="0">
              <a:solidFill>
                <a:srgbClr val="284391"/>
              </a:solidFill>
              <a:latin typeface="Arial" panose="020B0604020202020204" pitchFamily="34" charset="0"/>
              <a:cs typeface="Arial" panose="020B0604020202020204" pitchFamily="34" charset="0"/>
            </a:endParaRPr>
          </a:p>
        </p:txBody>
      </p:sp>
      <p:grpSp>
        <p:nvGrpSpPr>
          <p:cNvPr id="40" name="Группа 39">
            <a:extLst>
              <a:ext uri="{FF2B5EF4-FFF2-40B4-BE49-F238E27FC236}">
                <a16:creationId xmlns:a16="http://schemas.microsoft.com/office/drawing/2014/main" id="{96941552-227B-4F6F-8266-491CD138E0EF}"/>
              </a:ext>
            </a:extLst>
          </p:cNvPr>
          <p:cNvGrpSpPr/>
          <p:nvPr/>
        </p:nvGrpSpPr>
        <p:grpSpPr>
          <a:xfrm>
            <a:off x="240506" y="6606917"/>
            <a:ext cx="597694" cy="288000"/>
            <a:chOff x="552450" y="6606915"/>
            <a:chExt cx="597694" cy="288000"/>
          </a:xfrm>
        </p:grpSpPr>
        <p:sp>
          <p:nvSpPr>
            <p:cNvPr id="38" name="Стрелка: шеврон 37">
              <a:extLst>
                <a:ext uri="{FF2B5EF4-FFF2-40B4-BE49-F238E27FC236}">
                  <a16:creationId xmlns:a16="http://schemas.microsoft.com/office/drawing/2014/main" id="{58C7EF8E-9230-41D4-A21E-42C9937849C0}"/>
                </a:ext>
              </a:extLst>
            </p:cNvPr>
            <p:cNvSpPr/>
            <p:nvPr/>
          </p:nvSpPr>
          <p:spPr>
            <a:xfrm>
              <a:off x="552450" y="6606915"/>
              <a:ext cx="468000" cy="288000"/>
            </a:xfrm>
            <a:prstGeom prst="chevron">
              <a:avLst>
                <a:gd name="adj" fmla="val 367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3" name="Стрелка: шеврон 32">
              <a:extLst>
                <a:ext uri="{FF2B5EF4-FFF2-40B4-BE49-F238E27FC236}">
                  <a16:creationId xmlns:a16="http://schemas.microsoft.com/office/drawing/2014/main" id="{F3071521-75D9-4AB9-B4D2-75954FE80E4D}"/>
                </a:ext>
              </a:extLst>
            </p:cNvPr>
            <p:cNvSpPr/>
            <p:nvPr/>
          </p:nvSpPr>
          <p:spPr>
            <a:xfrm>
              <a:off x="570449" y="6606915"/>
              <a:ext cx="579695" cy="288000"/>
            </a:xfrm>
            <a:prstGeom prst="chevron">
              <a:avLst>
                <a:gd name="adj" fmla="val 3677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chemeClr val="bg1">
                      <a:lumMod val="95000"/>
                    </a:schemeClr>
                  </a:solidFill>
                  <a:latin typeface="Arial" panose="020B0604020202020204" pitchFamily="34" charset="0"/>
                  <a:cs typeface="Arial" panose="020B0604020202020204" pitchFamily="34" charset="0"/>
                </a:rPr>
                <a:t>15</a:t>
              </a:r>
            </a:p>
          </p:txBody>
        </p:sp>
      </p:grpSp>
      <p:sp>
        <p:nvSpPr>
          <p:cNvPr id="56" name="TextBox 2">
            <a:extLst>
              <a:ext uri="{FF2B5EF4-FFF2-40B4-BE49-F238E27FC236}">
                <a16:creationId xmlns:a16="http://schemas.microsoft.com/office/drawing/2014/main" id="{884718F0-03DB-45B4-986A-79FA53A49BC0}"/>
              </a:ext>
            </a:extLst>
          </p:cNvPr>
          <p:cNvSpPr txBox="1">
            <a:spLocks noChangeArrowheads="1"/>
          </p:cNvSpPr>
          <p:nvPr/>
        </p:nvSpPr>
        <p:spPr bwMode="auto">
          <a:xfrm>
            <a:off x="328246" y="2171857"/>
            <a:ext cx="4876800" cy="2677656"/>
          </a:xfrm>
          <a:prstGeom prst="rect">
            <a:avLst/>
          </a:prstGeom>
          <a:noFill/>
          <a:ln>
            <a:noFill/>
          </a:ln>
        </p:spPr>
        <p:txBody>
          <a:bodyPr wrap="square">
            <a:spAutoFit/>
          </a:bodyPr>
          <a:lstStyle>
            <a:lvl1pPr>
              <a:spcBef>
                <a:spcPct val="20000"/>
              </a:spcBef>
              <a:buFont typeface="Arial" panose="020B0604020202020204" pitchFamily="34" charset="0"/>
              <a:buChar char="•"/>
              <a:defRPr sz="2400" b="1">
                <a:solidFill>
                  <a:schemeClr val="tx1"/>
                </a:solidFill>
                <a:latin typeface="Myriad Pro" pitchFamily="34" charset="0"/>
              </a:defRPr>
            </a:lvl1pPr>
            <a:lvl2pPr marL="742950" indent="-285750">
              <a:spcBef>
                <a:spcPct val="20000"/>
              </a:spcBef>
              <a:buFont typeface="Arial" panose="020B0604020202020204" pitchFamily="34" charset="0"/>
              <a:buChar char="–"/>
              <a:defRPr sz="2000">
                <a:solidFill>
                  <a:schemeClr val="tx1"/>
                </a:solidFill>
                <a:latin typeface="Myriad Pro" pitchFamily="34" charset="0"/>
              </a:defRPr>
            </a:lvl2pPr>
            <a:lvl3pPr marL="1143000" indent="-228600">
              <a:spcBef>
                <a:spcPct val="20000"/>
              </a:spcBef>
              <a:buFont typeface="Arial" panose="020B0604020202020204" pitchFamily="34" charset="0"/>
              <a:buChar char="•"/>
              <a:defRPr>
                <a:solidFill>
                  <a:schemeClr val="tx1"/>
                </a:solidFill>
                <a:latin typeface="Myriad Pro" pitchFamily="34" charset="0"/>
              </a:defRPr>
            </a:lvl3pPr>
            <a:lvl4pPr marL="1600200" indent="-228600">
              <a:spcBef>
                <a:spcPct val="20000"/>
              </a:spcBef>
              <a:buFont typeface="Arial" panose="020B0604020202020204" pitchFamily="34" charset="0"/>
              <a:buChar char="–"/>
              <a:defRPr sz="1600">
                <a:solidFill>
                  <a:schemeClr val="tx1"/>
                </a:solidFill>
                <a:latin typeface="Myriad Pro" pitchFamily="34" charset="0"/>
              </a:defRPr>
            </a:lvl4pPr>
            <a:lvl5pPr marL="2057400" indent="-228600">
              <a:spcBef>
                <a:spcPct val="20000"/>
              </a:spcBef>
              <a:buFont typeface="Arial" panose="020B0604020202020204" pitchFamily="34" charset="0"/>
              <a:buChar char="»"/>
              <a:defRPr sz="16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9pPr>
          </a:lstStyle>
          <a:p>
            <a:pPr eaLnBrk="0" fontAlgn="base" hangingPunct="0">
              <a:spcBef>
                <a:spcPct val="0"/>
              </a:spcBef>
              <a:spcAft>
                <a:spcPct val="0"/>
              </a:spcAft>
              <a:buNone/>
              <a:defRPr/>
            </a:pPr>
            <a:r>
              <a:rPr lang="ru-RU" altLang="ru-RU" sz="1400" dirty="0">
                <a:latin typeface="+mn-lt"/>
              </a:rPr>
              <a:t>Комментарий регионального менеджера «ВЭБ.РФ» в ВО, к.ф-м.н. Антона Ганжи:</a:t>
            </a:r>
          </a:p>
          <a:p>
            <a:pPr eaLnBrk="0" fontAlgn="base" hangingPunct="0">
              <a:spcBef>
                <a:spcPct val="0"/>
              </a:spcBef>
              <a:spcAft>
                <a:spcPct val="0"/>
              </a:spcAft>
              <a:buFontTx/>
              <a:buNone/>
              <a:defRPr/>
            </a:pPr>
            <a:endParaRPr lang="ru-RU" altLang="ru-RU" sz="1400" b="0" dirty="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buNone/>
              <a:defRPr/>
            </a:pPr>
            <a:r>
              <a:rPr lang="ru-RU" sz="1400" b="0" dirty="0">
                <a:latin typeface="+mn-lt"/>
              </a:rPr>
              <a:t>«Ситуация по сравнению с прошлым кварталом не изменилась – после завершения ранее инициированных проектов, новых проектов не появилось. Проекты перспективного развития бессмысленно реализовывать из-за запрещающей ставки ЦБ. Потребности в реализации текущих проектов под новые заказы также отсутствуют из-за отсутствия подтверждения финансирования. Таким образом по факту бюджет открытых проектов равен нулю.»</a:t>
            </a:r>
          </a:p>
          <a:p>
            <a:pPr eaLnBrk="0" fontAlgn="base" hangingPunct="0">
              <a:spcBef>
                <a:spcPct val="0"/>
              </a:spcBef>
              <a:spcAft>
                <a:spcPct val="0"/>
              </a:spcAft>
              <a:buFontTx/>
              <a:buNone/>
              <a:defRPr/>
            </a:pPr>
            <a:endParaRPr lang="ru-RU" altLang="ru-RU" sz="1400" b="0" dirty="0">
              <a:solidFill>
                <a:prstClr val="black"/>
              </a:solidFill>
              <a:latin typeface="Arial" panose="020B0604020202020204" pitchFamily="34" charset="0"/>
              <a:cs typeface="Arial" panose="020B0604020202020204" pitchFamily="34" charset="0"/>
            </a:endParaRPr>
          </a:p>
        </p:txBody>
      </p:sp>
      <p:sp>
        <p:nvSpPr>
          <p:cNvPr id="7" name="Полилиния: фигура 6">
            <a:extLst>
              <a:ext uri="{FF2B5EF4-FFF2-40B4-BE49-F238E27FC236}">
                <a16:creationId xmlns:a16="http://schemas.microsoft.com/office/drawing/2014/main" id="{F04A3894-A048-71E3-444D-C873CB64A6D1}"/>
              </a:ext>
            </a:extLst>
          </p:cNvPr>
          <p:cNvSpPr/>
          <p:nvPr/>
        </p:nvSpPr>
        <p:spPr>
          <a:xfrm>
            <a:off x="10483116" y="1030286"/>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chemeClr val="bg1">
              <a:lumMod val="85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18" name="Полилиния: фигура 17">
            <a:extLst>
              <a:ext uri="{FF2B5EF4-FFF2-40B4-BE49-F238E27FC236}">
                <a16:creationId xmlns:a16="http://schemas.microsoft.com/office/drawing/2014/main" id="{46335DB5-12B0-18EA-D7B6-DC327AD17F7D}"/>
              </a:ext>
            </a:extLst>
          </p:cNvPr>
          <p:cNvSpPr/>
          <p:nvPr/>
        </p:nvSpPr>
        <p:spPr>
          <a:xfrm>
            <a:off x="9351147" y="1039028"/>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chemeClr val="bg1">
              <a:lumMod val="85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19" name="Rectangle 33">
            <a:extLst>
              <a:ext uri="{FF2B5EF4-FFF2-40B4-BE49-F238E27FC236}">
                <a16:creationId xmlns:a16="http://schemas.microsoft.com/office/drawing/2014/main" id="{92C8C60B-5E32-76A5-DC8C-5C0AA31EC088}"/>
              </a:ext>
            </a:extLst>
          </p:cNvPr>
          <p:cNvSpPr/>
          <p:nvPr/>
        </p:nvSpPr>
        <p:spPr>
          <a:xfrm>
            <a:off x="7688191" y="2303652"/>
            <a:ext cx="3549650" cy="132415"/>
          </a:xfrm>
          <a:prstGeom prst="rect">
            <a:avLst/>
          </a:prstGeom>
          <a:solidFill>
            <a:srgbClr val="A5A5A5"/>
          </a:soli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Rectangle 34">
            <a:extLst>
              <a:ext uri="{FF2B5EF4-FFF2-40B4-BE49-F238E27FC236}">
                <a16:creationId xmlns:a16="http://schemas.microsoft.com/office/drawing/2014/main" id="{56B6A184-7055-24CC-4C9D-6513AF127774}"/>
              </a:ext>
            </a:extLst>
          </p:cNvPr>
          <p:cNvSpPr/>
          <p:nvPr/>
        </p:nvSpPr>
        <p:spPr>
          <a:xfrm>
            <a:off x="7688190" y="2015044"/>
            <a:ext cx="2259187" cy="176400"/>
          </a:xfrm>
          <a:prstGeom prst="rect">
            <a:avLst/>
          </a:prstGeom>
          <a:solidFill>
            <a:srgbClr val="00B0F0"/>
          </a:solidFill>
          <a:ln w="25400" cap="flat" cmpd="sng" algn="ctr">
            <a:noFill/>
            <a:prstDash val="solid"/>
          </a:ln>
          <a:effectLst>
            <a:outerShdw blurRad="50800" dist="38100" dir="2700000" algn="tl" rotWithShape="0">
              <a:prstClr val="black">
                <a:alpha val="40000"/>
              </a:prst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21" name="Group 46">
            <a:extLst>
              <a:ext uri="{FF2B5EF4-FFF2-40B4-BE49-F238E27FC236}">
                <a16:creationId xmlns:a16="http://schemas.microsoft.com/office/drawing/2014/main" id="{6364C23B-27BE-E056-1833-93E7D930002D}"/>
              </a:ext>
            </a:extLst>
          </p:cNvPr>
          <p:cNvGrpSpPr/>
          <p:nvPr/>
        </p:nvGrpSpPr>
        <p:grpSpPr>
          <a:xfrm>
            <a:off x="9704253" y="1400210"/>
            <a:ext cx="1146087" cy="597592"/>
            <a:chOff x="2791098" y="4192380"/>
            <a:chExt cx="920324" cy="386632"/>
          </a:xfrm>
          <a:effectLst>
            <a:outerShdw blurRad="50800" dist="38100" dir="2700000" algn="tl" rotWithShape="0">
              <a:prstClr val="black">
                <a:alpha val="40000"/>
              </a:prstClr>
            </a:outerShdw>
          </a:effectLst>
        </p:grpSpPr>
        <p:sp>
          <p:nvSpPr>
            <p:cNvPr id="22" name="Freeform 47">
              <a:extLst>
                <a:ext uri="{FF2B5EF4-FFF2-40B4-BE49-F238E27FC236}">
                  <a16:creationId xmlns:a16="http://schemas.microsoft.com/office/drawing/2014/main" id="{FB1B2B25-996D-F2EE-933B-5CB2936C7A97}"/>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F81BD"/>
            </a:soli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3" name="TextBox 22">
              <a:extLst>
                <a:ext uri="{FF2B5EF4-FFF2-40B4-BE49-F238E27FC236}">
                  <a16:creationId xmlns:a16="http://schemas.microsoft.com/office/drawing/2014/main" id="{E8FF8019-6A57-2880-952F-DB55CCDCB52D}"/>
                </a:ext>
              </a:extLst>
            </p:cNvPr>
            <p:cNvSpPr txBox="1"/>
            <p:nvPr/>
          </p:nvSpPr>
          <p:spPr>
            <a:xfrm>
              <a:off x="2909773" y="4192380"/>
              <a:ext cx="801649" cy="258864"/>
            </a:xfrm>
            <a:prstGeom prst="rect">
              <a:avLst/>
            </a:prstGeom>
            <a:noFill/>
          </p:spPr>
          <p:txBody>
            <a:bodyP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ru-RU" sz="2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30,0</a:t>
              </a:r>
              <a:endParaRPr kumimoji="0" lang="en-US" sz="2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sp>
        <p:nvSpPr>
          <p:cNvPr id="24" name="Левая фигурная скобка 23">
            <a:extLst>
              <a:ext uri="{FF2B5EF4-FFF2-40B4-BE49-F238E27FC236}">
                <a16:creationId xmlns:a16="http://schemas.microsoft.com/office/drawing/2014/main" id="{F8CC670B-587C-D5C0-3720-5274A8C38E8A}"/>
              </a:ext>
            </a:extLst>
          </p:cNvPr>
          <p:cNvSpPr/>
          <p:nvPr/>
        </p:nvSpPr>
        <p:spPr>
          <a:xfrm rot="16200000">
            <a:off x="10874264" y="5046723"/>
            <a:ext cx="171743" cy="1754208"/>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6" name="Стрелка: штриховая вправо 25">
            <a:extLst>
              <a:ext uri="{FF2B5EF4-FFF2-40B4-BE49-F238E27FC236}">
                <a16:creationId xmlns:a16="http://schemas.microsoft.com/office/drawing/2014/main" id="{9EE2499C-E591-A62D-EAA8-26CE1B24CE73}"/>
              </a:ext>
            </a:extLst>
          </p:cNvPr>
          <p:cNvSpPr/>
          <p:nvPr/>
        </p:nvSpPr>
        <p:spPr>
          <a:xfrm rot="5400000">
            <a:off x="11342359" y="6062304"/>
            <a:ext cx="329503" cy="416560"/>
          </a:xfrm>
          <a:prstGeom prst="stripedRightArrow">
            <a:avLst>
              <a:gd name="adj1" fmla="val 50000"/>
              <a:gd name="adj2" fmla="val 37679"/>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TextBox 33">
            <a:extLst>
              <a:ext uri="{FF2B5EF4-FFF2-40B4-BE49-F238E27FC236}">
                <a16:creationId xmlns:a16="http://schemas.microsoft.com/office/drawing/2014/main" id="{41B6A984-DE0F-54CA-7090-D1A879C29C78}"/>
              </a:ext>
            </a:extLst>
          </p:cNvPr>
          <p:cNvSpPr txBox="1"/>
          <p:nvPr/>
        </p:nvSpPr>
        <p:spPr>
          <a:xfrm>
            <a:off x="10382722" y="6085918"/>
            <a:ext cx="1225159" cy="369332"/>
          </a:xfrm>
          <a:prstGeom prst="rect">
            <a:avLst/>
          </a:prstGeom>
          <a:noFill/>
        </p:spPr>
        <p:txBody>
          <a:bodyPr wrap="square" rtlCol="0">
            <a:spAutoFit/>
          </a:bodyPr>
          <a:lstStyle/>
          <a:p>
            <a:r>
              <a:rPr lang="ru-RU" b="1" dirty="0">
                <a:solidFill>
                  <a:srgbClr val="C00000"/>
                </a:solidFill>
                <a:sym typeface="Symbol" panose="05050102010706020507" pitchFamily="18" charset="2"/>
              </a:rPr>
              <a:t>  -8,0</a:t>
            </a:r>
            <a:endParaRPr lang="ru-RU" b="1" dirty="0">
              <a:solidFill>
                <a:srgbClr val="C00000"/>
              </a:solidFill>
            </a:endParaRPr>
          </a:p>
        </p:txBody>
      </p:sp>
      <p:graphicFrame>
        <p:nvGraphicFramePr>
          <p:cNvPr id="35" name="Диаграмма 34">
            <a:extLst>
              <a:ext uri="{FF2B5EF4-FFF2-40B4-BE49-F238E27FC236}">
                <a16:creationId xmlns:a16="http://schemas.microsoft.com/office/drawing/2014/main" id="{DC6ACA31-EDCC-D063-56DD-CBB139428F19}"/>
              </a:ext>
            </a:extLst>
          </p:cNvPr>
          <p:cNvGraphicFramePr>
            <a:graphicFrameLocks/>
          </p:cNvGraphicFramePr>
          <p:nvPr>
            <p:extLst>
              <p:ext uri="{D42A27DB-BD31-4B8C-83A1-F6EECF244321}">
                <p14:modId xmlns:p14="http://schemas.microsoft.com/office/powerpoint/2010/main" val="2868426398"/>
              </p:ext>
            </p:extLst>
          </p:nvPr>
        </p:nvGraphicFramePr>
        <p:xfrm>
          <a:off x="6126055" y="2455981"/>
          <a:ext cx="6032907" cy="34187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706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750"/>
                                        <p:tgtEl>
                                          <p:spTgt spid="20"/>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id="{F2E52787-FE41-4025-8880-A15F5C87B727}"/>
              </a:ext>
            </a:extLst>
          </p:cNvPr>
          <p:cNvSpPr>
            <a:spLocks noGrp="1"/>
          </p:cNvSpPr>
          <p:nvPr>
            <p:ph type="ctrTitle"/>
          </p:nvPr>
        </p:nvSpPr>
        <p:spPr>
          <a:xfrm>
            <a:off x="752760" y="381857"/>
            <a:ext cx="10293657" cy="512473"/>
          </a:xfrm>
        </p:spPr>
        <p:txBody>
          <a:bodyPr>
            <a:noAutofit/>
          </a:bodyPr>
          <a:lstStyle/>
          <a:p>
            <a:pPr algn="l"/>
            <a:r>
              <a:rPr lang="ru-RU" altLang="ru-RU" sz="2600" b="1" dirty="0">
                <a:solidFill>
                  <a:srgbClr val="284391"/>
                </a:solidFill>
                <a:latin typeface="Arial" panose="020B0604020202020204" pitchFamily="34" charset="0"/>
                <a:cs typeface="Arial" panose="020B0604020202020204" pitchFamily="34" charset="0"/>
              </a:rPr>
              <a:t>Оцените </a:t>
            </a:r>
            <a:r>
              <a:rPr lang="ru-RU" altLang="ru-RU" sz="2600" b="1" dirty="0">
                <a:solidFill>
                  <a:srgbClr val="C00000"/>
                </a:solidFill>
                <a:latin typeface="Arial" panose="020B0604020202020204" pitchFamily="34" charset="0"/>
                <a:cs typeface="Arial" panose="020B0604020202020204" pitchFamily="34" charset="0"/>
              </a:rPr>
              <a:t>суммарный бюджет открытых проектов </a:t>
            </a:r>
            <a:r>
              <a:rPr lang="ru-RU" altLang="ru-RU" sz="2600" b="1" dirty="0">
                <a:solidFill>
                  <a:srgbClr val="284391"/>
                </a:solidFill>
                <a:latin typeface="Arial" panose="020B0604020202020204" pitchFamily="34" charset="0"/>
                <a:cs typeface="Arial" panose="020B0604020202020204" pitchFamily="34" charset="0"/>
              </a:rPr>
              <a:t>в прошлом квартале по сравнению с позапрошлым</a:t>
            </a:r>
            <a:endParaRPr lang="ru-RU" sz="2600" b="1" dirty="0">
              <a:solidFill>
                <a:srgbClr val="284391"/>
              </a:solidFill>
              <a:latin typeface="Arial" panose="020B0604020202020204" pitchFamily="34" charset="0"/>
              <a:cs typeface="Arial" panose="020B0604020202020204" pitchFamily="34" charset="0"/>
            </a:endParaRPr>
          </a:p>
        </p:txBody>
      </p:sp>
      <p:grpSp>
        <p:nvGrpSpPr>
          <p:cNvPr id="3" name="Группа 2">
            <a:extLst>
              <a:ext uri="{FF2B5EF4-FFF2-40B4-BE49-F238E27FC236}">
                <a16:creationId xmlns:a16="http://schemas.microsoft.com/office/drawing/2014/main" id="{AA94D823-FDFA-4515-8E42-79784B872E02}"/>
              </a:ext>
            </a:extLst>
          </p:cNvPr>
          <p:cNvGrpSpPr/>
          <p:nvPr/>
        </p:nvGrpSpPr>
        <p:grpSpPr>
          <a:xfrm>
            <a:off x="0" y="957941"/>
            <a:ext cx="12192000" cy="72346"/>
            <a:chOff x="0" y="957941"/>
            <a:chExt cx="12192000" cy="72346"/>
          </a:xfrm>
        </p:grpSpPr>
        <p:sp>
          <p:nvSpPr>
            <p:cNvPr id="4" name="Прямоугольник 3">
              <a:extLst>
                <a:ext uri="{FF2B5EF4-FFF2-40B4-BE49-F238E27FC236}">
                  <a16:creationId xmlns:a16="http://schemas.microsoft.com/office/drawing/2014/main" id="{23C07C10-62C6-4771-BEE3-D9AB45EB4850}"/>
                </a:ext>
              </a:extLst>
            </p:cNvPr>
            <p:cNvSpPr/>
            <p:nvPr/>
          </p:nvSpPr>
          <p:spPr>
            <a:xfrm>
              <a:off x="0" y="957942"/>
              <a:ext cx="12192000" cy="7234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араллелограмм 1">
              <a:extLst>
                <a:ext uri="{FF2B5EF4-FFF2-40B4-BE49-F238E27FC236}">
                  <a16:creationId xmlns:a16="http://schemas.microsoft.com/office/drawing/2014/main" id="{2562EB68-DBEA-44DE-92AF-AEA1E63898F7}"/>
                </a:ext>
              </a:extLst>
            </p:cNvPr>
            <p:cNvSpPr/>
            <p:nvPr/>
          </p:nvSpPr>
          <p:spPr>
            <a:xfrm flipH="1">
              <a:off x="552450" y="957942"/>
              <a:ext cx="195263" cy="72345"/>
            </a:xfrm>
            <a:prstGeom prst="parallelogram">
              <a:avLst>
                <a:gd name="adj" fmla="val 131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араллелограмм 10">
              <a:extLst>
                <a:ext uri="{FF2B5EF4-FFF2-40B4-BE49-F238E27FC236}">
                  <a16:creationId xmlns:a16="http://schemas.microsoft.com/office/drawing/2014/main" id="{08A8FE95-9BEE-4E85-AA82-33C58674A3E1}"/>
                </a:ext>
              </a:extLst>
            </p:cNvPr>
            <p:cNvSpPr/>
            <p:nvPr/>
          </p:nvSpPr>
          <p:spPr>
            <a:xfrm flipH="1">
              <a:off x="747713" y="957941"/>
              <a:ext cx="195263" cy="72345"/>
            </a:xfrm>
            <a:prstGeom prst="parallelogram">
              <a:avLst>
                <a:gd name="adj" fmla="val 131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0" name="Группа 29">
            <a:extLst>
              <a:ext uri="{FF2B5EF4-FFF2-40B4-BE49-F238E27FC236}">
                <a16:creationId xmlns:a16="http://schemas.microsoft.com/office/drawing/2014/main" id="{9F7752EB-1795-4F0F-873F-3BEA40F30AE8}"/>
              </a:ext>
            </a:extLst>
          </p:cNvPr>
          <p:cNvGrpSpPr/>
          <p:nvPr/>
        </p:nvGrpSpPr>
        <p:grpSpPr>
          <a:xfrm>
            <a:off x="11098816" y="150895"/>
            <a:ext cx="1018130" cy="843218"/>
            <a:chOff x="11098816" y="150895"/>
            <a:chExt cx="1018130" cy="843218"/>
          </a:xfrm>
        </p:grpSpPr>
        <p:grpSp>
          <p:nvGrpSpPr>
            <p:cNvPr id="29" name="Группа 28">
              <a:extLst>
                <a:ext uri="{FF2B5EF4-FFF2-40B4-BE49-F238E27FC236}">
                  <a16:creationId xmlns:a16="http://schemas.microsoft.com/office/drawing/2014/main" id="{0CE26789-7954-4C1E-B443-243F83D09B96}"/>
                </a:ext>
              </a:extLst>
            </p:cNvPr>
            <p:cNvGrpSpPr/>
            <p:nvPr/>
          </p:nvGrpSpPr>
          <p:grpSpPr>
            <a:xfrm>
              <a:off x="11152356" y="150895"/>
              <a:ext cx="658637" cy="504554"/>
              <a:chOff x="11152356" y="150895"/>
              <a:chExt cx="658637" cy="504554"/>
            </a:xfrm>
          </p:grpSpPr>
          <p:sp>
            <p:nvSpPr>
              <p:cNvPr id="25" name="Полилиния: фигура 24">
                <a:extLst>
                  <a:ext uri="{FF2B5EF4-FFF2-40B4-BE49-F238E27FC236}">
                    <a16:creationId xmlns:a16="http://schemas.microsoft.com/office/drawing/2014/main" id="{29442075-3304-4B10-B3F5-507604ADBA5C}"/>
                  </a:ext>
                </a:extLst>
              </p:cNvPr>
              <p:cNvSpPr/>
              <p:nvPr/>
            </p:nvSpPr>
            <p:spPr>
              <a:xfrm rot="12906208">
                <a:off x="11404770" y="150895"/>
                <a:ext cx="406223" cy="496933"/>
              </a:xfrm>
              <a:custGeom>
                <a:avLst/>
                <a:gdLst>
                  <a:gd name="connsiteX0" fmla="*/ 1212377 w 1266547"/>
                  <a:gd name="connsiteY0" fmla="*/ 1456144 h 1494286"/>
                  <a:gd name="connsiteX1" fmla="*/ 1096339 w 1266547"/>
                  <a:gd name="connsiteY1" fmla="*/ 1493703 h 1494286"/>
                  <a:gd name="connsiteX2" fmla="*/ 1058178 w 1266547"/>
                  <a:gd name="connsiteY2" fmla="*/ 1485127 h 1494286"/>
                  <a:gd name="connsiteX3" fmla="*/ 1052771 w 1266547"/>
                  <a:gd name="connsiteY3" fmla="*/ 1488928 h 1494286"/>
                  <a:gd name="connsiteX4" fmla="*/ 68954 w 1266547"/>
                  <a:gd name="connsiteY4" fmla="*/ 1252817 h 1494286"/>
                  <a:gd name="connsiteX5" fmla="*/ 68788 w 1266547"/>
                  <a:gd name="connsiteY5" fmla="*/ 1251900 h 1494286"/>
                  <a:gd name="connsiteX6" fmla="*/ 55241 w 1266547"/>
                  <a:gd name="connsiteY6" fmla="*/ 1248714 h 1494286"/>
                  <a:gd name="connsiteX7" fmla="*/ 14685 w 1266547"/>
                  <a:gd name="connsiteY7" fmla="*/ 1218525 h 1494286"/>
                  <a:gd name="connsiteX8" fmla="*/ 12 w 1266547"/>
                  <a:gd name="connsiteY8" fmla="*/ 1170142 h 1494286"/>
                  <a:gd name="connsiteX9" fmla="*/ 1351 w 1266547"/>
                  <a:gd name="connsiteY9" fmla="*/ 1158497 h 1494286"/>
                  <a:gd name="connsiteX10" fmla="*/ 675 w 1266547"/>
                  <a:gd name="connsiteY10" fmla="*/ 1158201 h 1494286"/>
                  <a:gd name="connsiteX11" fmla="*/ 111899 w 1266547"/>
                  <a:gd name="connsiteY11" fmla="*/ 150375 h 1494286"/>
                  <a:gd name="connsiteX12" fmla="*/ 112135 w 1266547"/>
                  <a:gd name="connsiteY12" fmla="*/ 150209 h 1494286"/>
                  <a:gd name="connsiteX13" fmla="*/ 117645 w 1266547"/>
                  <a:gd name="connsiteY13" fmla="*/ 113088 h 1494286"/>
                  <a:gd name="connsiteX14" fmla="*/ 194490 w 1266547"/>
                  <a:gd name="connsiteY14" fmla="*/ 18371 h 1494286"/>
                  <a:gd name="connsiteX15" fmla="*/ 354057 w 1266547"/>
                  <a:gd name="connsiteY15" fmla="*/ 25762 h 1494286"/>
                  <a:gd name="connsiteX16" fmla="*/ 421833 w 1266547"/>
                  <a:gd name="connsiteY16" fmla="*/ 127162 h 1494286"/>
                  <a:gd name="connsiteX17" fmla="*/ 423502 w 1266547"/>
                  <a:gd name="connsiteY17" fmla="*/ 157429 h 1494286"/>
                  <a:gd name="connsiteX18" fmla="*/ 429654 w 1266547"/>
                  <a:gd name="connsiteY18" fmla="*/ 107211 h 1494286"/>
                  <a:gd name="connsiteX19" fmla="*/ 427485 w 1266547"/>
                  <a:gd name="connsiteY19" fmla="*/ 135207 h 1494286"/>
                  <a:gd name="connsiteX20" fmla="*/ 430907 w 1266547"/>
                  <a:gd name="connsiteY20" fmla="*/ 125639 h 1494286"/>
                  <a:gd name="connsiteX21" fmla="*/ 335141 w 1266547"/>
                  <a:gd name="connsiteY21" fmla="*/ 993404 h 1494286"/>
                  <a:gd name="connsiteX22" fmla="*/ 1153653 w 1266547"/>
                  <a:gd name="connsiteY22" fmla="*/ 1189843 h 1494286"/>
                  <a:gd name="connsiteX23" fmla="*/ 1154414 w 1266547"/>
                  <a:gd name="connsiteY23" fmla="*/ 1187565 h 1494286"/>
                  <a:gd name="connsiteX24" fmla="*/ 1166088 w 1266547"/>
                  <a:gd name="connsiteY24" fmla="*/ 1192827 h 1494286"/>
                  <a:gd name="connsiteX25" fmla="*/ 1173355 w 1266547"/>
                  <a:gd name="connsiteY25" fmla="*/ 1194571 h 1494286"/>
                  <a:gd name="connsiteX26" fmla="*/ 1172876 w 1266547"/>
                  <a:gd name="connsiteY26" fmla="*/ 1195887 h 1494286"/>
                  <a:gd name="connsiteX27" fmla="*/ 1192822 w 1266547"/>
                  <a:gd name="connsiteY27" fmla="*/ 1204879 h 1494286"/>
                  <a:gd name="connsiteX28" fmla="*/ 1262997 w 1266547"/>
                  <a:gd name="connsiteY28" fmla="*/ 1304639 h 1494286"/>
                  <a:gd name="connsiteX29" fmla="*/ 1212377 w 1266547"/>
                  <a:gd name="connsiteY29" fmla="*/ 1456144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6547" h="1494286">
                    <a:moveTo>
                      <a:pt x="1212377" y="1456144"/>
                    </a:moveTo>
                    <a:cubicBezTo>
                      <a:pt x="1179930" y="1484185"/>
                      <a:pt x="1137939" y="1497302"/>
                      <a:pt x="1096339" y="1493703"/>
                    </a:cubicBezTo>
                    <a:lnTo>
                      <a:pt x="1058178" y="1485127"/>
                    </a:lnTo>
                    <a:lnTo>
                      <a:pt x="1052771" y="1488928"/>
                    </a:lnTo>
                    <a:lnTo>
                      <a:pt x="68954" y="1252817"/>
                    </a:lnTo>
                    <a:lnTo>
                      <a:pt x="68788" y="1251900"/>
                    </a:lnTo>
                    <a:lnTo>
                      <a:pt x="55241" y="1248714"/>
                    </a:lnTo>
                    <a:cubicBezTo>
                      <a:pt x="39187" y="1243242"/>
                      <a:pt x="24914" y="1233078"/>
                      <a:pt x="14685" y="1218525"/>
                    </a:cubicBezTo>
                    <a:cubicBezTo>
                      <a:pt x="4456" y="1203972"/>
                      <a:pt x="-276" y="1187099"/>
                      <a:pt x="12" y="1170142"/>
                    </a:cubicBezTo>
                    <a:lnTo>
                      <a:pt x="1351" y="1158497"/>
                    </a:lnTo>
                    <a:lnTo>
                      <a:pt x="675" y="1158201"/>
                    </a:lnTo>
                    <a:lnTo>
                      <a:pt x="111899" y="150375"/>
                    </a:lnTo>
                    <a:lnTo>
                      <a:pt x="112135" y="150209"/>
                    </a:lnTo>
                    <a:lnTo>
                      <a:pt x="117645" y="113088"/>
                    </a:lnTo>
                    <a:cubicBezTo>
                      <a:pt x="129271" y="72981"/>
                      <a:pt x="156637" y="38533"/>
                      <a:pt x="194490" y="18371"/>
                    </a:cubicBezTo>
                    <a:cubicBezTo>
                      <a:pt x="245030" y="-8549"/>
                      <a:pt x="306216" y="-5715"/>
                      <a:pt x="354057" y="25762"/>
                    </a:cubicBezTo>
                    <a:cubicBezTo>
                      <a:pt x="389883" y="49334"/>
                      <a:pt x="413952" y="86158"/>
                      <a:pt x="421833" y="127162"/>
                    </a:cubicBezTo>
                    <a:lnTo>
                      <a:pt x="423502" y="157429"/>
                    </a:lnTo>
                    <a:lnTo>
                      <a:pt x="429654" y="107211"/>
                    </a:lnTo>
                    <a:lnTo>
                      <a:pt x="427485" y="135207"/>
                    </a:lnTo>
                    <a:lnTo>
                      <a:pt x="430907" y="125639"/>
                    </a:lnTo>
                    <a:lnTo>
                      <a:pt x="335141" y="993404"/>
                    </a:lnTo>
                    <a:lnTo>
                      <a:pt x="1153653" y="1189843"/>
                    </a:lnTo>
                    <a:lnTo>
                      <a:pt x="1154414" y="1187565"/>
                    </a:lnTo>
                    <a:lnTo>
                      <a:pt x="1166088" y="1192827"/>
                    </a:lnTo>
                    <a:lnTo>
                      <a:pt x="1173355" y="1194571"/>
                    </a:lnTo>
                    <a:lnTo>
                      <a:pt x="1172876" y="1195887"/>
                    </a:lnTo>
                    <a:lnTo>
                      <a:pt x="1192822" y="1204879"/>
                    </a:lnTo>
                    <a:cubicBezTo>
                      <a:pt x="1228240" y="1227000"/>
                      <a:pt x="1253920" y="1262722"/>
                      <a:pt x="1262997" y="1304639"/>
                    </a:cubicBezTo>
                    <a:cubicBezTo>
                      <a:pt x="1275117" y="1360604"/>
                      <a:pt x="1255706" y="1418699"/>
                      <a:pt x="1212377" y="1456144"/>
                    </a:cubicBezTo>
                    <a:close/>
                  </a:path>
                </a:pathLst>
              </a:custGeom>
              <a:solidFill>
                <a:srgbClr val="2843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27" name="Полилиния: фигура 26">
                <a:extLst>
                  <a:ext uri="{FF2B5EF4-FFF2-40B4-BE49-F238E27FC236}">
                    <a16:creationId xmlns:a16="http://schemas.microsoft.com/office/drawing/2014/main" id="{4254B57A-0BF7-4F60-97A7-51B43B03E5CB}"/>
                  </a:ext>
                </a:extLst>
              </p:cNvPr>
              <p:cNvSpPr/>
              <p:nvPr/>
            </p:nvSpPr>
            <p:spPr>
              <a:xfrm rot="12906208">
                <a:off x="11152356" y="158516"/>
                <a:ext cx="406223" cy="496933"/>
              </a:xfrm>
              <a:custGeom>
                <a:avLst/>
                <a:gdLst>
                  <a:gd name="connsiteX0" fmla="*/ 1212377 w 1266547"/>
                  <a:gd name="connsiteY0" fmla="*/ 1456144 h 1494286"/>
                  <a:gd name="connsiteX1" fmla="*/ 1096339 w 1266547"/>
                  <a:gd name="connsiteY1" fmla="*/ 1493703 h 1494286"/>
                  <a:gd name="connsiteX2" fmla="*/ 1058178 w 1266547"/>
                  <a:gd name="connsiteY2" fmla="*/ 1485127 h 1494286"/>
                  <a:gd name="connsiteX3" fmla="*/ 1052771 w 1266547"/>
                  <a:gd name="connsiteY3" fmla="*/ 1488928 h 1494286"/>
                  <a:gd name="connsiteX4" fmla="*/ 68954 w 1266547"/>
                  <a:gd name="connsiteY4" fmla="*/ 1252817 h 1494286"/>
                  <a:gd name="connsiteX5" fmla="*/ 68788 w 1266547"/>
                  <a:gd name="connsiteY5" fmla="*/ 1251900 h 1494286"/>
                  <a:gd name="connsiteX6" fmla="*/ 55241 w 1266547"/>
                  <a:gd name="connsiteY6" fmla="*/ 1248714 h 1494286"/>
                  <a:gd name="connsiteX7" fmla="*/ 14685 w 1266547"/>
                  <a:gd name="connsiteY7" fmla="*/ 1218525 h 1494286"/>
                  <a:gd name="connsiteX8" fmla="*/ 12 w 1266547"/>
                  <a:gd name="connsiteY8" fmla="*/ 1170142 h 1494286"/>
                  <a:gd name="connsiteX9" fmla="*/ 1351 w 1266547"/>
                  <a:gd name="connsiteY9" fmla="*/ 1158497 h 1494286"/>
                  <a:gd name="connsiteX10" fmla="*/ 675 w 1266547"/>
                  <a:gd name="connsiteY10" fmla="*/ 1158201 h 1494286"/>
                  <a:gd name="connsiteX11" fmla="*/ 111899 w 1266547"/>
                  <a:gd name="connsiteY11" fmla="*/ 150375 h 1494286"/>
                  <a:gd name="connsiteX12" fmla="*/ 112135 w 1266547"/>
                  <a:gd name="connsiteY12" fmla="*/ 150209 h 1494286"/>
                  <a:gd name="connsiteX13" fmla="*/ 117645 w 1266547"/>
                  <a:gd name="connsiteY13" fmla="*/ 113088 h 1494286"/>
                  <a:gd name="connsiteX14" fmla="*/ 194490 w 1266547"/>
                  <a:gd name="connsiteY14" fmla="*/ 18371 h 1494286"/>
                  <a:gd name="connsiteX15" fmla="*/ 354057 w 1266547"/>
                  <a:gd name="connsiteY15" fmla="*/ 25762 h 1494286"/>
                  <a:gd name="connsiteX16" fmla="*/ 421833 w 1266547"/>
                  <a:gd name="connsiteY16" fmla="*/ 127162 h 1494286"/>
                  <a:gd name="connsiteX17" fmla="*/ 423502 w 1266547"/>
                  <a:gd name="connsiteY17" fmla="*/ 157429 h 1494286"/>
                  <a:gd name="connsiteX18" fmla="*/ 429654 w 1266547"/>
                  <a:gd name="connsiteY18" fmla="*/ 107211 h 1494286"/>
                  <a:gd name="connsiteX19" fmla="*/ 427485 w 1266547"/>
                  <a:gd name="connsiteY19" fmla="*/ 135207 h 1494286"/>
                  <a:gd name="connsiteX20" fmla="*/ 430907 w 1266547"/>
                  <a:gd name="connsiteY20" fmla="*/ 125639 h 1494286"/>
                  <a:gd name="connsiteX21" fmla="*/ 335141 w 1266547"/>
                  <a:gd name="connsiteY21" fmla="*/ 993404 h 1494286"/>
                  <a:gd name="connsiteX22" fmla="*/ 1153653 w 1266547"/>
                  <a:gd name="connsiteY22" fmla="*/ 1189843 h 1494286"/>
                  <a:gd name="connsiteX23" fmla="*/ 1154414 w 1266547"/>
                  <a:gd name="connsiteY23" fmla="*/ 1187565 h 1494286"/>
                  <a:gd name="connsiteX24" fmla="*/ 1166088 w 1266547"/>
                  <a:gd name="connsiteY24" fmla="*/ 1192827 h 1494286"/>
                  <a:gd name="connsiteX25" fmla="*/ 1173355 w 1266547"/>
                  <a:gd name="connsiteY25" fmla="*/ 1194571 h 1494286"/>
                  <a:gd name="connsiteX26" fmla="*/ 1172876 w 1266547"/>
                  <a:gd name="connsiteY26" fmla="*/ 1195887 h 1494286"/>
                  <a:gd name="connsiteX27" fmla="*/ 1192822 w 1266547"/>
                  <a:gd name="connsiteY27" fmla="*/ 1204879 h 1494286"/>
                  <a:gd name="connsiteX28" fmla="*/ 1262997 w 1266547"/>
                  <a:gd name="connsiteY28" fmla="*/ 1304639 h 1494286"/>
                  <a:gd name="connsiteX29" fmla="*/ 1212377 w 1266547"/>
                  <a:gd name="connsiteY29" fmla="*/ 1456144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6547" h="1494286">
                    <a:moveTo>
                      <a:pt x="1212377" y="1456144"/>
                    </a:moveTo>
                    <a:cubicBezTo>
                      <a:pt x="1179930" y="1484185"/>
                      <a:pt x="1137939" y="1497302"/>
                      <a:pt x="1096339" y="1493703"/>
                    </a:cubicBezTo>
                    <a:lnTo>
                      <a:pt x="1058178" y="1485127"/>
                    </a:lnTo>
                    <a:lnTo>
                      <a:pt x="1052771" y="1488928"/>
                    </a:lnTo>
                    <a:lnTo>
                      <a:pt x="68954" y="1252817"/>
                    </a:lnTo>
                    <a:lnTo>
                      <a:pt x="68788" y="1251900"/>
                    </a:lnTo>
                    <a:lnTo>
                      <a:pt x="55241" y="1248714"/>
                    </a:lnTo>
                    <a:cubicBezTo>
                      <a:pt x="39187" y="1243242"/>
                      <a:pt x="24914" y="1233078"/>
                      <a:pt x="14685" y="1218525"/>
                    </a:cubicBezTo>
                    <a:cubicBezTo>
                      <a:pt x="4456" y="1203972"/>
                      <a:pt x="-276" y="1187099"/>
                      <a:pt x="12" y="1170142"/>
                    </a:cubicBezTo>
                    <a:lnTo>
                      <a:pt x="1351" y="1158497"/>
                    </a:lnTo>
                    <a:lnTo>
                      <a:pt x="675" y="1158201"/>
                    </a:lnTo>
                    <a:lnTo>
                      <a:pt x="111899" y="150375"/>
                    </a:lnTo>
                    <a:lnTo>
                      <a:pt x="112135" y="150209"/>
                    </a:lnTo>
                    <a:lnTo>
                      <a:pt x="117645" y="113088"/>
                    </a:lnTo>
                    <a:cubicBezTo>
                      <a:pt x="129271" y="72981"/>
                      <a:pt x="156637" y="38533"/>
                      <a:pt x="194490" y="18371"/>
                    </a:cubicBezTo>
                    <a:cubicBezTo>
                      <a:pt x="245030" y="-8549"/>
                      <a:pt x="306216" y="-5715"/>
                      <a:pt x="354057" y="25762"/>
                    </a:cubicBezTo>
                    <a:cubicBezTo>
                      <a:pt x="389883" y="49334"/>
                      <a:pt x="413952" y="86158"/>
                      <a:pt x="421833" y="127162"/>
                    </a:cubicBezTo>
                    <a:lnTo>
                      <a:pt x="423502" y="157429"/>
                    </a:lnTo>
                    <a:lnTo>
                      <a:pt x="429654" y="107211"/>
                    </a:lnTo>
                    <a:lnTo>
                      <a:pt x="427485" y="135207"/>
                    </a:lnTo>
                    <a:lnTo>
                      <a:pt x="430907" y="125639"/>
                    </a:lnTo>
                    <a:lnTo>
                      <a:pt x="335141" y="993404"/>
                    </a:lnTo>
                    <a:lnTo>
                      <a:pt x="1153653" y="1189843"/>
                    </a:lnTo>
                    <a:lnTo>
                      <a:pt x="1154414" y="1187565"/>
                    </a:lnTo>
                    <a:lnTo>
                      <a:pt x="1166088" y="1192827"/>
                    </a:lnTo>
                    <a:lnTo>
                      <a:pt x="1173355" y="1194571"/>
                    </a:lnTo>
                    <a:lnTo>
                      <a:pt x="1172876" y="1195887"/>
                    </a:lnTo>
                    <a:lnTo>
                      <a:pt x="1192822" y="1204879"/>
                    </a:lnTo>
                    <a:cubicBezTo>
                      <a:pt x="1228240" y="1227000"/>
                      <a:pt x="1253920" y="1262722"/>
                      <a:pt x="1262997" y="1304639"/>
                    </a:cubicBezTo>
                    <a:cubicBezTo>
                      <a:pt x="1275117" y="1360604"/>
                      <a:pt x="1255706" y="1418699"/>
                      <a:pt x="1212377" y="1456144"/>
                    </a:cubicBezTo>
                    <a:close/>
                  </a:path>
                </a:pathLst>
              </a:custGeom>
              <a:solidFill>
                <a:srgbClr val="2843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28" name="TextBox 27">
              <a:extLst>
                <a:ext uri="{FF2B5EF4-FFF2-40B4-BE49-F238E27FC236}">
                  <a16:creationId xmlns:a16="http://schemas.microsoft.com/office/drawing/2014/main" id="{D395BCDD-CE7A-4F10-8D3F-700413958CDF}"/>
                </a:ext>
              </a:extLst>
            </p:cNvPr>
            <p:cNvSpPr txBox="1"/>
            <p:nvPr/>
          </p:nvSpPr>
          <p:spPr>
            <a:xfrm>
              <a:off x="11098816" y="624781"/>
              <a:ext cx="1018130" cy="369332"/>
            </a:xfrm>
            <a:prstGeom prst="rect">
              <a:avLst/>
            </a:prstGeom>
            <a:noFill/>
          </p:spPr>
          <p:txBody>
            <a:bodyPr wrap="square" rtlCol="0">
              <a:spAutoFit/>
            </a:bodyPr>
            <a:lstStyle/>
            <a:p>
              <a:r>
                <a:rPr lang="ru-RU" dirty="0">
                  <a:solidFill>
                    <a:srgbClr val="284391"/>
                  </a:solidFill>
                </a:rPr>
                <a:t>СОВНЕТ</a:t>
              </a:r>
            </a:p>
          </p:txBody>
        </p:sp>
      </p:grpSp>
      <p:sp>
        <p:nvSpPr>
          <p:cNvPr id="31" name="Прямоугольник 30">
            <a:extLst>
              <a:ext uri="{FF2B5EF4-FFF2-40B4-BE49-F238E27FC236}">
                <a16:creationId xmlns:a16="http://schemas.microsoft.com/office/drawing/2014/main" id="{2A15A8B6-5FC8-4DE9-9A18-332E209CB635}"/>
              </a:ext>
            </a:extLst>
          </p:cNvPr>
          <p:cNvSpPr/>
          <p:nvPr/>
        </p:nvSpPr>
        <p:spPr>
          <a:xfrm>
            <a:off x="0" y="6606917"/>
            <a:ext cx="12192000" cy="28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TextBox 31">
            <a:extLst>
              <a:ext uri="{FF2B5EF4-FFF2-40B4-BE49-F238E27FC236}">
                <a16:creationId xmlns:a16="http://schemas.microsoft.com/office/drawing/2014/main" id="{ECA08312-DFF7-4D25-B240-F84FC4390633}"/>
              </a:ext>
            </a:extLst>
          </p:cNvPr>
          <p:cNvSpPr txBox="1"/>
          <p:nvPr/>
        </p:nvSpPr>
        <p:spPr>
          <a:xfrm>
            <a:off x="10867373" y="6594826"/>
            <a:ext cx="1324627" cy="276999"/>
          </a:xfrm>
          <a:prstGeom prst="rect">
            <a:avLst/>
          </a:prstGeom>
          <a:noFill/>
        </p:spPr>
        <p:txBody>
          <a:bodyPr wrap="square" rtlCol="0">
            <a:spAutoFit/>
          </a:bodyPr>
          <a:lstStyle/>
          <a:p>
            <a:r>
              <a:rPr lang="en-US" sz="1200" b="1" dirty="0">
                <a:solidFill>
                  <a:srgbClr val="284391"/>
                </a:solidFill>
                <a:latin typeface="Arial" panose="020B0604020202020204" pitchFamily="34" charset="0"/>
                <a:cs typeface="Arial" panose="020B0604020202020204" pitchFamily="34" charset="0"/>
              </a:rPr>
              <a:t>www.sovnet.ru</a:t>
            </a:r>
            <a:endParaRPr lang="ru-RU" sz="1200" b="1" dirty="0">
              <a:solidFill>
                <a:srgbClr val="284391"/>
              </a:solidFill>
              <a:latin typeface="Arial" panose="020B0604020202020204" pitchFamily="34" charset="0"/>
              <a:cs typeface="Arial" panose="020B0604020202020204" pitchFamily="34" charset="0"/>
            </a:endParaRPr>
          </a:p>
        </p:txBody>
      </p:sp>
      <p:grpSp>
        <p:nvGrpSpPr>
          <p:cNvPr id="40" name="Группа 39">
            <a:extLst>
              <a:ext uri="{FF2B5EF4-FFF2-40B4-BE49-F238E27FC236}">
                <a16:creationId xmlns:a16="http://schemas.microsoft.com/office/drawing/2014/main" id="{96941552-227B-4F6F-8266-491CD138E0EF}"/>
              </a:ext>
            </a:extLst>
          </p:cNvPr>
          <p:cNvGrpSpPr/>
          <p:nvPr/>
        </p:nvGrpSpPr>
        <p:grpSpPr>
          <a:xfrm>
            <a:off x="240506" y="6606917"/>
            <a:ext cx="597694" cy="288000"/>
            <a:chOff x="552450" y="6606915"/>
            <a:chExt cx="597694" cy="288000"/>
          </a:xfrm>
        </p:grpSpPr>
        <p:sp>
          <p:nvSpPr>
            <p:cNvPr id="38" name="Стрелка: шеврон 37">
              <a:extLst>
                <a:ext uri="{FF2B5EF4-FFF2-40B4-BE49-F238E27FC236}">
                  <a16:creationId xmlns:a16="http://schemas.microsoft.com/office/drawing/2014/main" id="{58C7EF8E-9230-41D4-A21E-42C9937849C0}"/>
                </a:ext>
              </a:extLst>
            </p:cNvPr>
            <p:cNvSpPr/>
            <p:nvPr/>
          </p:nvSpPr>
          <p:spPr>
            <a:xfrm>
              <a:off x="552450" y="6606915"/>
              <a:ext cx="468000" cy="288000"/>
            </a:xfrm>
            <a:prstGeom prst="chevron">
              <a:avLst>
                <a:gd name="adj" fmla="val 367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3" name="Стрелка: шеврон 32">
              <a:extLst>
                <a:ext uri="{FF2B5EF4-FFF2-40B4-BE49-F238E27FC236}">
                  <a16:creationId xmlns:a16="http://schemas.microsoft.com/office/drawing/2014/main" id="{F3071521-75D9-4AB9-B4D2-75954FE80E4D}"/>
                </a:ext>
              </a:extLst>
            </p:cNvPr>
            <p:cNvSpPr/>
            <p:nvPr/>
          </p:nvSpPr>
          <p:spPr>
            <a:xfrm>
              <a:off x="570449" y="6606915"/>
              <a:ext cx="579695" cy="288000"/>
            </a:xfrm>
            <a:prstGeom prst="chevron">
              <a:avLst>
                <a:gd name="adj" fmla="val 3677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chemeClr val="bg1">
                      <a:lumMod val="95000"/>
                    </a:schemeClr>
                  </a:solidFill>
                  <a:latin typeface="Arial" panose="020B0604020202020204" pitchFamily="34" charset="0"/>
                  <a:cs typeface="Arial" panose="020B0604020202020204" pitchFamily="34" charset="0"/>
                </a:rPr>
                <a:t>16</a:t>
              </a:r>
            </a:p>
          </p:txBody>
        </p:sp>
      </p:grpSp>
      <p:sp>
        <p:nvSpPr>
          <p:cNvPr id="53" name="Стрелка: пятиугольник 52">
            <a:extLst>
              <a:ext uri="{FF2B5EF4-FFF2-40B4-BE49-F238E27FC236}">
                <a16:creationId xmlns:a16="http://schemas.microsoft.com/office/drawing/2014/main" id="{643D4130-119B-40CB-AB72-DE81AFDC7885}"/>
              </a:ext>
            </a:extLst>
          </p:cNvPr>
          <p:cNvSpPr/>
          <p:nvPr/>
        </p:nvSpPr>
        <p:spPr>
          <a:xfrm>
            <a:off x="433754" y="3945421"/>
            <a:ext cx="5545015" cy="2091964"/>
          </a:xfrm>
          <a:prstGeom prst="homePlate">
            <a:avLst>
              <a:gd name="adj" fmla="val 16794"/>
            </a:avLst>
          </a:prstGeom>
          <a:solidFill>
            <a:srgbClr val="DAE3F3">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TextBox 2">
            <a:extLst>
              <a:ext uri="{FF2B5EF4-FFF2-40B4-BE49-F238E27FC236}">
                <a16:creationId xmlns:a16="http://schemas.microsoft.com/office/drawing/2014/main" id="{8962C28B-8758-4D0B-8F59-946FAE9E78FD}"/>
              </a:ext>
            </a:extLst>
          </p:cNvPr>
          <p:cNvSpPr txBox="1">
            <a:spLocks noChangeArrowheads="1"/>
          </p:cNvSpPr>
          <p:nvPr/>
        </p:nvSpPr>
        <p:spPr bwMode="auto">
          <a:xfrm>
            <a:off x="574432" y="4188226"/>
            <a:ext cx="4841631" cy="1600438"/>
          </a:xfrm>
          <a:prstGeom prst="rect">
            <a:avLst/>
          </a:prstGeom>
          <a:noFill/>
          <a:ln>
            <a:noFill/>
          </a:ln>
        </p:spPr>
        <p:txBody>
          <a:bodyPr wrap="square">
            <a:spAutoFit/>
          </a:bodyPr>
          <a:lstStyle>
            <a:lvl1pPr>
              <a:spcBef>
                <a:spcPct val="20000"/>
              </a:spcBef>
              <a:buFont typeface="Arial" panose="020B0604020202020204" pitchFamily="34" charset="0"/>
              <a:buChar char="•"/>
              <a:defRPr sz="2400" b="1">
                <a:solidFill>
                  <a:schemeClr val="tx1"/>
                </a:solidFill>
                <a:latin typeface="Myriad Pro" pitchFamily="34" charset="0"/>
              </a:defRPr>
            </a:lvl1pPr>
            <a:lvl2pPr marL="742950" indent="-285750">
              <a:spcBef>
                <a:spcPct val="20000"/>
              </a:spcBef>
              <a:buFont typeface="Arial" panose="020B0604020202020204" pitchFamily="34" charset="0"/>
              <a:buChar char="–"/>
              <a:defRPr sz="2000">
                <a:solidFill>
                  <a:schemeClr val="tx1"/>
                </a:solidFill>
                <a:latin typeface="Myriad Pro" pitchFamily="34" charset="0"/>
              </a:defRPr>
            </a:lvl2pPr>
            <a:lvl3pPr marL="1143000" indent="-228600">
              <a:spcBef>
                <a:spcPct val="20000"/>
              </a:spcBef>
              <a:buFont typeface="Arial" panose="020B0604020202020204" pitchFamily="34" charset="0"/>
              <a:buChar char="•"/>
              <a:defRPr>
                <a:solidFill>
                  <a:schemeClr val="tx1"/>
                </a:solidFill>
                <a:latin typeface="Myriad Pro" pitchFamily="34" charset="0"/>
              </a:defRPr>
            </a:lvl3pPr>
            <a:lvl4pPr marL="1600200" indent="-228600">
              <a:spcBef>
                <a:spcPct val="20000"/>
              </a:spcBef>
              <a:buFont typeface="Arial" panose="020B0604020202020204" pitchFamily="34" charset="0"/>
              <a:buChar char="–"/>
              <a:defRPr sz="1600">
                <a:solidFill>
                  <a:schemeClr val="tx1"/>
                </a:solidFill>
                <a:latin typeface="Myriad Pro" pitchFamily="34" charset="0"/>
              </a:defRPr>
            </a:lvl4pPr>
            <a:lvl5pPr marL="2057400" indent="-228600">
              <a:spcBef>
                <a:spcPct val="20000"/>
              </a:spcBef>
              <a:buFont typeface="Arial" panose="020B0604020202020204" pitchFamily="34" charset="0"/>
              <a:buChar char="»"/>
              <a:defRPr sz="16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9pPr>
          </a:lstStyle>
          <a:p>
            <a:pPr eaLnBrk="0" fontAlgn="base" hangingPunct="0">
              <a:spcBef>
                <a:spcPct val="0"/>
              </a:spcBef>
              <a:spcAft>
                <a:spcPct val="0"/>
              </a:spcAft>
              <a:buNone/>
              <a:defRPr/>
            </a:pPr>
            <a:r>
              <a:rPr lang="ru-RU" altLang="ru-RU" sz="1400" dirty="0">
                <a:latin typeface="+mn-lt"/>
              </a:rPr>
              <a:t>Комментарий руководителя направления проектного офиса «Солар» Михаила Белова:</a:t>
            </a:r>
          </a:p>
          <a:p>
            <a:pPr eaLnBrk="0" fontAlgn="base" hangingPunct="0">
              <a:spcBef>
                <a:spcPct val="0"/>
              </a:spcBef>
              <a:spcAft>
                <a:spcPct val="0"/>
              </a:spcAft>
              <a:buNone/>
              <a:defRPr/>
            </a:pPr>
            <a:endParaRPr lang="ru-RU" altLang="ru-RU" sz="1400" dirty="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buNone/>
              <a:defRPr/>
            </a:pPr>
            <a:r>
              <a:rPr lang="ru-RU" altLang="ru-RU" sz="1400" b="0" dirty="0">
                <a:latin typeface="+mn-lt"/>
              </a:rPr>
              <a:t>«Я сталкиваюсь с тем, что у многих коллег на рынке не доведены в нормальном виде бюджеты. Многие активности "едут вправо". Тут сложно однозначно сказать - будет у нас гореть в конце года или мы уйдём в "бедный" год.»</a:t>
            </a:r>
          </a:p>
        </p:txBody>
      </p:sp>
      <p:sp>
        <p:nvSpPr>
          <p:cNvPr id="7" name="Полилиния: фигура 6">
            <a:extLst>
              <a:ext uri="{FF2B5EF4-FFF2-40B4-BE49-F238E27FC236}">
                <a16:creationId xmlns:a16="http://schemas.microsoft.com/office/drawing/2014/main" id="{029D5D2F-98C1-8DDA-6C87-632C37434904}"/>
              </a:ext>
            </a:extLst>
          </p:cNvPr>
          <p:cNvSpPr/>
          <p:nvPr/>
        </p:nvSpPr>
        <p:spPr>
          <a:xfrm>
            <a:off x="10483116" y="1030286"/>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chemeClr val="bg1">
              <a:lumMod val="85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9" name="Полилиния: фигура 8">
            <a:extLst>
              <a:ext uri="{FF2B5EF4-FFF2-40B4-BE49-F238E27FC236}">
                <a16:creationId xmlns:a16="http://schemas.microsoft.com/office/drawing/2014/main" id="{5AB07AF1-4128-86CA-04AE-20E1DD5974AF}"/>
              </a:ext>
            </a:extLst>
          </p:cNvPr>
          <p:cNvSpPr/>
          <p:nvPr/>
        </p:nvSpPr>
        <p:spPr>
          <a:xfrm>
            <a:off x="9351147" y="1039028"/>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chemeClr val="bg1">
              <a:lumMod val="85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18" name="Rectangle 33">
            <a:extLst>
              <a:ext uri="{FF2B5EF4-FFF2-40B4-BE49-F238E27FC236}">
                <a16:creationId xmlns:a16="http://schemas.microsoft.com/office/drawing/2014/main" id="{B642DC30-C496-B7B4-4290-3B06E64352FB}"/>
              </a:ext>
            </a:extLst>
          </p:cNvPr>
          <p:cNvSpPr/>
          <p:nvPr/>
        </p:nvSpPr>
        <p:spPr>
          <a:xfrm>
            <a:off x="7688191" y="2303652"/>
            <a:ext cx="3549650" cy="132415"/>
          </a:xfrm>
          <a:prstGeom prst="rect">
            <a:avLst/>
          </a:prstGeom>
          <a:solidFill>
            <a:srgbClr val="A5A5A5"/>
          </a:soli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9" name="Rectangle 34">
            <a:extLst>
              <a:ext uri="{FF2B5EF4-FFF2-40B4-BE49-F238E27FC236}">
                <a16:creationId xmlns:a16="http://schemas.microsoft.com/office/drawing/2014/main" id="{EB48FB9E-4580-9896-E5ED-9D7BCF4E865C}"/>
              </a:ext>
            </a:extLst>
          </p:cNvPr>
          <p:cNvSpPr/>
          <p:nvPr/>
        </p:nvSpPr>
        <p:spPr>
          <a:xfrm>
            <a:off x="7688190" y="2015044"/>
            <a:ext cx="2259187" cy="176400"/>
          </a:xfrm>
          <a:prstGeom prst="rect">
            <a:avLst/>
          </a:prstGeom>
          <a:solidFill>
            <a:srgbClr val="00B0F0"/>
          </a:solidFill>
          <a:ln w="25400" cap="flat" cmpd="sng" algn="ctr">
            <a:noFill/>
            <a:prstDash val="solid"/>
          </a:ln>
          <a:effectLst>
            <a:outerShdw blurRad="50800" dist="38100" dir="2700000" algn="tl" rotWithShape="0">
              <a:prstClr val="black">
                <a:alpha val="40000"/>
              </a:prst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20" name="Group 46">
            <a:extLst>
              <a:ext uri="{FF2B5EF4-FFF2-40B4-BE49-F238E27FC236}">
                <a16:creationId xmlns:a16="http://schemas.microsoft.com/office/drawing/2014/main" id="{895294AC-FAEE-0BAC-D37B-20C9C672779A}"/>
              </a:ext>
            </a:extLst>
          </p:cNvPr>
          <p:cNvGrpSpPr/>
          <p:nvPr/>
        </p:nvGrpSpPr>
        <p:grpSpPr>
          <a:xfrm>
            <a:off x="9704253" y="1400210"/>
            <a:ext cx="1146087" cy="597592"/>
            <a:chOff x="2791098" y="4192380"/>
            <a:chExt cx="920324" cy="386632"/>
          </a:xfrm>
          <a:effectLst>
            <a:outerShdw blurRad="50800" dist="38100" dir="2700000" algn="tl" rotWithShape="0">
              <a:prstClr val="black">
                <a:alpha val="40000"/>
              </a:prstClr>
            </a:outerShdw>
          </a:effectLst>
        </p:grpSpPr>
        <p:sp>
          <p:nvSpPr>
            <p:cNvPr id="21" name="Freeform 47">
              <a:extLst>
                <a:ext uri="{FF2B5EF4-FFF2-40B4-BE49-F238E27FC236}">
                  <a16:creationId xmlns:a16="http://schemas.microsoft.com/office/drawing/2014/main" id="{EBE94DD9-178E-270B-F235-03745B9956B7}"/>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F81BD"/>
            </a:soli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2" name="TextBox 21">
              <a:extLst>
                <a:ext uri="{FF2B5EF4-FFF2-40B4-BE49-F238E27FC236}">
                  <a16:creationId xmlns:a16="http://schemas.microsoft.com/office/drawing/2014/main" id="{6D2CA2CB-580F-2266-A215-0E83F87727A7}"/>
                </a:ext>
              </a:extLst>
            </p:cNvPr>
            <p:cNvSpPr txBox="1"/>
            <p:nvPr/>
          </p:nvSpPr>
          <p:spPr>
            <a:xfrm>
              <a:off x="2909773" y="4192380"/>
              <a:ext cx="801649" cy="258864"/>
            </a:xfrm>
            <a:prstGeom prst="rect">
              <a:avLst/>
            </a:prstGeom>
            <a:noFill/>
          </p:spPr>
          <p:txBody>
            <a:bodyP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ru-RU" sz="2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30,0</a:t>
              </a:r>
              <a:endParaRPr kumimoji="0" lang="en-US" sz="2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sp>
        <p:nvSpPr>
          <p:cNvPr id="23" name="Левая фигурная скобка 22">
            <a:extLst>
              <a:ext uri="{FF2B5EF4-FFF2-40B4-BE49-F238E27FC236}">
                <a16:creationId xmlns:a16="http://schemas.microsoft.com/office/drawing/2014/main" id="{DB523E96-8E18-0877-2457-F5E512DD795B}"/>
              </a:ext>
            </a:extLst>
          </p:cNvPr>
          <p:cNvSpPr/>
          <p:nvPr/>
        </p:nvSpPr>
        <p:spPr>
          <a:xfrm rot="16200000">
            <a:off x="10874264" y="5046723"/>
            <a:ext cx="171743" cy="1754208"/>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4" name="Стрелка: штриховая вправо 23">
            <a:extLst>
              <a:ext uri="{FF2B5EF4-FFF2-40B4-BE49-F238E27FC236}">
                <a16:creationId xmlns:a16="http://schemas.microsoft.com/office/drawing/2014/main" id="{6A6BE1FD-15E0-C22D-4AD5-0A8E3851A3D1}"/>
              </a:ext>
            </a:extLst>
          </p:cNvPr>
          <p:cNvSpPr/>
          <p:nvPr/>
        </p:nvSpPr>
        <p:spPr>
          <a:xfrm rot="5400000">
            <a:off x="11342359" y="6062304"/>
            <a:ext cx="329503" cy="416560"/>
          </a:xfrm>
          <a:prstGeom prst="stripedRightArrow">
            <a:avLst>
              <a:gd name="adj1" fmla="val 50000"/>
              <a:gd name="adj2" fmla="val 37679"/>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TextBox 25">
            <a:extLst>
              <a:ext uri="{FF2B5EF4-FFF2-40B4-BE49-F238E27FC236}">
                <a16:creationId xmlns:a16="http://schemas.microsoft.com/office/drawing/2014/main" id="{39B6E70D-7640-855F-8314-86BB0D782A0F}"/>
              </a:ext>
            </a:extLst>
          </p:cNvPr>
          <p:cNvSpPr txBox="1"/>
          <p:nvPr/>
        </p:nvSpPr>
        <p:spPr>
          <a:xfrm>
            <a:off x="10382722" y="6085918"/>
            <a:ext cx="1225159" cy="369332"/>
          </a:xfrm>
          <a:prstGeom prst="rect">
            <a:avLst/>
          </a:prstGeom>
          <a:noFill/>
        </p:spPr>
        <p:txBody>
          <a:bodyPr wrap="square" rtlCol="0">
            <a:spAutoFit/>
          </a:bodyPr>
          <a:lstStyle/>
          <a:p>
            <a:r>
              <a:rPr lang="ru-RU" b="1" dirty="0">
                <a:solidFill>
                  <a:srgbClr val="C00000"/>
                </a:solidFill>
                <a:sym typeface="Symbol" panose="05050102010706020507" pitchFamily="18" charset="2"/>
              </a:rPr>
              <a:t>  -8,0</a:t>
            </a:r>
            <a:endParaRPr lang="ru-RU" b="1" dirty="0">
              <a:solidFill>
                <a:srgbClr val="C00000"/>
              </a:solidFill>
            </a:endParaRPr>
          </a:p>
        </p:txBody>
      </p:sp>
      <p:graphicFrame>
        <p:nvGraphicFramePr>
          <p:cNvPr id="34" name="Диаграмма 33">
            <a:extLst>
              <a:ext uri="{FF2B5EF4-FFF2-40B4-BE49-F238E27FC236}">
                <a16:creationId xmlns:a16="http://schemas.microsoft.com/office/drawing/2014/main" id="{D956FF63-587B-00AC-D882-BA6567D5E3D8}"/>
              </a:ext>
            </a:extLst>
          </p:cNvPr>
          <p:cNvGraphicFramePr>
            <a:graphicFrameLocks/>
          </p:cNvGraphicFramePr>
          <p:nvPr>
            <p:extLst>
              <p:ext uri="{D42A27DB-BD31-4B8C-83A1-F6EECF244321}">
                <p14:modId xmlns:p14="http://schemas.microsoft.com/office/powerpoint/2010/main" val="2868426398"/>
              </p:ext>
            </p:extLst>
          </p:nvPr>
        </p:nvGraphicFramePr>
        <p:xfrm>
          <a:off x="6126055" y="2455981"/>
          <a:ext cx="6032907" cy="3418714"/>
        </p:xfrm>
        <a:graphic>
          <a:graphicData uri="http://schemas.openxmlformats.org/drawingml/2006/chart">
            <c:chart xmlns:c="http://schemas.openxmlformats.org/drawingml/2006/chart" xmlns:r="http://schemas.openxmlformats.org/officeDocument/2006/relationships" r:id="rId2"/>
          </a:graphicData>
        </a:graphic>
      </p:graphicFrame>
      <p:pic>
        <p:nvPicPr>
          <p:cNvPr id="5" name="Рисунок 4">
            <a:extLst>
              <a:ext uri="{FF2B5EF4-FFF2-40B4-BE49-F238E27FC236}">
                <a16:creationId xmlns:a16="http://schemas.microsoft.com/office/drawing/2014/main" id="{A8892DEC-1E79-4293-910D-312BB40D9786}"/>
              </a:ext>
            </a:extLst>
          </p:cNvPr>
          <p:cNvPicPr>
            <a:picLocks noChangeAspect="1"/>
          </p:cNvPicPr>
          <p:nvPr/>
        </p:nvPicPr>
        <p:blipFill>
          <a:blip r:embed="rId3"/>
          <a:stretch>
            <a:fillRect/>
          </a:stretch>
        </p:blipFill>
        <p:spPr>
          <a:xfrm>
            <a:off x="458600" y="1247945"/>
            <a:ext cx="5553937" cy="2362763"/>
          </a:xfrm>
          <a:prstGeom prst="rect">
            <a:avLst/>
          </a:prstGeom>
        </p:spPr>
      </p:pic>
      <p:sp>
        <p:nvSpPr>
          <p:cNvPr id="35" name="TextBox 2">
            <a:extLst>
              <a:ext uri="{FF2B5EF4-FFF2-40B4-BE49-F238E27FC236}">
                <a16:creationId xmlns:a16="http://schemas.microsoft.com/office/drawing/2014/main" id="{A0AAC749-4111-4DD0-B440-BD0C146CD9F4}"/>
              </a:ext>
            </a:extLst>
          </p:cNvPr>
          <p:cNvSpPr txBox="1">
            <a:spLocks noChangeArrowheads="1"/>
          </p:cNvSpPr>
          <p:nvPr/>
        </p:nvSpPr>
        <p:spPr bwMode="auto">
          <a:xfrm>
            <a:off x="597877" y="1255760"/>
            <a:ext cx="5098353" cy="2262158"/>
          </a:xfrm>
          <a:prstGeom prst="rect">
            <a:avLst/>
          </a:prstGeom>
          <a:noFill/>
          <a:ln>
            <a:noFill/>
          </a:ln>
        </p:spPr>
        <p:txBody>
          <a:bodyPr wrap="square">
            <a:spAutoFit/>
          </a:bodyPr>
          <a:lstStyle>
            <a:lvl1pPr>
              <a:spcBef>
                <a:spcPct val="20000"/>
              </a:spcBef>
              <a:buFont typeface="Arial" panose="020B0604020202020204" pitchFamily="34" charset="0"/>
              <a:buChar char="•"/>
              <a:defRPr sz="2400" b="1">
                <a:solidFill>
                  <a:schemeClr val="tx1"/>
                </a:solidFill>
                <a:latin typeface="Myriad Pro" pitchFamily="34" charset="0"/>
              </a:defRPr>
            </a:lvl1pPr>
            <a:lvl2pPr marL="742950" indent="-285750">
              <a:spcBef>
                <a:spcPct val="20000"/>
              </a:spcBef>
              <a:buFont typeface="Arial" panose="020B0604020202020204" pitchFamily="34" charset="0"/>
              <a:buChar char="–"/>
              <a:defRPr sz="2000">
                <a:solidFill>
                  <a:schemeClr val="tx1"/>
                </a:solidFill>
                <a:latin typeface="Myriad Pro" pitchFamily="34" charset="0"/>
              </a:defRPr>
            </a:lvl2pPr>
            <a:lvl3pPr marL="1143000" indent="-228600">
              <a:spcBef>
                <a:spcPct val="20000"/>
              </a:spcBef>
              <a:buFont typeface="Arial" panose="020B0604020202020204" pitchFamily="34" charset="0"/>
              <a:buChar char="•"/>
              <a:defRPr>
                <a:solidFill>
                  <a:schemeClr val="tx1"/>
                </a:solidFill>
                <a:latin typeface="Myriad Pro" pitchFamily="34" charset="0"/>
              </a:defRPr>
            </a:lvl3pPr>
            <a:lvl4pPr marL="1600200" indent="-228600">
              <a:spcBef>
                <a:spcPct val="20000"/>
              </a:spcBef>
              <a:buFont typeface="Arial" panose="020B0604020202020204" pitchFamily="34" charset="0"/>
              <a:buChar char="–"/>
              <a:defRPr sz="1600">
                <a:solidFill>
                  <a:schemeClr val="tx1"/>
                </a:solidFill>
                <a:latin typeface="Myriad Pro" pitchFamily="34" charset="0"/>
              </a:defRPr>
            </a:lvl4pPr>
            <a:lvl5pPr marL="2057400" indent="-228600">
              <a:spcBef>
                <a:spcPct val="20000"/>
              </a:spcBef>
              <a:buFont typeface="Arial" panose="020B0604020202020204" pitchFamily="34" charset="0"/>
              <a:buChar char="»"/>
              <a:defRPr sz="16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9pPr>
          </a:lstStyle>
          <a:p>
            <a:pPr eaLnBrk="0" fontAlgn="base" hangingPunct="0">
              <a:spcBef>
                <a:spcPct val="0"/>
              </a:spcBef>
              <a:spcAft>
                <a:spcPct val="0"/>
              </a:spcAft>
              <a:buFontTx/>
              <a:buNone/>
              <a:defRPr/>
            </a:pPr>
            <a:endParaRPr lang="ru-RU" altLang="ru-RU" sz="1400" dirty="0"/>
          </a:p>
          <a:p>
            <a:pPr eaLnBrk="0" fontAlgn="base" hangingPunct="0">
              <a:spcBef>
                <a:spcPct val="0"/>
              </a:spcBef>
              <a:spcAft>
                <a:spcPct val="0"/>
              </a:spcAft>
              <a:buFontTx/>
              <a:buNone/>
              <a:defRPr/>
            </a:pPr>
            <a:r>
              <a:rPr lang="ru-RU" altLang="ru-RU" sz="1400" dirty="0">
                <a:latin typeface="+mn-lt"/>
              </a:rPr>
              <a:t>Комментарий старшего менеджера Рексофт Консалтинг, к.э.н., Дилары Ижбердеевой:</a:t>
            </a:r>
          </a:p>
          <a:p>
            <a:pPr eaLnBrk="0" fontAlgn="base" hangingPunct="0">
              <a:spcBef>
                <a:spcPct val="0"/>
              </a:spcBef>
              <a:spcAft>
                <a:spcPct val="0"/>
              </a:spcAft>
              <a:buFontTx/>
              <a:buNone/>
              <a:defRPr/>
            </a:pPr>
            <a:endParaRPr lang="ru-RU" altLang="ru-RU" sz="1500" b="0" dirty="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buFontTx/>
              <a:buNone/>
              <a:defRPr/>
            </a:pPr>
            <a:r>
              <a:rPr lang="ru-RU" altLang="ru-RU" sz="1400" b="0" dirty="0">
                <a:latin typeface="+mn-lt"/>
              </a:rPr>
              <a:t>«В течение 2024 и 2025 гг. мы наблюдаем стабильный тренд на снижение инвестиционной активности компаний. К началу 2025 года большинство длительных инвестиционных проектов подошло к концу. Без снижения стоимости заемных денег этот показатель будет продолжать падать, но с меньшими темпами»</a:t>
            </a:r>
          </a:p>
          <a:p>
            <a:pPr eaLnBrk="0" fontAlgn="base" hangingPunct="0">
              <a:spcBef>
                <a:spcPct val="0"/>
              </a:spcBef>
              <a:spcAft>
                <a:spcPct val="0"/>
              </a:spcAft>
              <a:buFontTx/>
              <a:buNone/>
              <a:defRPr/>
            </a:pPr>
            <a:endParaRPr lang="ru-RU" altLang="ru-RU" sz="1400" b="0"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600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750"/>
                                        <p:tgtEl>
                                          <p:spTgt spid="19"/>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Полилиния: фигура 43">
            <a:extLst>
              <a:ext uri="{FF2B5EF4-FFF2-40B4-BE49-F238E27FC236}">
                <a16:creationId xmlns:a16="http://schemas.microsoft.com/office/drawing/2014/main" id="{8680CF91-5744-4B96-A5DF-5BF376DC32B7}"/>
              </a:ext>
            </a:extLst>
          </p:cNvPr>
          <p:cNvSpPr/>
          <p:nvPr/>
        </p:nvSpPr>
        <p:spPr>
          <a:xfrm>
            <a:off x="10483116" y="1030286"/>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chemeClr val="bg1">
              <a:lumMod val="85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45" name="Полилиния: фигура 44">
            <a:extLst>
              <a:ext uri="{FF2B5EF4-FFF2-40B4-BE49-F238E27FC236}">
                <a16:creationId xmlns:a16="http://schemas.microsoft.com/office/drawing/2014/main" id="{434845DE-A4FE-46DB-B934-AAF81E13E780}"/>
              </a:ext>
            </a:extLst>
          </p:cNvPr>
          <p:cNvSpPr/>
          <p:nvPr/>
        </p:nvSpPr>
        <p:spPr>
          <a:xfrm>
            <a:off x="9351147" y="1039028"/>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chemeClr val="bg1">
              <a:lumMod val="85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9" name="Стрелка: пятиугольник 8">
            <a:extLst>
              <a:ext uri="{FF2B5EF4-FFF2-40B4-BE49-F238E27FC236}">
                <a16:creationId xmlns:a16="http://schemas.microsoft.com/office/drawing/2014/main" id="{0AE5BCBA-7547-4A1D-BF40-BAD90A6ECC91}"/>
              </a:ext>
            </a:extLst>
          </p:cNvPr>
          <p:cNvSpPr/>
          <p:nvPr/>
        </p:nvSpPr>
        <p:spPr>
          <a:xfrm>
            <a:off x="293077" y="3601571"/>
            <a:ext cx="5682098" cy="2342029"/>
          </a:xfrm>
          <a:prstGeom prst="homePlate">
            <a:avLst>
              <a:gd name="adj" fmla="val 16794"/>
            </a:avLst>
          </a:prstGeom>
          <a:solidFill>
            <a:srgbClr val="DAE3F3">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Заголовок 1">
            <a:extLst>
              <a:ext uri="{FF2B5EF4-FFF2-40B4-BE49-F238E27FC236}">
                <a16:creationId xmlns:a16="http://schemas.microsoft.com/office/drawing/2014/main" id="{F2E52787-FE41-4025-8880-A15F5C87B727}"/>
              </a:ext>
            </a:extLst>
          </p:cNvPr>
          <p:cNvSpPr>
            <a:spLocks noGrp="1"/>
          </p:cNvSpPr>
          <p:nvPr>
            <p:ph type="ctrTitle"/>
          </p:nvPr>
        </p:nvSpPr>
        <p:spPr>
          <a:xfrm>
            <a:off x="752760" y="381857"/>
            <a:ext cx="10293657" cy="512473"/>
          </a:xfrm>
        </p:spPr>
        <p:txBody>
          <a:bodyPr>
            <a:noAutofit/>
          </a:bodyPr>
          <a:lstStyle/>
          <a:p>
            <a:pPr algn="l"/>
            <a:r>
              <a:rPr lang="ru-RU" altLang="ru-RU" sz="2600" b="1" dirty="0">
                <a:solidFill>
                  <a:srgbClr val="284391"/>
                </a:solidFill>
                <a:latin typeface="Arial" panose="020B0604020202020204" pitchFamily="34" charset="0"/>
                <a:cs typeface="Arial" panose="020B0604020202020204" pitchFamily="34" charset="0"/>
              </a:rPr>
              <a:t>Спрогнозируйте </a:t>
            </a:r>
            <a:r>
              <a:rPr lang="ru-RU" altLang="ru-RU" sz="2600" b="1" dirty="0">
                <a:solidFill>
                  <a:srgbClr val="C00000"/>
                </a:solidFill>
                <a:latin typeface="Arial" panose="020B0604020202020204" pitchFamily="34" charset="0"/>
                <a:cs typeface="Arial" panose="020B0604020202020204" pitchFamily="34" charset="0"/>
              </a:rPr>
              <a:t>изменения в количестве инвестиционных проектов </a:t>
            </a:r>
            <a:r>
              <a:rPr lang="ru-RU" altLang="ru-RU" sz="2600" b="1" dirty="0">
                <a:solidFill>
                  <a:srgbClr val="284391"/>
                </a:solidFill>
                <a:latin typeface="Arial" panose="020B0604020202020204" pitchFamily="34" charset="0"/>
                <a:cs typeface="Arial" panose="020B0604020202020204" pitchFamily="34" charset="0"/>
              </a:rPr>
              <a:t>в течении следующего квартала</a:t>
            </a:r>
            <a:endParaRPr lang="ru-RU" sz="2600" b="1" dirty="0">
              <a:solidFill>
                <a:srgbClr val="284391"/>
              </a:solidFill>
              <a:latin typeface="Arial" panose="020B0604020202020204" pitchFamily="34" charset="0"/>
              <a:cs typeface="Arial" panose="020B0604020202020204" pitchFamily="34" charset="0"/>
            </a:endParaRPr>
          </a:p>
        </p:txBody>
      </p:sp>
      <p:grpSp>
        <p:nvGrpSpPr>
          <p:cNvPr id="3" name="Группа 2">
            <a:extLst>
              <a:ext uri="{FF2B5EF4-FFF2-40B4-BE49-F238E27FC236}">
                <a16:creationId xmlns:a16="http://schemas.microsoft.com/office/drawing/2014/main" id="{AA94D823-FDFA-4515-8E42-79784B872E02}"/>
              </a:ext>
            </a:extLst>
          </p:cNvPr>
          <p:cNvGrpSpPr/>
          <p:nvPr/>
        </p:nvGrpSpPr>
        <p:grpSpPr>
          <a:xfrm>
            <a:off x="0" y="957941"/>
            <a:ext cx="12192000" cy="72346"/>
            <a:chOff x="0" y="957941"/>
            <a:chExt cx="12192000" cy="72346"/>
          </a:xfrm>
        </p:grpSpPr>
        <p:sp>
          <p:nvSpPr>
            <p:cNvPr id="4" name="Прямоугольник 3">
              <a:extLst>
                <a:ext uri="{FF2B5EF4-FFF2-40B4-BE49-F238E27FC236}">
                  <a16:creationId xmlns:a16="http://schemas.microsoft.com/office/drawing/2014/main" id="{23C07C10-62C6-4771-BEE3-D9AB45EB4850}"/>
                </a:ext>
              </a:extLst>
            </p:cNvPr>
            <p:cNvSpPr/>
            <p:nvPr/>
          </p:nvSpPr>
          <p:spPr>
            <a:xfrm>
              <a:off x="0" y="957942"/>
              <a:ext cx="12192000" cy="7234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араллелограмм 1">
              <a:extLst>
                <a:ext uri="{FF2B5EF4-FFF2-40B4-BE49-F238E27FC236}">
                  <a16:creationId xmlns:a16="http://schemas.microsoft.com/office/drawing/2014/main" id="{2562EB68-DBEA-44DE-92AF-AEA1E63898F7}"/>
                </a:ext>
              </a:extLst>
            </p:cNvPr>
            <p:cNvSpPr/>
            <p:nvPr/>
          </p:nvSpPr>
          <p:spPr>
            <a:xfrm flipH="1">
              <a:off x="552450" y="957942"/>
              <a:ext cx="195263" cy="72345"/>
            </a:xfrm>
            <a:prstGeom prst="parallelogram">
              <a:avLst>
                <a:gd name="adj" fmla="val 131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араллелограмм 10">
              <a:extLst>
                <a:ext uri="{FF2B5EF4-FFF2-40B4-BE49-F238E27FC236}">
                  <a16:creationId xmlns:a16="http://schemas.microsoft.com/office/drawing/2014/main" id="{08A8FE95-9BEE-4E85-AA82-33C58674A3E1}"/>
                </a:ext>
              </a:extLst>
            </p:cNvPr>
            <p:cNvSpPr/>
            <p:nvPr/>
          </p:nvSpPr>
          <p:spPr>
            <a:xfrm flipH="1">
              <a:off x="747713" y="957941"/>
              <a:ext cx="195263" cy="72345"/>
            </a:xfrm>
            <a:prstGeom prst="parallelogram">
              <a:avLst>
                <a:gd name="adj" fmla="val 131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0" name="Группа 29">
            <a:extLst>
              <a:ext uri="{FF2B5EF4-FFF2-40B4-BE49-F238E27FC236}">
                <a16:creationId xmlns:a16="http://schemas.microsoft.com/office/drawing/2014/main" id="{9F7752EB-1795-4F0F-873F-3BEA40F30AE8}"/>
              </a:ext>
            </a:extLst>
          </p:cNvPr>
          <p:cNvGrpSpPr/>
          <p:nvPr/>
        </p:nvGrpSpPr>
        <p:grpSpPr>
          <a:xfrm>
            <a:off x="11098816" y="150895"/>
            <a:ext cx="1018130" cy="843218"/>
            <a:chOff x="11098816" y="150895"/>
            <a:chExt cx="1018130" cy="843218"/>
          </a:xfrm>
        </p:grpSpPr>
        <p:grpSp>
          <p:nvGrpSpPr>
            <p:cNvPr id="29" name="Группа 28">
              <a:extLst>
                <a:ext uri="{FF2B5EF4-FFF2-40B4-BE49-F238E27FC236}">
                  <a16:creationId xmlns:a16="http://schemas.microsoft.com/office/drawing/2014/main" id="{0CE26789-7954-4C1E-B443-243F83D09B96}"/>
                </a:ext>
              </a:extLst>
            </p:cNvPr>
            <p:cNvGrpSpPr/>
            <p:nvPr/>
          </p:nvGrpSpPr>
          <p:grpSpPr>
            <a:xfrm>
              <a:off x="11152356" y="150895"/>
              <a:ext cx="658637" cy="504554"/>
              <a:chOff x="11152356" y="150895"/>
              <a:chExt cx="658637" cy="504554"/>
            </a:xfrm>
          </p:grpSpPr>
          <p:sp>
            <p:nvSpPr>
              <p:cNvPr id="25" name="Полилиния: фигура 24">
                <a:extLst>
                  <a:ext uri="{FF2B5EF4-FFF2-40B4-BE49-F238E27FC236}">
                    <a16:creationId xmlns:a16="http://schemas.microsoft.com/office/drawing/2014/main" id="{29442075-3304-4B10-B3F5-507604ADBA5C}"/>
                  </a:ext>
                </a:extLst>
              </p:cNvPr>
              <p:cNvSpPr/>
              <p:nvPr/>
            </p:nvSpPr>
            <p:spPr>
              <a:xfrm rot="12906208">
                <a:off x="11404770" y="150895"/>
                <a:ext cx="406223" cy="496933"/>
              </a:xfrm>
              <a:custGeom>
                <a:avLst/>
                <a:gdLst>
                  <a:gd name="connsiteX0" fmla="*/ 1212377 w 1266547"/>
                  <a:gd name="connsiteY0" fmla="*/ 1456144 h 1494286"/>
                  <a:gd name="connsiteX1" fmla="*/ 1096339 w 1266547"/>
                  <a:gd name="connsiteY1" fmla="*/ 1493703 h 1494286"/>
                  <a:gd name="connsiteX2" fmla="*/ 1058178 w 1266547"/>
                  <a:gd name="connsiteY2" fmla="*/ 1485127 h 1494286"/>
                  <a:gd name="connsiteX3" fmla="*/ 1052771 w 1266547"/>
                  <a:gd name="connsiteY3" fmla="*/ 1488928 h 1494286"/>
                  <a:gd name="connsiteX4" fmla="*/ 68954 w 1266547"/>
                  <a:gd name="connsiteY4" fmla="*/ 1252817 h 1494286"/>
                  <a:gd name="connsiteX5" fmla="*/ 68788 w 1266547"/>
                  <a:gd name="connsiteY5" fmla="*/ 1251900 h 1494286"/>
                  <a:gd name="connsiteX6" fmla="*/ 55241 w 1266547"/>
                  <a:gd name="connsiteY6" fmla="*/ 1248714 h 1494286"/>
                  <a:gd name="connsiteX7" fmla="*/ 14685 w 1266547"/>
                  <a:gd name="connsiteY7" fmla="*/ 1218525 h 1494286"/>
                  <a:gd name="connsiteX8" fmla="*/ 12 w 1266547"/>
                  <a:gd name="connsiteY8" fmla="*/ 1170142 h 1494286"/>
                  <a:gd name="connsiteX9" fmla="*/ 1351 w 1266547"/>
                  <a:gd name="connsiteY9" fmla="*/ 1158497 h 1494286"/>
                  <a:gd name="connsiteX10" fmla="*/ 675 w 1266547"/>
                  <a:gd name="connsiteY10" fmla="*/ 1158201 h 1494286"/>
                  <a:gd name="connsiteX11" fmla="*/ 111899 w 1266547"/>
                  <a:gd name="connsiteY11" fmla="*/ 150375 h 1494286"/>
                  <a:gd name="connsiteX12" fmla="*/ 112135 w 1266547"/>
                  <a:gd name="connsiteY12" fmla="*/ 150209 h 1494286"/>
                  <a:gd name="connsiteX13" fmla="*/ 117645 w 1266547"/>
                  <a:gd name="connsiteY13" fmla="*/ 113088 h 1494286"/>
                  <a:gd name="connsiteX14" fmla="*/ 194490 w 1266547"/>
                  <a:gd name="connsiteY14" fmla="*/ 18371 h 1494286"/>
                  <a:gd name="connsiteX15" fmla="*/ 354057 w 1266547"/>
                  <a:gd name="connsiteY15" fmla="*/ 25762 h 1494286"/>
                  <a:gd name="connsiteX16" fmla="*/ 421833 w 1266547"/>
                  <a:gd name="connsiteY16" fmla="*/ 127162 h 1494286"/>
                  <a:gd name="connsiteX17" fmla="*/ 423502 w 1266547"/>
                  <a:gd name="connsiteY17" fmla="*/ 157429 h 1494286"/>
                  <a:gd name="connsiteX18" fmla="*/ 429654 w 1266547"/>
                  <a:gd name="connsiteY18" fmla="*/ 107211 h 1494286"/>
                  <a:gd name="connsiteX19" fmla="*/ 427485 w 1266547"/>
                  <a:gd name="connsiteY19" fmla="*/ 135207 h 1494286"/>
                  <a:gd name="connsiteX20" fmla="*/ 430907 w 1266547"/>
                  <a:gd name="connsiteY20" fmla="*/ 125639 h 1494286"/>
                  <a:gd name="connsiteX21" fmla="*/ 335141 w 1266547"/>
                  <a:gd name="connsiteY21" fmla="*/ 993404 h 1494286"/>
                  <a:gd name="connsiteX22" fmla="*/ 1153653 w 1266547"/>
                  <a:gd name="connsiteY22" fmla="*/ 1189843 h 1494286"/>
                  <a:gd name="connsiteX23" fmla="*/ 1154414 w 1266547"/>
                  <a:gd name="connsiteY23" fmla="*/ 1187565 h 1494286"/>
                  <a:gd name="connsiteX24" fmla="*/ 1166088 w 1266547"/>
                  <a:gd name="connsiteY24" fmla="*/ 1192827 h 1494286"/>
                  <a:gd name="connsiteX25" fmla="*/ 1173355 w 1266547"/>
                  <a:gd name="connsiteY25" fmla="*/ 1194571 h 1494286"/>
                  <a:gd name="connsiteX26" fmla="*/ 1172876 w 1266547"/>
                  <a:gd name="connsiteY26" fmla="*/ 1195887 h 1494286"/>
                  <a:gd name="connsiteX27" fmla="*/ 1192822 w 1266547"/>
                  <a:gd name="connsiteY27" fmla="*/ 1204879 h 1494286"/>
                  <a:gd name="connsiteX28" fmla="*/ 1262997 w 1266547"/>
                  <a:gd name="connsiteY28" fmla="*/ 1304639 h 1494286"/>
                  <a:gd name="connsiteX29" fmla="*/ 1212377 w 1266547"/>
                  <a:gd name="connsiteY29" fmla="*/ 1456144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6547" h="1494286">
                    <a:moveTo>
                      <a:pt x="1212377" y="1456144"/>
                    </a:moveTo>
                    <a:cubicBezTo>
                      <a:pt x="1179930" y="1484185"/>
                      <a:pt x="1137939" y="1497302"/>
                      <a:pt x="1096339" y="1493703"/>
                    </a:cubicBezTo>
                    <a:lnTo>
                      <a:pt x="1058178" y="1485127"/>
                    </a:lnTo>
                    <a:lnTo>
                      <a:pt x="1052771" y="1488928"/>
                    </a:lnTo>
                    <a:lnTo>
                      <a:pt x="68954" y="1252817"/>
                    </a:lnTo>
                    <a:lnTo>
                      <a:pt x="68788" y="1251900"/>
                    </a:lnTo>
                    <a:lnTo>
                      <a:pt x="55241" y="1248714"/>
                    </a:lnTo>
                    <a:cubicBezTo>
                      <a:pt x="39187" y="1243242"/>
                      <a:pt x="24914" y="1233078"/>
                      <a:pt x="14685" y="1218525"/>
                    </a:cubicBezTo>
                    <a:cubicBezTo>
                      <a:pt x="4456" y="1203972"/>
                      <a:pt x="-276" y="1187099"/>
                      <a:pt x="12" y="1170142"/>
                    </a:cubicBezTo>
                    <a:lnTo>
                      <a:pt x="1351" y="1158497"/>
                    </a:lnTo>
                    <a:lnTo>
                      <a:pt x="675" y="1158201"/>
                    </a:lnTo>
                    <a:lnTo>
                      <a:pt x="111899" y="150375"/>
                    </a:lnTo>
                    <a:lnTo>
                      <a:pt x="112135" y="150209"/>
                    </a:lnTo>
                    <a:lnTo>
                      <a:pt x="117645" y="113088"/>
                    </a:lnTo>
                    <a:cubicBezTo>
                      <a:pt x="129271" y="72981"/>
                      <a:pt x="156637" y="38533"/>
                      <a:pt x="194490" y="18371"/>
                    </a:cubicBezTo>
                    <a:cubicBezTo>
                      <a:pt x="245030" y="-8549"/>
                      <a:pt x="306216" y="-5715"/>
                      <a:pt x="354057" y="25762"/>
                    </a:cubicBezTo>
                    <a:cubicBezTo>
                      <a:pt x="389883" y="49334"/>
                      <a:pt x="413952" y="86158"/>
                      <a:pt x="421833" y="127162"/>
                    </a:cubicBezTo>
                    <a:lnTo>
                      <a:pt x="423502" y="157429"/>
                    </a:lnTo>
                    <a:lnTo>
                      <a:pt x="429654" y="107211"/>
                    </a:lnTo>
                    <a:lnTo>
                      <a:pt x="427485" y="135207"/>
                    </a:lnTo>
                    <a:lnTo>
                      <a:pt x="430907" y="125639"/>
                    </a:lnTo>
                    <a:lnTo>
                      <a:pt x="335141" y="993404"/>
                    </a:lnTo>
                    <a:lnTo>
                      <a:pt x="1153653" y="1189843"/>
                    </a:lnTo>
                    <a:lnTo>
                      <a:pt x="1154414" y="1187565"/>
                    </a:lnTo>
                    <a:lnTo>
                      <a:pt x="1166088" y="1192827"/>
                    </a:lnTo>
                    <a:lnTo>
                      <a:pt x="1173355" y="1194571"/>
                    </a:lnTo>
                    <a:lnTo>
                      <a:pt x="1172876" y="1195887"/>
                    </a:lnTo>
                    <a:lnTo>
                      <a:pt x="1192822" y="1204879"/>
                    </a:lnTo>
                    <a:cubicBezTo>
                      <a:pt x="1228240" y="1227000"/>
                      <a:pt x="1253920" y="1262722"/>
                      <a:pt x="1262997" y="1304639"/>
                    </a:cubicBezTo>
                    <a:cubicBezTo>
                      <a:pt x="1275117" y="1360604"/>
                      <a:pt x="1255706" y="1418699"/>
                      <a:pt x="1212377" y="1456144"/>
                    </a:cubicBezTo>
                    <a:close/>
                  </a:path>
                </a:pathLst>
              </a:custGeom>
              <a:solidFill>
                <a:srgbClr val="2843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27" name="Полилиния: фигура 26">
                <a:extLst>
                  <a:ext uri="{FF2B5EF4-FFF2-40B4-BE49-F238E27FC236}">
                    <a16:creationId xmlns:a16="http://schemas.microsoft.com/office/drawing/2014/main" id="{4254B57A-0BF7-4F60-97A7-51B43B03E5CB}"/>
                  </a:ext>
                </a:extLst>
              </p:cNvPr>
              <p:cNvSpPr/>
              <p:nvPr/>
            </p:nvSpPr>
            <p:spPr>
              <a:xfrm rot="12906208">
                <a:off x="11152356" y="158516"/>
                <a:ext cx="406223" cy="496933"/>
              </a:xfrm>
              <a:custGeom>
                <a:avLst/>
                <a:gdLst>
                  <a:gd name="connsiteX0" fmla="*/ 1212377 w 1266547"/>
                  <a:gd name="connsiteY0" fmla="*/ 1456144 h 1494286"/>
                  <a:gd name="connsiteX1" fmla="*/ 1096339 w 1266547"/>
                  <a:gd name="connsiteY1" fmla="*/ 1493703 h 1494286"/>
                  <a:gd name="connsiteX2" fmla="*/ 1058178 w 1266547"/>
                  <a:gd name="connsiteY2" fmla="*/ 1485127 h 1494286"/>
                  <a:gd name="connsiteX3" fmla="*/ 1052771 w 1266547"/>
                  <a:gd name="connsiteY3" fmla="*/ 1488928 h 1494286"/>
                  <a:gd name="connsiteX4" fmla="*/ 68954 w 1266547"/>
                  <a:gd name="connsiteY4" fmla="*/ 1252817 h 1494286"/>
                  <a:gd name="connsiteX5" fmla="*/ 68788 w 1266547"/>
                  <a:gd name="connsiteY5" fmla="*/ 1251900 h 1494286"/>
                  <a:gd name="connsiteX6" fmla="*/ 55241 w 1266547"/>
                  <a:gd name="connsiteY6" fmla="*/ 1248714 h 1494286"/>
                  <a:gd name="connsiteX7" fmla="*/ 14685 w 1266547"/>
                  <a:gd name="connsiteY7" fmla="*/ 1218525 h 1494286"/>
                  <a:gd name="connsiteX8" fmla="*/ 12 w 1266547"/>
                  <a:gd name="connsiteY8" fmla="*/ 1170142 h 1494286"/>
                  <a:gd name="connsiteX9" fmla="*/ 1351 w 1266547"/>
                  <a:gd name="connsiteY9" fmla="*/ 1158497 h 1494286"/>
                  <a:gd name="connsiteX10" fmla="*/ 675 w 1266547"/>
                  <a:gd name="connsiteY10" fmla="*/ 1158201 h 1494286"/>
                  <a:gd name="connsiteX11" fmla="*/ 111899 w 1266547"/>
                  <a:gd name="connsiteY11" fmla="*/ 150375 h 1494286"/>
                  <a:gd name="connsiteX12" fmla="*/ 112135 w 1266547"/>
                  <a:gd name="connsiteY12" fmla="*/ 150209 h 1494286"/>
                  <a:gd name="connsiteX13" fmla="*/ 117645 w 1266547"/>
                  <a:gd name="connsiteY13" fmla="*/ 113088 h 1494286"/>
                  <a:gd name="connsiteX14" fmla="*/ 194490 w 1266547"/>
                  <a:gd name="connsiteY14" fmla="*/ 18371 h 1494286"/>
                  <a:gd name="connsiteX15" fmla="*/ 354057 w 1266547"/>
                  <a:gd name="connsiteY15" fmla="*/ 25762 h 1494286"/>
                  <a:gd name="connsiteX16" fmla="*/ 421833 w 1266547"/>
                  <a:gd name="connsiteY16" fmla="*/ 127162 h 1494286"/>
                  <a:gd name="connsiteX17" fmla="*/ 423502 w 1266547"/>
                  <a:gd name="connsiteY17" fmla="*/ 157429 h 1494286"/>
                  <a:gd name="connsiteX18" fmla="*/ 429654 w 1266547"/>
                  <a:gd name="connsiteY18" fmla="*/ 107211 h 1494286"/>
                  <a:gd name="connsiteX19" fmla="*/ 427485 w 1266547"/>
                  <a:gd name="connsiteY19" fmla="*/ 135207 h 1494286"/>
                  <a:gd name="connsiteX20" fmla="*/ 430907 w 1266547"/>
                  <a:gd name="connsiteY20" fmla="*/ 125639 h 1494286"/>
                  <a:gd name="connsiteX21" fmla="*/ 335141 w 1266547"/>
                  <a:gd name="connsiteY21" fmla="*/ 993404 h 1494286"/>
                  <a:gd name="connsiteX22" fmla="*/ 1153653 w 1266547"/>
                  <a:gd name="connsiteY22" fmla="*/ 1189843 h 1494286"/>
                  <a:gd name="connsiteX23" fmla="*/ 1154414 w 1266547"/>
                  <a:gd name="connsiteY23" fmla="*/ 1187565 h 1494286"/>
                  <a:gd name="connsiteX24" fmla="*/ 1166088 w 1266547"/>
                  <a:gd name="connsiteY24" fmla="*/ 1192827 h 1494286"/>
                  <a:gd name="connsiteX25" fmla="*/ 1173355 w 1266547"/>
                  <a:gd name="connsiteY25" fmla="*/ 1194571 h 1494286"/>
                  <a:gd name="connsiteX26" fmla="*/ 1172876 w 1266547"/>
                  <a:gd name="connsiteY26" fmla="*/ 1195887 h 1494286"/>
                  <a:gd name="connsiteX27" fmla="*/ 1192822 w 1266547"/>
                  <a:gd name="connsiteY27" fmla="*/ 1204879 h 1494286"/>
                  <a:gd name="connsiteX28" fmla="*/ 1262997 w 1266547"/>
                  <a:gd name="connsiteY28" fmla="*/ 1304639 h 1494286"/>
                  <a:gd name="connsiteX29" fmla="*/ 1212377 w 1266547"/>
                  <a:gd name="connsiteY29" fmla="*/ 1456144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6547" h="1494286">
                    <a:moveTo>
                      <a:pt x="1212377" y="1456144"/>
                    </a:moveTo>
                    <a:cubicBezTo>
                      <a:pt x="1179930" y="1484185"/>
                      <a:pt x="1137939" y="1497302"/>
                      <a:pt x="1096339" y="1493703"/>
                    </a:cubicBezTo>
                    <a:lnTo>
                      <a:pt x="1058178" y="1485127"/>
                    </a:lnTo>
                    <a:lnTo>
                      <a:pt x="1052771" y="1488928"/>
                    </a:lnTo>
                    <a:lnTo>
                      <a:pt x="68954" y="1252817"/>
                    </a:lnTo>
                    <a:lnTo>
                      <a:pt x="68788" y="1251900"/>
                    </a:lnTo>
                    <a:lnTo>
                      <a:pt x="55241" y="1248714"/>
                    </a:lnTo>
                    <a:cubicBezTo>
                      <a:pt x="39187" y="1243242"/>
                      <a:pt x="24914" y="1233078"/>
                      <a:pt x="14685" y="1218525"/>
                    </a:cubicBezTo>
                    <a:cubicBezTo>
                      <a:pt x="4456" y="1203972"/>
                      <a:pt x="-276" y="1187099"/>
                      <a:pt x="12" y="1170142"/>
                    </a:cubicBezTo>
                    <a:lnTo>
                      <a:pt x="1351" y="1158497"/>
                    </a:lnTo>
                    <a:lnTo>
                      <a:pt x="675" y="1158201"/>
                    </a:lnTo>
                    <a:lnTo>
                      <a:pt x="111899" y="150375"/>
                    </a:lnTo>
                    <a:lnTo>
                      <a:pt x="112135" y="150209"/>
                    </a:lnTo>
                    <a:lnTo>
                      <a:pt x="117645" y="113088"/>
                    </a:lnTo>
                    <a:cubicBezTo>
                      <a:pt x="129271" y="72981"/>
                      <a:pt x="156637" y="38533"/>
                      <a:pt x="194490" y="18371"/>
                    </a:cubicBezTo>
                    <a:cubicBezTo>
                      <a:pt x="245030" y="-8549"/>
                      <a:pt x="306216" y="-5715"/>
                      <a:pt x="354057" y="25762"/>
                    </a:cubicBezTo>
                    <a:cubicBezTo>
                      <a:pt x="389883" y="49334"/>
                      <a:pt x="413952" y="86158"/>
                      <a:pt x="421833" y="127162"/>
                    </a:cubicBezTo>
                    <a:lnTo>
                      <a:pt x="423502" y="157429"/>
                    </a:lnTo>
                    <a:lnTo>
                      <a:pt x="429654" y="107211"/>
                    </a:lnTo>
                    <a:lnTo>
                      <a:pt x="427485" y="135207"/>
                    </a:lnTo>
                    <a:lnTo>
                      <a:pt x="430907" y="125639"/>
                    </a:lnTo>
                    <a:lnTo>
                      <a:pt x="335141" y="993404"/>
                    </a:lnTo>
                    <a:lnTo>
                      <a:pt x="1153653" y="1189843"/>
                    </a:lnTo>
                    <a:lnTo>
                      <a:pt x="1154414" y="1187565"/>
                    </a:lnTo>
                    <a:lnTo>
                      <a:pt x="1166088" y="1192827"/>
                    </a:lnTo>
                    <a:lnTo>
                      <a:pt x="1173355" y="1194571"/>
                    </a:lnTo>
                    <a:lnTo>
                      <a:pt x="1172876" y="1195887"/>
                    </a:lnTo>
                    <a:lnTo>
                      <a:pt x="1192822" y="1204879"/>
                    </a:lnTo>
                    <a:cubicBezTo>
                      <a:pt x="1228240" y="1227000"/>
                      <a:pt x="1253920" y="1262722"/>
                      <a:pt x="1262997" y="1304639"/>
                    </a:cubicBezTo>
                    <a:cubicBezTo>
                      <a:pt x="1275117" y="1360604"/>
                      <a:pt x="1255706" y="1418699"/>
                      <a:pt x="1212377" y="1456144"/>
                    </a:cubicBezTo>
                    <a:close/>
                  </a:path>
                </a:pathLst>
              </a:custGeom>
              <a:solidFill>
                <a:srgbClr val="2843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28" name="TextBox 27">
              <a:extLst>
                <a:ext uri="{FF2B5EF4-FFF2-40B4-BE49-F238E27FC236}">
                  <a16:creationId xmlns:a16="http://schemas.microsoft.com/office/drawing/2014/main" id="{D395BCDD-CE7A-4F10-8D3F-700413958CDF}"/>
                </a:ext>
              </a:extLst>
            </p:cNvPr>
            <p:cNvSpPr txBox="1"/>
            <p:nvPr/>
          </p:nvSpPr>
          <p:spPr>
            <a:xfrm>
              <a:off x="11098816" y="624781"/>
              <a:ext cx="1018130" cy="369332"/>
            </a:xfrm>
            <a:prstGeom prst="rect">
              <a:avLst/>
            </a:prstGeom>
            <a:noFill/>
          </p:spPr>
          <p:txBody>
            <a:bodyPr wrap="square" rtlCol="0">
              <a:spAutoFit/>
            </a:bodyPr>
            <a:lstStyle/>
            <a:p>
              <a:r>
                <a:rPr lang="ru-RU" dirty="0">
                  <a:solidFill>
                    <a:srgbClr val="284391"/>
                  </a:solidFill>
                </a:rPr>
                <a:t>СОВНЕТ</a:t>
              </a:r>
            </a:p>
          </p:txBody>
        </p:sp>
      </p:grpSp>
      <p:sp>
        <p:nvSpPr>
          <p:cNvPr id="31" name="Прямоугольник 30">
            <a:extLst>
              <a:ext uri="{FF2B5EF4-FFF2-40B4-BE49-F238E27FC236}">
                <a16:creationId xmlns:a16="http://schemas.microsoft.com/office/drawing/2014/main" id="{2A15A8B6-5FC8-4DE9-9A18-332E209CB635}"/>
              </a:ext>
            </a:extLst>
          </p:cNvPr>
          <p:cNvSpPr/>
          <p:nvPr/>
        </p:nvSpPr>
        <p:spPr>
          <a:xfrm>
            <a:off x="0" y="6606917"/>
            <a:ext cx="12192000" cy="28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TextBox 31">
            <a:extLst>
              <a:ext uri="{FF2B5EF4-FFF2-40B4-BE49-F238E27FC236}">
                <a16:creationId xmlns:a16="http://schemas.microsoft.com/office/drawing/2014/main" id="{ECA08312-DFF7-4D25-B240-F84FC4390633}"/>
              </a:ext>
            </a:extLst>
          </p:cNvPr>
          <p:cNvSpPr txBox="1"/>
          <p:nvPr/>
        </p:nvSpPr>
        <p:spPr>
          <a:xfrm>
            <a:off x="10867373" y="6594826"/>
            <a:ext cx="1324627" cy="276999"/>
          </a:xfrm>
          <a:prstGeom prst="rect">
            <a:avLst/>
          </a:prstGeom>
          <a:noFill/>
        </p:spPr>
        <p:txBody>
          <a:bodyPr wrap="square" rtlCol="0">
            <a:spAutoFit/>
          </a:bodyPr>
          <a:lstStyle/>
          <a:p>
            <a:r>
              <a:rPr lang="en-US" sz="1200" b="1" dirty="0">
                <a:solidFill>
                  <a:srgbClr val="284391"/>
                </a:solidFill>
                <a:latin typeface="Arial" panose="020B0604020202020204" pitchFamily="34" charset="0"/>
                <a:cs typeface="Arial" panose="020B0604020202020204" pitchFamily="34" charset="0"/>
              </a:rPr>
              <a:t>www.sovnet.ru</a:t>
            </a:r>
            <a:endParaRPr lang="ru-RU" sz="1200" b="1" dirty="0">
              <a:solidFill>
                <a:srgbClr val="284391"/>
              </a:solidFill>
              <a:latin typeface="Arial" panose="020B0604020202020204" pitchFamily="34" charset="0"/>
              <a:cs typeface="Arial" panose="020B0604020202020204" pitchFamily="34" charset="0"/>
            </a:endParaRPr>
          </a:p>
        </p:txBody>
      </p:sp>
      <p:grpSp>
        <p:nvGrpSpPr>
          <p:cNvPr id="40" name="Группа 39">
            <a:extLst>
              <a:ext uri="{FF2B5EF4-FFF2-40B4-BE49-F238E27FC236}">
                <a16:creationId xmlns:a16="http://schemas.microsoft.com/office/drawing/2014/main" id="{96941552-227B-4F6F-8266-491CD138E0EF}"/>
              </a:ext>
            </a:extLst>
          </p:cNvPr>
          <p:cNvGrpSpPr/>
          <p:nvPr/>
        </p:nvGrpSpPr>
        <p:grpSpPr>
          <a:xfrm>
            <a:off x="240506" y="6606917"/>
            <a:ext cx="607218" cy="288000"/>
            <a:chOff x="552450" y="6606915"/>
            <a:chExt cx="607218" cy="288000"/>
          </a:xfrm>
        </p:grpSpPr>
        <p:sp>
          <p:nvSpPr>
            <p:cNvPr id="38" name="Стрелка: шеврон 37">
              <a:extLst>
                <a:ext uri="{FF2B5EF4-FFF2-40B4-BE49-F238E27FC236}">
                  <a16:creationId xmlns:a16="http://schemas.microsoft.com/office/drawing/2014/main" id="{58C7EF8E-9230-41D4-A21E-42C9937849C0}"/>
                </a:ext>
              </a:extLst>
            </p:cNvPr>
            <p:cNvSpPr/>
            <p:nvPr/>
          </p:nvSpPr>
          <p:spPr>
            <a:xfrm>
              <a:off x="552450" y="6606915"/>
              <a:ext cx="468000" cy="288000"/>
            </a:xfrm>
            <a:prstGeom prst="chevron">
              <a:avLst>
                <a:gd name="adj" fmla="val 367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3" name="Стрелка: шеврон 32">
              <a:extLst>
                <a:ext uri="{FF2B5EF4-FFF2-40B4-BE49-F238E27FC236}">
                  <a16:creationId xmlns:a16="http://schemas.microsoft.com/office/drawing/2014/main" id="{F3071521-75D9-4AB9-B4D2-75954FE80E4D}"/>
                </a:ext>
              </a:extLst>
            </p:cNvPr>
            <p:cNvSpPr/>
            <p:nvPr/>
          </p:nvSpPr>
          <p:spPr>
            <a:xfrm>
              <a:off x="570449" y="6606915"/>
              <a:ext cx="589219" cy="288000"/>
            </a:xfrm>
            <a:prstGeom prst="chevron">
              <a:avLst>
                <a:gd name="adj" fmla="val 3677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chemeClr val="bg1">
                      <a:lumMod val="95000"/>
                    </a:schemeClr>
                  </a:solidFill>
                  <a:latin typeface="Arial" panose="020B0604020202020204" pitchFamily="34" charset="0"/>
                  <a:cs typeface="Arial" panose="020B0604020202020204" pitchFamily="34" charset="0"/>
                </a:rPr>
                <a:t>17</a:t>
              </a:r>
            </a:p>
          </p:txBody>
        </p:sp>
      </p:grpSp>
      <p:sp>
        <p:nvSpPr>
          <p:cNvPr id="75" name="TextBox 74">
            <a:extLst>
              <a:ext uri="{FF2B5EF4-FFF2-40B4-BE49-F238E27FC236}">
                <a16:creationId xmlns:a16="http://schemas.microsoft.com/office/drawing/2014/main" id="{CD472D26-15EC-4BF0-B9FF-EFDAB34B499E}"/>
              </a:ext>
            </a:extLst>
          </p:cNvPr>
          <p:cNvSpPr txBox="1"/>
          <p:nvPr/>
        </p:nvSpPr>
        <p:spPr>
          <a:xfrm>
            <a:off x="2139105" y="1340733"/>
            <a:ext cx="6620408" cy="400110"/>
          </a:xfrm>
          <a:prstGeom prst="rect">
            <a:avLst/>
          </a:prstGeom>
          <a:noFill/>
        </p:spPr>
        <p:txBody>
          <a:bodyPr wrap="square">
            <a:spAutoFit/>
          </a:bodyPr>
          <a:lstStyle/>
          <a:p>
            <a:pPr eaLnBrk="0" fontAlgn="base" hangingPunct="0">
              <a:spcBef>
                <a:spcPct val="0"/>
              </a:spcBef>
              <a:spcAft>
                <a:spcPct val="0"/>
              </a:spcAft>
              <a:defRPr/>
            </a:pPr>
            <a:r>
              <a:rPr lang="ru-RU" sz="2000" b="1" dirty="0">
                <a:solidFill>
                  <a:srgbClr val="C00000"/>
                </a:solidFill>
                <a:latin typeface="Cambria" pitchFamily="18" charset="0"/>
                <a:cs typeface="Arial" panose="020B0604020202020204" pitchFamily="34" charset="0"/>
              </a:rPr>
              <a:t>Прогноз по количеству инвестиционных проектов</a:t>
            </a:r>
            <a:endParaRPr lang="en-US" sz="2000" b="1" dirty="0">
              <a:solidFill>
                <a:srgbClr val="C00000"/>
              </a:solidFill>
              <a:latin typeface="Cambria" pitchFamily="18" charset="0"/>
              <a:cs typeface="Arial" panose="020B0604020202020204" pitchFamily="34" charset="0"/>
            </a:endParaRPr>
          </a:p>
        </p:txBody>
      </p:sp>
      <p:sp>
        <p:nvSpPr>
          <p:cNvPr id="76" name="Rectangle 33">
            <a:extLst>
              <a:ext uri="{FF2B5EF4-FFF2-40B4-BE49-F238E27FC236}">
                <a16:creationId xmlns:a16="http://schemas.microsoft.com/office/drawing/2014/main" id="{4FE69A1A-5EAE-44F5-9118-875E5AA7B5C3}"/>
              </a:ext>
            </a:extLst>
          </p:cNvPr>
          <p:cNvSpPr/>
          <p:nvPr/>
        </p:nvSpPr>
        <p:spPr>
          <a:xfrm>
            <a:off x="7182089" y="2514981"/>
            <a:ext cx="2311400" cy="176003"/>
          </a:xfrm>
          <a:prstGeom prst="rect">
            <a:avLst/>
          </a:prstGeom>
          <a:solidFill>
            <a:srgbClr val="A5A5A5"/>
          </a:soli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7" name="Rectangle 34">
            <a:extLst>
              <a:ext uri="{FF2B5EF4-FFF2-40B4-BE49-F238E27FC236}">
                <a16:creationId xmlns:a16="http://schemas.microsoft.com/office/drawing/2014/main" id="{31C55743-7865-45CD-898E-82DD494669D7}"/>
              </a:ext>
            </a:extLst>
          </p:cNvPr>
          <p:cNvSpPr/>
          <p:nvPr/>
        </p:nvSpPr>
        <p:spPr>
          <a:xfrm>
            <a:off x="7159681" y="2234691"/>
            <a:ext cx="3541800" cy="171744"/>
          </a:xfrm>
          <a:prstGeom prst="rect">
            <a:avLst/>
          </a:prstGeom>
          <a:solidFill>
            <a:srgbClr val="00B0F0"/>
          </a:solidFill>
          <a:ln w="25400" cap="flat" cmpd="sng" algn="ctr">
            <a:noFill/>
            <a:prstDash val="solid"/>
          </a:ln>
          <a:effectLst>
            <a:outerShdw blurRad="50800" dist="38100" dir="2700000" algn="tl" rotWithShape="0">
              <a:prstClr val="black">
                <a:alpha val="40000"/>
              </a:prst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78" name="Group 46">
            <a:extLst>
              <a:ext uri="{FF2B5EF4-FFF2-40B4-BE49-F238E27FC236}">
                <a16:creationId xmlns:a16="http://schemas.microsoft.com/office/drawing/2014/main" id="{865FD878-5511-4EFF-ABE4-BA3E451E623E}"/>
              </a:ext>
            </a:extLst>
          </p:cNvPr>
          <p:cNvGrpSpPr/>
          <p:nvPr/>
        </p:nvGrpSpPr>
        <p:grpSpPr>
          <a:xfrm>
            <a:off x="10417137" y="1589920"/>
            <a:ext cx="1146087" cy="597592"/>
            <a:chOff x="2791098" y="4192380"/>
            <a:chExt cx="920324" cy="386632"/>
          </a:xfrm>
          <a:effectLst>
            <a:outerShdw blurRad="50800" dist="38100" dir="2700000" algn="tl" rotWithShape="0">
              <a:prstClr val="black">
                <a:alpha val="40000"/>
              </a:prstClr>
            </a:outerShdw>
          </a:effectLst>
        </p:grpSpPr>
        <p:sp>
          <p:nvSpPr>
            <p:cNvPr id="79" name="Freeform 47">
              <a:extLst>
                <a:ext uri="{FF2B5EF4-FFF2-40B4-BE49-F238E27FC236}">
                  <a16:creationId xmlns:a16="http://schemas.microsoft.com/office/drawing/2014/main" id="{FDF7C2BA-B6DA-4015-A76C-9A5EA0E2BD82}"/>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F81BD"/>
            </a:soli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80" name="TextBox 79">
              <a:extLst>
                <a:ext uri="{FF2B5EF4-FFF2-40B4-BE49-F238E27FC236}">
                  <a16:creationId xmlns:a16="http://schemas.microsoft.com/office/drawing/2014/main" id="{64C52804-C97E-4C53-88EC-6D7DFEF23B46}"/>
                </a:ext>
              </a:extLst>
            </p:cNvPr>
            <p:cNvSpPr txBox="1"/>
            <p:nvPr/>
          </p:nvSpPr>
          <p:spPr>
            <a:xfrm>
              <a:off x="2909773" y="4192380"/>
              <a:ext cx="801649" cy="258864"/>
            </a:xfrm>
            <a:prstGeom prst="rect">
              <a:avLst/>
            </a:prstGeom>
            <a:noFill/>
          </p:spPr>
          <p:txBody>
            <a:bodyP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ru-RU" sz="2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38,5</a:t>
              </a:r>
              <a:endParaRPr kumimoji="0" lang="en-US" sz="2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sp>
        <p:nvSpPr>
          <p:cNvPr id="81" name="Капля 80">
            <a:extLst>
              <a:ext uri="{FF2B5EF4-FFF2-40B4-BE49-F238E27FC236}">
                <a16:creationId xmlns:a16="http://schemas.microsoft.com/office/drawing/2014/main" id="{6CBB8816-C922-4117-BDA7-296B46A4D757}"/>
              </a:ext>
            </a:extLst>
          </p:cNvPr>
          <p:cNvSpPr/>
          <p:nvPr/>
        </p:nvSpPr>
        <p:spPr>
          <a:xfrm>
            <a:off x="906712" y="1331745"/>
            <a:ext cx="1152128" cy="1080120"/>
          </a:xfrm>
          <a:prstGeom prst="teardrop">
            <a:avLst/>
          </a:prstGeom>
          <a:solidFill>
            <a:srgbClr val="4F81BD"/>
          </a:solidFill>
          <a:ln w="25400" cap="flat" cmpd="sng" algn="ctr">
            <a:solidFill>
              <a:srgbClr val="EEECE1"/>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ru-RU"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83" name="TextBox 2">
            <a:extLst>
              <a:ext uri="{FF2B5EF4-FFF2-40B4-BE49-F238E27FC236}">
                <a16:creationId xmlns:a16="http://schemas.microsoft.com/office/drawing/2014/main" id="{23FC5B0B-060B-4F49-BDD2-DAC3F3D7AF6C}"/>
              </a:ext>
            </a:extLst>
          </p:cNvPr>
          <p:cNvSpPr txBox="1">
            <a:spLocks noChangeArrowheads="1"/>
          </p:cNvSpPr>
          <p:nvPr/>
        </p:nvSpPr>
        <p:spPr bwMode="auto">
          <a:xfrm>
            <a:off x="2184812" y="1860960"/>
            <a:ext cx="3334430" cy="1354217"/>
          </a:xfrm>
          <a:prstGeom prst="rect">
            <a:avLst/>
          </a:prstGeom>
          <a:noFill/>
          <a:ln>
            <a:noFill/>
          </a:ln>
        </p:spPr>
        <p:txBody>
          <a:bodyPr wrap="square">
            <a:spAutoFit/>
          </a:bodyPr>
          <a:lstStyle>
            <a:lvl1pPr>
              <a:spcBef>
                <a:spcPct val="20000"/>
              </a:spcBef>
              <a:buFont typeface="Arial" panose="020B0604020202020204" pitchFamily="34" charset="0"/>
              <a:buChar char="•"/>
              <a:defRPr sz="2400" b="1">
                <a:solidFill>
                  <a:schemeClr val="tx1"/>
                </a:solidFill>
                <a:latin typeface="Myriad Pro" pitchFamily="34" charset="0"/>
              </a:defRPr>
            </a:lvl1pPr>
            <a:lvl2pPr marL="742950" indent="-285750">
              <a:spcBef>
                <a:spcPct val="20000"/>
              </a:spcBef>
              <a:buFont typeface="Arial" panose="020B0604020202020204" pitchFamily="34" charset="0"/>
              <a:buChar char="–"/>
              <a:defRPr sz="2000">
                <a:solidFill>
                  <a:schemeClr val="tx1"/>
                </a:solidFill>
                <a:latin typeface="Myriad Pro" pitchFamily="34" charset="0"/>
              </a:defRPr>
            </a:lvl2pPr>
            <a:lvl3pPr marL="1143000" indent="-228600">
              <a:spcBef>
                <a:spcPct val="20000"/>
              </a:spcBef>
              <a:buFont typeface="Arial" panose="020B0604020202020204" pitchFamily="34" charset="0"/>
              <a:buChar char="•"/>
              <a:defRPr>
                <a:solidFill>
                  <a:schemeClr val="tx1"/>
                </a:solidFill>
                <a:latin typeface="Myriad Pro" pitchFamily="34" charset="0"/>
              </a:defRPr>
            </a:lvl3pPr>
            <a:lvl4pPr marL="1600200" indent="-228600">
              <a:spcBef>
                <a:spcPct val="20000"/>
              </a:spcBef>
              <a:buFont typeface="Arial" panose="020B0604020202020204" pitchFamily="34" charset="0"/>
              <a:buChar char="–"/>
              <a:defRPr sz="1600">
                <a:solidFill>
                  <a:schemeClr val="tx1"/>
                </a:solidFill>
                <a:latin typeface="Myriad Pro" pitchFamily="34" charset="0"/>
              </a:defRPr>
            </a:lvl4pPr>
            <a:lvl5pPr marL="2057400" indent="-228600">
              <a:spcBef>
                <a:spcPct val="20000"/>
              </a:spcBef>
              <a:buFont typeface="Arial" panose="020B0604020202020204" pitchFamily="34" charset="0"/>
              <a:buChar char="»"/>
              <a:defRPr sz="16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9pPr>
          </a:lstStyle>
          <a:p>
            <a:pPr eaLnBrk="0" fontAlgn="base" hangingPunct="0">
              <a:spcBef>
                <a:spcPct val="0"/>
              </a:spcBef>
              <a:spcAft>
                <a:spcPct val="0"/>
              </a:spcAft>
              <a:buFontTx/>
              <a:buNone/>
              <a:defRPr/>
            </a:pPr>
            <a:r>
              <a:rPr lang="ru-RU" altLang="ru-RU" sz="1400" i="1" u="sng" dirty="0">
                <a:solidFill>
                  <a:prstClr val="black"/>
                </a:solidFill>
                <a:latin typeface="Arial" panose="020B0604020202020204" pitchFamily="34" charset="0"/>
                <a:cs typeface="Arial" panose="020B0604020202020204" pitchFamily="34" charset="0"/>
              </a:rPr>
              <a:t>Исходные данные:</a:t>
            </a:r>
          </a:p>
          <a:p>
            <a:pPr eaLnBrk="0" fontAlgn="base" hangingPunct="0">
              <a:spcBef>
                <a:spcPct val="0"/>
              </a:spcBef>
              <a:spcAft>
                <a:spcPct val="0"/>
              </a:spcAft>
              <a:buFontTx/>
              <a:buNone/>
              <a:defRPr/>
            </a:pPr>
            <a:endParaRPr lang="ru-RU" altLang="ru-RU" sz="800" i="1" u="sng" dirty="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buNone/>
              <a:defRPr/>
            </a:pPr>
            <a:r>
              <a:rPr lang="ru-RU" altLang="ru-RU" sz="1400" b="0" i="1" dirty="0">
                <a:solidFill>
                  <a:schemeClr val="tx2">
                    <a:lumMod val="75000"/>
                  </a:schemeClr>
                </a:solidFill>
                <a:latin typeface="Arial" panose="020B0604020202020204" pitchFamily="34" charset="0"/>
                <a:cs typeface="Arial" panose="020B0604020202020204" pitchFamily="34" charset="0"/>
              </a:rPr>
              <a:t>Стало больше – 20%</a:t>
            </a:r>
          </a:p>
          <a:p>
            <a:pPr eaLnBrk="0" fontAlgn="base" hangingPunct="0">
              <a:spcBef>
                <a:spcPct val="0"/>
              </a:spcBef>
              <a:spcAft>
                <a:spcPct val="0"/>
              </a:spcAft>
              <a:buNone/>
              <a:defRPr/>
            </a:pPr>
            <a:r>
              <a:rPr lang="ru-RU" altLang="ru-RU" sz="1400" b="0" i="1" dirty="0">
                <a:solidFill>
                  <a:schemeClr val="tx2">
                    <a:lumMod val="75000"/>
                  </a:schemeClr>
                </a:solidFill>
                <a:latin typeface="Arial" panose="020B0604020202020204" pitchFamily="34" charset="0"/>
                <a:cs typeface="Arial" panose="020B0604020202020204" pitchFamily="34" charset="0"/>
              </a:rPr>
              <a:t>Осталось без изменений – 37%</a:t>
            </a:r>
          </a:p>
          <a:p>
            <a:pPr eaLnBrk="0" fontAlgn="base" hangingPunct="0">
              <a:spcBef>
                <a:spcPct val="0"/>
              </a:spcBef>
              <a:spcAft>
                <a:spcPct val="0"/>
              </a:spcAft>
              <a:buNone/>
              <a:defRPr/>
            </a:pPr>
            <a:r>
              <a:rPr lang="ru-RU" altLang="ru-RU" sz="1400" b="0" i="1" dirty="0">
                <a:solidFill>
                  <a:schemeClr val="tx2">
                    <a:lumMod val="75000"/>
                  </a:schemeClr>
                </a:solidFill>
                <a:latin typeface="Arial" panose="020B0604020202020204" pitchFamily="34" charset="0"/>
                <a:cs typeface="Arial" panose="020B0604020202020204" pitchFamily="34" charset="0"/>
              </a:rPr>
              <a:t>Стало меньше – 43%</a:t>
            </a:r>
          </a:p>
          <a:p>
            <a:pPr eaLnBrk="0" fontAlgn="base" hangingPunct="0">
              <a:spcBef>
                <a:spcPct val="0"/>
              </a:spcBef>
              <a:spcAft>
                <a:spcPct val="0"/>
              </a:spcAft>
              <a:buFontTx/>
              <a:buNone/>
              <a:defRPr/>
            </a:pPr>
            <a:endParaRPr lang="ru-RU" altLang="ru-RU" sz="1600" b="0" dirty="0">
              <a:solidFill>
                <a:prstClr val="black"/>
              </a:solidFill>
              <a:latin typeface="Arial" panose="020B0604020202020204" pitchFamily="34" charset="0"/>
              <a:cs typeface="Arial" panose="020B0604020202020204" pitchFamily="34" charset="0"/>
            </a:endParaRPr>
          </a:p>
        </p:txBody>
      </p:sp>
      <p:sp>
        <p:nvSpPr>
          <p:cNvPr id="42" name="TextBox 2">
            <a:extLst>
              <a:ext uri="{FF2B5EF4-FFF2-40B4-BE49-F238E27FC236}">
                <a16:creationId xmlns:a16="http://schemas.microsoft.com/office/drawing/2014/main" id="{245D9A38-735C-4816-81A1-3F90740F521A}"/>
              </a:ext>
            </a:extLst>
          </p:cNvPr>
          <p:cNvSpPr txBox="1">
            <a:spLocks noChangeArrowheads="1"/>
          </p:cNvSpPr>
          <p:nvPr/>
        </p:nvSpPr>
        <p:spPr bwMode="auto">
          <a:xfrm>
            <a:off x="410217" y="3655468"/>
            <a:ext cx="5171312" cy="2462213"/>
          </a:xfrm>
          <a:prstGeom prst="rect">
            <a:avLst/>
          </a:prstGeom>
          <a:noFill/>
          <a:ln>
            <a:noFill/>
          </a:ln>
        </p:spPr>
        <p:txBody>
          <a:bodyPr wrap="square">
            <a:spAutoFit/>
          </a:bodyPr>
          <a:lstStyle>
            <a:lvl1pPr>
              <a:spcBef>
                <a:spcPct val="20000"/>
              </a:spcBef>
              <a:buFont typeface="Arial" panose="020B0604020202020204" pitchFamily="34" charset="0"/>
              <a:buChar char="•"/>
              <a:defRPr sz="2400" b="1">
                <a:solidFill>
                  <a:schemeClr val="tx1"/>
                </a:solidFill>
                <a:latin typeface="Myriad Pro" pitchFamily="34" charset="0"/>
              </a:defRPr>
            </a:lvl1pPr>
            <a:lvl2pPr marL="742950" indent="-285750">
              <a:spcBef>
                <a:spcPct val="20000"/>
              </a:spcBef>
              <a:buFont typeface="Arial" panose="020B0604020202020204" pitchFamily="34" charset="0"/>
              <a:buChar char="–"/>
              <a:defRPr sz="2000">
                <a:solidFill>
                  <a:schemeClr val="tx1"/>
                </a:solidFill>
                <a:latin typeface="Myriad Pro" pitchFamily="34" charset="0"/>
              </a:defRPr>
            </a:lvl2pPr>
            <a:lvl3pPr marL="1143000" indent="-228600">
              <a:spcBef>
                <a:spcPct val="20000"/>
              </a:spcBef>
              <a:buFont typeface="Arial" panose="020B0604020202020204" pitchFamily="34" charset="0"/>
              <a:buChar char="•"/>
              <a:defRPr>
                <a:solidFill>
                  <a:schemeClr val="tx1"/>
                </a:solidFill>
                <a:latin typeface="Myriad Pro" pitchFamily="34" charset="0"/>
              </a:defRPr>
            </a:lvl3pPr>
            <a:lvl4pPr marL="1600200" indent="-228600">
              <a:spcBef>
                <a:spcPct val="20000"/>
              </a:spcBef>
              <a:buFont typeface="Arial" panose="020B0604020202020204" pitchFamily="34" charset="0"/>
              <a:buChar char="–"/>
              <a:defRPr sz="1600">
                <a:solidFill>
                  <a:schemeClr val="tx1"/>
                </a:solidFill>
                <a:latin typeface="Myriad Pro" pitchFamily="34" charset="0"/>
              </a:defRPr>
            </a:lvl4pPr>
            <a:lvl5pPr marL="2057400" indent="-228600">
              <a:spcBef>
                <a:spcPct val="20000"/>
              </a:spcBef>
              <a:buFont typeface="Arial" panose="020B0604020202020204" pitchFamily="34" charset="0"/>
              <a:buChar char="»"/>
              <a:defRPr sz="16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9pPr>
          </a:lstStyle>
          <a:p>
            <a:pPr eaLnBrk="0" fontAlgn="base" hangingPunct="0">
              <a:spcBef>
                <a:spcPct val="0"/>
              </a:spcBef>
              <a:spcAft>
                <a:spcPct val="0"/>
              </a:spcAft>
              <a:buNone/>
              <a:defRPr/>
            </a:pPr>
            <a:r>
              <a:rPr lang="ru-RU" altLang="ru-RU" sz="1400" dirty="0">
                <a:latin typeface="+mn-lt"/>
              </a:rPr>
              <a:t>Комментарий партнера компании «Технологии Доверия» (ранее PwC) Михаила Фролова:</a:t>
            </a:r>
          </a:p>
          <a:p>
            <a:pPr eaLnBrk="0" fontAlgn="base" hangingPunct="0">
              <a:spcBef>
                <a:spcPct val="0"/>
              </a:spcBef>
              <a:spcAft>
                <a:spcPct val="0"/>
              </a:spcAft>
              <a:buNone/>
              <a:defRPr/>
            </a:pPr>
            <a:endParaRPr lang="ru-RU" altLang="ru-RU" sz="1400" dirty="0">
              <a:latin typeface="+mn-lt"/>
            </a:endParaRPr>
          </a:p>
          <a:p>
            <a:pPr algn="just" eaLnBrk="0" fontAlgn="base" hangingPunct="0">
              <a:spcBef>
                <a:spcPct val="0"/>
              </a:spcBef>
              <a:spcAft>
                <a:spcPct val="0"/>
              </a:spcAft>
              <a:buNone/>
              <a:defRPr/>
            </a:pPr>
            <a:r>
              <a:rPr lang="ru-RU" altLang="ru-RU" sz="1400" b="0" dirty="0"/>
              <a:t>«</a:t>
            </a:r>
            <a:r>
              <a:rPr lang="ru-RU" altLang="ru-RU" sz="1400" b="0" dirty="0">
                <a:latin typeface="+mn-lt"/>
              </a:rPr>
              <a:t>Индекс будущего роста количества проектов поднялся до уровня 3го квартала 2024 года. Несмотря на сокращение количества текущих проектов, их бюджетов, а также не занятых сотрудников, некоторые компании тем не менее проявляют сдержанный оптимизм в отношении будущих проектов. Для реализации этого оптимизма необходимо снижение стоимости кредитования.»</a:t>
            </a:r>
          </a:p>
          <a:p>
            <a:pPr algn="just" eaLnBrk="0" fontAlgn="base" hangingPunct="0">
              <a:spcBef>
                <a:spcPct val="0"/>
              </a:spcBef>
              <a:spcAft>
                <a:spcPct val="0"/>
              </a:spcAft>
              <a:buFontTx/>
              <a:buNone/>
              <a:defRPr/>
            </a:pPr>
            <a:endParaRPr lang="ru-RU" altLang="ru-RU" sz="1400" b="0" dirty="0">
              <a:solidFill>
                <a:prstClr val="black"/>
              </a:solidFill>
              <a:highlight>
                <a:srgbClr val="FFFF00"/>
              </a:highlight>
              <a:latin typeface="Arial" panose="020B0604020202020204" pitchFamily="34" charset="0"/>
              <a:cs typeface="Arial" panose="020B0604020202020204" pitchFamily="34" charset="0"/>
            </a:endParaRPr>
          </a:p>
        </p:txBody>
      </p:sp>
      <p:sp>
        <p:nvSpPr>
          <p:cNvPr id="7" name="Левая фигурная скобка 6">
            <a:extLst>
              <a:ext uri="{FF2B5EF4-FFF2-40B4-BE49-F238E27FC236}">
                <a16:creationId xmlns:a16="http://schemas.microsoft.com/office/drawing/2014/main" id="{4EC7AA34-1F3D-4F9F-BB2A-BD3F4A8328FA}"/>
              </a:ext>
            </a:extLst>
          </p:cNvPr>
          <p:cNvSpPr/>
          <p:nvPr/>
        </p:nvSpPr>
        <p:spPr>
          <a:xfrm rot="16200000">
            <a:off x="10623894" y="5199123"/>
            <a:ext cx="171743" cy="1754208"/>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nvGrpSpPr>
          <p:cNvPr id="46" name="Shape 559">
            <a:extLst>
              <a:ext uri="{FF2B5EF4-FFF2-40B4-BE49-F238E27FC236}">
                <a16:creationId xmlns:a16="http://schemas.microsoft.com/office/drawing/2014/main" id="{1479A6AE-891D-4D35-AEF8-ECF9109A820A}"/>
              </a:ext>
            </a:extLst>
          </p:cNvPr>
          <p:cNvGrpSpPr>
            <a:grpSpLocks/>
          </p:cNvGrpSpPr>
          <p:nvPr/>
        </p:nvGrpSpPr>
        <p:grpSpPr bwMode="auto">
          <a:xfrm>
            <a:off x="1128198" y="1589920"/>
            <a:ext cx="763386" cy="517961"/>
            <a:chOff x="4604550" y="3714775"/>
            <a:chExt cx="439625" cy="319075"/>
          </a:xfrm>
        </p:grpSpPr>
        <p:sp>
          <p:nvSpPr>
            <p:cNvPr id="47" name="Shape 560">
              <a:extLst>
                <a:ext uri="{FF2B5EF4-FFF2-40B4-BE49-F238E27FC236}">
                  <a16:creationId xmlns:a16="http://schemas.microsoft.com/office/drawing/2014/main" id="{2E03F07F-C87C-4035-8840-3103338EA2CD}"/>
                </a:ext>
              </a:extLst>
            </p:cNvPr>
            <p:cNvSpPr>
              <a:spLocks/>
            </p:cNvSpPr>
            <p:nvPr/>
          </p:nvSpPr>
          <p:spPr bwMode="auto">
            <a:xfrm>
              <a:off x="4604550" y="3714775"/>
              <a:ext cx="439625" cy="319075"/>
            </a:xfrm>
            <a:custGeom>
              <a:avLst/>
              <a:gdLst>
                <a:gd name="T0" fmla="*/ 244140625 w 17585"/>
                <a:gd name="T1" fmla="*/ 244140625 h 12763"/>
                <a:gd name="T2" fmla="*/ 244140625 w 17585"/>
                <a:gd name="T3" fmla="*/ 2147483646 h 12763"/>
                <a:gd name="T4" fmla="*/ 244140625 w 17585"/>
                <a:gd name="T5" fmla="*/ 2147483646 h 12763"/>
                <a:gd name="T6" fmla="*/ 244140625 w 17585"/>
                <a:gd name="T7" fmla="*/ 2147483646 h 12763"/>
                <a:gd name="T8" fmla="*/ 2147483646 w 17585"/>
                <a:gd name="T9" fmla="*/ 2147483646 h 12763"/>
                <a:gd name="T10" fmla="*/ 2147483646 w 17585"/>
                <a:gd name="T11" fmla="*/ 2147483646 h 12763"/>
                <a:gd name="T12" fmla="*/ 2147483646 w 17585"/>
                <a:gd name="T13" fmla="*/ 2147483646 h 12763"/>
                <a:gd name="T14" fmla="*/ 2147483646 w 17585"/>
                <a:gd name="T15" fmla="*/ 2147483646 h 12763"/>
                <a:gd name="T16" fmla="*/ 2147483646 w 17585"/>
                <a:gd name="T17" fmla="*/ 2147483646 h 12763"/>
                <a:gd name="T18" fmla="*/ 2147483646 w 17585"/>
                <a:gd name="T19" fmla="*/ 2147483646 h 12763"/>
                <a:gd name="T20" fmla="*/ 2147483646 w 17585"/>
                <a:gd name="T21" fmla="*/ 2147483646 h 12763"/>
                <a:gd name="T22" fmla="*/ 2147483646 w 17585"/>
                <a:gd name="T23" fmla="*/ 2147483646 h 127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585"/>
                <a:gd name="T37" fmla="*/ 0 h 12763"/>
                <a:gd name="T38" fmla="*/ 17585 w 17585"/>
                <a:gd name="T39" fmla="*/ 12763 h 127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585" h="12763" fill="none" extrusionOk="0">
                  <a:moveTo>
                    <a:pt x="1" y="1"/>
                  </a:move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34925" cap="rnd"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48" name="Shape 561">
              <a:extLst>
                <a:ext uri="{FF2B5EF4-FFF2-40B4-BE49-F238E27FC236}">
                  <a16:creationId xmlns:a16="http://schemas.microsoft.com/office/drawing/2014/main" id="{17A6D4C8-88C6-481D-B7E6-3B54755CB579}"/>
                </a:ext>
              </a:extLst>
            </p:cNvPr>
            <p:cNvSpPr>
              <a:spLocks/>
            </p:cNvSpPr>
            <p:nvPr/>
          </p:nvSpPr>
          <p:spPr bwMode="auto">
            <a:xfrm>
              <a:off x="4647175" y="3761675"/>
              <a:ext cx="354400" cy="213725"/>
            </a:xfrm>
            <a:custGeom>
              <a:avLst/>
              <a:gdLst>
                <a:gd name="T0" fmla="*/ 244140625 w 14176"/>
                <a:gd name="T1" fmla="*/ 2147483646 h 8549"/>
                <a:gd name="T2" fmla="*/ 2147483646 w 14176"/>
                <a:gd name="T3" fmla="*/ 2147483646 h 8549"/>
                <a:gd name="T4" fmla="*/ 2147483646 w 14176"/>
                <a:gd name="T5" fmla="*/ 2147483646 h 8549"/>
                <a:gd name="T6" fmla="*/ 2147483646 w 14176"/>
                <a:gd name="T7" fmla="*/ 2147483646 h 8549"/>
                <a:gd name="T8" fmla="*/ 2147483646 w 14176"/>
                <a:gd name="T9" fmla="*/ 2147483646 h 8549"/>
                <a:gd name="T10" fmla="*/ 2147483646 w 14176"/>
                <a:gd name="T11" fmla="*/ 2147483646 h 8549"/>
                <a:gd name="T12" fmla="*/ 2147483646 w 14176"/>
                <a:gd name="T13" fmla="*/ 2147483646 h 8549"/>
                <a:gd name="T14" fmla="*/ 2147483646 w 14176"/>
                <a:gd name="T15" fmla="*/ 2147483646 h 8549"/>
                <a:gd name="T16" fmla="*/ 2147483646 w 14176"/>
                <a:gd name="T17" fmla="*/ 2147483646 h 8549"/>
                <a:gd name="T18" fmla="*/ 2147483646 w 14176"/>
                <a:gd name="T19" fmla="*/ 2147483646 h 8549"/>
                <a:gd name="T20" fmla="*/ 2147483646 w 14176"/>
                <a:gd name="T21" fmla="*/ 2147483646 h 8549"/>
                <a:gd name="T22" fmla="*/ 2147483646 w 14176"/>
                <a:gd name="T23" fmla="*/ 2147483646 h 8549"/>
                <a:gd name="T24" fmla="*/ 2147483646 w 14176"/>
                <a:gd name="T25" fmla="*/ 2147483646 h 8549"/>
                <a:gd name="T26" fmla="*/ 2147483646 w 14176"/>
                <a:gd name="T27" fmla="*/ 2147483646 h 8549"/>
                <a:gd name="T28" fmla="*/ 2147483646 w 14176"/>
                <a:gd name="T29" fmla="*/ 2147483646 h 8549"/>
                <a:gd name="T30" fmla="*/ 2147483646 w 14176"/>
                <a:gd name="T31" fmla="*/ 0 h 85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176"/>
                <a:gd name="T49" fmla="*/ 0 h 8549"/>
                <a:gd name="T50" fmla="*/ 14176 w 14176"/>
                <a:gd name="T51" fmla="*/ 8549 h 85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176" h="8549" fill="none" extrusionOk="0">
                  <a:moveTo>
                    <a:pt x="1" y="8549"/>
                  </a:moveTo>
                  <a:lnTo>
                    <a:pt x="3654" y="4408"/>
                  </a:lnTo>
                  <a:lnTo>
                    <a:pt x="5821" y="5699"/>
                  </a:lnTo>
                  <a:lnTo>
                    <a:pt x="9085" y="1924"/>
                  </a:lnTo>
                  <a:lnTo>
                    <a:pt x="9061" y="1924"/>
                  </a:lnTo>
                  <a:lnTo>
                    <a:pt x="9085" y="1924"/>
                  </a:lnTo>
                  <a:lnTo>
                    <a:pt x="9061" y="1924"/>
                  </a:lnTo>
                  <a:lnTo>
                    <a:pt x="9085" y="1924"/>
                  </a:lnTo>
                  <a:lnTo>
                    <a:pt x="10571" y="3337"/>
                  </a:lnTo>
                  <a:lnTo>
                    <a:pt x="14175" y="0"/>
                  </a:lnTo>
                </a:path>
              </a:pathLst>
            </a:custGeom>
            <a:noFill/>
            <a:ln w="76200" cap="rnd"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dirty="0"/>
            </a:p>
          </p:txBody>
        </p:sp>
      </p:grpSp>
      <p:graphicFrame>
        <p:nvGraphicFramePr>
          <p:cNvPr id="12" name="Диаграмма 11">
            <a:extLst>
              <a:ext uri="{FF2B5EF4-FFF2-40B4-BE49-F238E27FC236}">
                <a16:creationId xmlns:a16="http://schemas.microsoft.com/office/drawing/2014/main" id="{2550F8B2-DB2D-45F1-B061-199D54AA8BE4}"/>
              </a:ext>
            </a:extLst>
          </p:cNvPr>
          <p:cNvGraphicFramePr>
            <a:graphicFrameLocks/>
          </p:cNvGraphicFramePr>
          <p:nvPr>
            <p:extLst>
              <p:ext uri="{D42A27DB-BD31-4B8C-83A1-F6EECF244321}">
                <p14:modId xmlns:p14="http://schemas.microsoft.com/office/powerpoint/2010/main" val="2766262730"/>
              </p:ext>
            </p:extLst>
          </p:nvPr>
        </p:nvGraphicFramePr>
        <p:xfrm>
          <a:off x="5975175" y="2726426"/>
          <a:ext cx="5923748" cy="3442982"/>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8275AFE1-6129-0568-5797-5D77EB8B13F3}"/>
              </a:ext>
            </a:extLst>
          </p:cNvPr>
          <p:cNvSpPr txBox="1"/>
          <p:nvPr/>
        </p:nvSpPr>
        <p:spPr>
          <a:xfrm>
            <a:off x="10300172" y="6115356"/>
            <a:ext cx="1225159" cy="369332"/>
          </a:xfrm>
          <a:prstGeom prst="rect">
            <a:avLst/>
          </a:prstGeom>
          <a:noFill/>
        </p:spPr>
        <p:txBody>
          <a:bodyPr wrap="square" rtlCol="0">
            <a:spAutoFit/>
          </a:bodyPr>
          <a:lstStyle/>
          <a:p>
            <a:r>
              <a:rPr lang="ru-RU" b="1" dirty="0">
                <a:solidFill>
                  <a:schemeClr val="accent6">
                    <a:lumMod val="50000"/>
                  </a:schemeClr>
                </a:solidFill>
                <a:sym typeface="Symbol" panose="05050102010706020507" pitchFamily="18" charset="2"/>
              </a:rPr>
              <a:t>  + 12,5</a:t>
            </a:r>
            <a:endParaRPr lang="ru-RU" b="1" dirty="0">
              <a:solidFill>
                <a:schemeClr val="accent6">
                  <a:lumMod val="50000"/>
                </a:schemeClr>
              </a:solidFill>
            </a:endParaRPr>
          </a:p>
        </p:txBody>
      </p:sp>
      <p:sp>
        <p:nvSpPr>
          <p:cNvPr id="14" name="Стрелка: штриховая вправо 13">
            <a:extLst>
              <a:ext uri="{FF2B5EF4-FFF2-40B4-BE49-F238E27FC236}">
                <a16:creationId xmlns:a16="http://schemas.microsoft.com/office/drawing/2014/main" id="{906A6B7D-E935-E6EF-1912-4E2DF560E628}"/>
              </a:ext>
            </a:extLst>
          </p:cNvPr>
          <p:cNvSpPr/>
          <p:nvPr/>
        </p:nvSpPr>
        <p:spPr>
          <a:xfrm rot="16200000">
            <a:off x="11335657" y="6066371"/>
            <a:ext cx="329503" cy="416560"/>
          </a:xfrm>
          <a:prstGeom prst="stripedRightArrow">
            <a:avLst>
              <a:gd name="adj1" fmla="val 50000"/>
              <a:gd name="adj2" fmla="val 37679"/>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78851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wipe(left)">
                                      <p:cBhvr>
                                        <p:cTn id="11" dur="750"/>
                                        <p:tgtEl>
                                          <p:spTgt spid="77"/>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fade">
                                      <p:cBhvr>
                                        <p:cTn id="15"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Рисунок 36">
            <a:extLst>
              <a:ext uri="{FF2B5EF4-FFF2-40B4-BE49-F238E27FC236}">
                <a16:creationId xmlns:a16="http://schemas.microsoft.com/office/drawing/2014/main" id="{BB75087B-3AA7-45BA-BD3D-2F31A9907D4E}"/>
              </a:ext>
            </a:extLst>
          </p:cNvPr>
          <p:cNvPicPr>
            <a:picLocks noChangeAspect="1"/>
          </p:cNvPicPr>
          <p:nvPr/>
        </p:nvPicPr>
        <p:blipFill>
          <a:blip r:embed="rId2"/>
          <a:stretch>
            <a:fillRect/>
          </a:stretch>
        </p:blipFill>
        <p:spPr>
          <a:xfrm>
            <a:off x="405612" y="3922661"/>
            <a:ext cx="5362142" cy="2302294"/>
          </a:xfrm>
          <a:prstGeom prst="rect">
            <a:avLst/>
          </a:prstGeom>
        </p:spPr>
      </p:pic>
      <p:sp>
        <p:nvSpPr>
          <p:cNvPr id="5" name="Полилиния: фигура 4">
            <a:extLst>
              <a:ext uri="{FF2B5EF4-FFF2-40B4-BE49-F238E27FC236}">
                <a16:creationId xmlns:a16="http://schemas.microsoft.com/office/drawing/2014/main" id="{756E6B44-5CDD-5879-0230-E4CF6A0E5DB9}"/>
              </a:ext>
            </a:extLst>
          </p:cNvPr>
          <p:cNvSpPr/>
          <p:nvPr/>
        </p:nvSpPr>
        <p:spPr>
          <a:xfrm>
            <a:off x="10483116" y="1030286"/>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chemeClr val="bg1">
              <a:lumMod val="85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7" name="Полилиния: фигура 6">
            <a:extLst>
              <a:ext uri="{FF2B5EF4-FFF2-40B4-BE49-F238E27FC236}">
                <a16:creationId xmlns:a16="http://schemas.microsoft.com/office/drawing/2014/main" id="{9F060F5F-B36E-9B30-1611-7DCB7B1CE7C3}"/>
              </a:ext>
            </a:extLst>
          </p:cNvPr>
          <p:cNvSpPr/>
          <p:nvPr/>
        </p:nvSpPr>
        <p:spPr>
          <a:xfrm>
            <a:off x="9351147" y="1039028"/>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chemeClr val="bg1">
              <a:lumMod val="85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9" name="Стрелка: пятиугольник 8">
            <a:extLst>
              <a:ext uri="{FF2B5EF4-FFF2-40B4-BE49-F238E27FC236}">
                <a16:creationId xmlns:a16="http://schemas.microsoft.com/office/drawing/2014/main" id="{0AE5BCBA-7547-4A1D-BF40-BAD90A6ECC91}"/>
              </a:ext>
            </a:extLst>
          </p:cNvPr>
          <p:cNvSpPr/>
          <p:nvPr/>
        </p:nvSpPr>
        <p:spPr>
          <a:xfrm>
            <a:off x="398584" y="1254370"/>
            <a:ext cx="5228493" cy="1981199"/>
          </a:xfrm>
          <a:prstGeom prst="homePlate">
            <a:avLst>
              <a:gd name="adj" fmla="val 16794"/>
            </a:avLst>
          </a:prstGeom>
          <a:solidFill>
            <a:srgbClr val="DAE3F3">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Заголовок 1">
            <a:extLst>
              <a:ext uri="{FF2B5EF4-FFF2-40B4-BE49-F238E27FC236}">
                <a16:creationId xmlns:a16="http://schemas.microsoft.com/office/drawing/2014/main" id="{F2E52787-FE41-4025-8880-A15F5C87B727}"/>
              </a:ext>
            </a:extLst>
          </p:cNvPr>
          <p:cNvSpPr>
            <a:spLocks noGrp="1"/>
          </p:cNvSpPr>
          <p:nvPr>
            <p:ph type="ctrTitle"/>
          </p:nvPr>
        </p:nvSpPr>
        <p:spPr>
          <a:xfrm>
            <a:off x="752760" y="381857"/>
            <a:ext cx="10293657" cy="512473"/>
          </a:xfrm>
        </p:spPr>
        <p:txBody>
          <a:bodyPr>
            <a:noAutofit/>
          </a:bodyPr>
          <a:lstStyle/>
          <a:p>
            <a:pPr algn="l"/>
            <a:r>
              <a:rPr lang="ru-RU" altLang="ru-RU" sz="2600" b="1" dirty="0">
                <a:solidFill>
                  <a:srgbClr val="284391"/>
                </a:solidFill>
                <a:latin typeface="Arial" panose="020B0604020202020204" pitchFamily="34" charset="0"/>
                <a:cs typeface="Arial" panose="020B0604020202020204" pitchFamily="34" charset="0"/>
              </a:rPr>
              <a:t>Спрогнозируйте </a:t>
            </a:r>
            <a:r>
              <a:rPr lang="ru-RU" altLang="ru-RU" sz="2600" b="1" dirty="0">
                <a:solidFill>
                  <a:srgbClr val="C00000"/>
                </a:solidFill>
                <a:latin typeface="Arial" panose="020B0604020202020204" pitchFamily="34" charset="0"/>
                <a:cs typeface="Arial" panose="020B0604020202020204" pitchFamily="34" charset="0"/>
              </a:rPr>
              <a:t>изменения в количестве инвестиционных проектов </a:t>
            </a:r>
            <a:r>
              <a:rPr lang="ru-RU" altLang="ru-RU" sz="2600" b="1" dirty="0">
                <a:solidFill>
                  <a:srgbClr val="284391"/>
                </a:solidFill>
                <a:latin typeface="Arial" panose="020B0604020202020204" pitchFamily="34" charset="0"/>
                <a:cs typeface="Arial" panose="020B0604020202020204" pitchFamily="34" charset="0"/>
              </a:rPr>
              <a:t>в течении следующего квартала</a:t>
            </a:r>
            <a:endParaRPr lang="ru-RU" sz="2600" b="1" dirty="0">
              <a:solidFill>
                <a:srgbClr val="284391"/>
              </a:solidFill>
              <a:latin typeface="Arial" panose="020B0604020202020204" pitchFamily="34" charset="0"/>
              <a:cs typeface="Arial" panose="020B0604020202020204" pitchFamily="34" charset="0"/>
            </a:endParaRPr>
          </a:p>
        </p:txBody>
      </p:sp>
      <p:grpSp>
        <p:nvGrpSpPr>
          <p:cNvPr id="3" name="Группа 2">
            <a:extLst>
              <a:ext uri="{FF2B5EF4-FFF2-40B4-BE49-F238E27FC236}">
                <a16:creationId xmlns:a16="http://schemas.microsoft.com/office/drawing/2014/main" id="{AA94D823-FDFA-4515-8E42-79784B872E02}"/>
              </a:ext>
            </a:extLst>
          </p:cNvPr>
          <p:cNvGrpSpPr/>
          <p:nvPr/>
        </p:nvGrpSpPr>
        <p:grpSpPr>
          <a:xfrm>
            <a:off x="0" y="957941"/>
            <a:ext cx="12192000" cy="72346"/>
            <a:chOff x="0" y="957941"/>
            <a:chExt cx="12192000" cy="72346"/>
          </a:xfrm>
        </p:grpSpPr>
        <p:sp>
          <p:nvSpPr>
            <p:cNvPr id="4" name="Прямоугольник 3">
              <a:extLst>
                <a:ext uri="{FF2B5EF4-FFF2-40B4-BE49-F238E27FC236}">
                  <a16:creationId xmlns:a16="http://schemas.microsoft.com/office/drawing/2014/main" id="{23C07C10-62C6-4771-BEE3-D9AB45EB4850}"/>
                </a:ext>
              </a:extLst>
            </p:cNvPr>
            <p:cNvSpPr/>
            <p:nvPr/>
          </p:nvSpPr>
          <p:spPr>
            <a:xfrm>
              <a:off x="0" y="957942"/>
              <a:ext cx="12192000" cy="7234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араллелограмм 1">
              <a:extLst>
                <a:ext uri="{FF2B5EF4-FFF2-40B4-BE49-F238E27FC236}">
                  <a16:creationId xmlns:a16="http://schemas.microsoft.com/office/drawing/2014/main" id="{2562EB68-DBEA-44DE-92AF-AEA1E63898F7}"/>
                </a:ext>
              </a:extLst>
            </p:cNvPr>
            <p:cNvSpPr/>
            <p:nvPr/>
          </p:nvSpPr>
          <p:spPr>
            <a:xfrm flipH="1">
              <a:off x="552450" y="957942"/>
              <a:ext cx="195263" cy="72345"/>
            </a:xfrm>
            <a:prstGeom prst="parallelogram">
              <a:avLst>
                <a:gd name="adj" fmla="val 131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араллелограмм 10">
              <a:extLst>
                <a:ext uri="{FF2B5EF4-FFF2-40B4-BE49-F238E27FC236}">
                  <a16:creationId xmlns:a16="http://schemas.microsoft.com/office/drawing/2014/main" id="{08A8FE95-9BEE-4E85-AA82-33C58674A3E1}"/>
                </a:ext>
              </a:extLst>
            </p:cNvPr>
            <p:cNvSpPr/>
            <p:nvPr/>
          </p:nvSpPr>
          <p:spPr>
            <a:xfrm flipH="1">
              <a:off x="747713" y="957941"/>
              <a:ext cx="195263" cy="72345"/>
            </a:xfrm>
            <a:prstGeom prst="parallelogram">
              <a:avLst>
                <a:gd name="adj" fmla="val 131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0" name="Группа 29">
            <a:extLst>
              <a:ext uri="{FF2B5EF4-FFF2-40B4-BE49-F238E27FC236}">
                <a16:creationId xmlns:a16="http://schemas.microsoft.com/office/drawing/2014/main" id="{9F7752EB-1795-4F0F-873F-3BEA40F30AE8}"/>
              </a:ext>
            </a:extLst>
          </p:cNvPr>
          <p:cNvGrpSpPr/>
          <p:nvPr/>
        </p:nvGrpSpPr>
        <p:grpSpPr>
          <a:xfrm>
            <a:off x="11098816" y="150895"/>
            <a:ext cx="1018130" cy="843218"/>
            <a:chOff x="11098816" y="150895"/>
            <a:chExt cx="1018130" cy="843218"/>
          </a:xfrm>
        </p:grpSpPr>
        <p:grpSp>
          <p:nvGrpSpPr>
            <p:cNvPr id="29" name="Группа 28">
              <a:extLst>
                <a:ext uri="{FF2B5EF4-FFF2-40B4-BE49-F238E27FC236}">
                  <a16:creationId xmlns:a16="http://schemas.microsoft.com/office/drawing/2014/main" id="{0CE26789-7954-4C1E-B443-243F83D09B96}"/>
                </a:ext>
              </a:extLst>
            </p:cNvPr>
            <p:cNvGrpSpPr/>
            <p:nvPr/>
          </p:nvGrpSpPr>
          <p:grpSpPr>
            <a:xfrm>
              <a:off x="11152356" y="150895"/>
              <a:ext cx="658637" cy="504554"/>
              <a:chOff x="11152356" y="150895"/>
              <a:chExt cx="658637" cy="504554"/>
            </a:xfrm>
          </p:grpSpPr>
          <p:sp>
            <p:nvSpPr>
              <p:cNvPr id="25" name="Полилиния: фигура 24">
                <a:extLst>
                  <a:ext uri="{FF2B5EF4-FFF2-40B4-BE49-F238E27FC236}">
                    <a16:creationId xmlns:a16="http://schemas.microsoft.com/office/drawing/2014/main" id="{29442075-3304-4B10-B3F5-507604ADBA5C}"/>
                  </a:ext>
                </a:extLst>
              </p:cNvPr>
              <p:cNvSpPr/>
              <p:nvPr/>
            </p:nvSpPr>
            <p:spPr>
              <a:xfrm rot="12906208">
                <a:off x="11404770" y="150895"/>
                <a:ext cx="406223" cy="496933"/>
              </a:xfrm>
              <a:custGeom>
                <a:avLst/>
                <a:gdLst>
                  <a:gd name="connsiteX0" fmla="*/ 1212377 w 1266547"/>
                  <a:gd name="connsiteY0" fmla="*/ 1456144 h 1494286"/>
                  <a:gd name="connsiteX1" fmla="*/ 1096339 w 1266547"/>
                  <a:gd name="connsiteY1" fmla="*/ 1493703 h 1494286"/>
                  <a:gd name="connsiteX2" fmla="*/ 1058178 w 1266547"/>
                  <a:gd name="connsiteY2" fmla="*/ 1485127 h 1494286"/>
                  <a:gd name="connsiteX3" fmla="*/ 1052771 w 1266547"/>
                  <a:gd name="connsiteY3" fmla="*/ 1488928 h 1494286"/>
                  <a:gd name="connsiteX4" fmla="*/ 68954 w 1266547"/>
                  <a:gd name="connsiteY4" fmla="*/ 1252817 h 1494286"/>
                  <a:gd name="connsiteX5" fmla="*/ 68788 w 1266547"/>
                  <a:gd name="connsiteY5" fmla="*/ 1251900 h 1494286"/>
                  <a:gd name="connsiteX6" fmla="*/ 55241 w 1266547"/>
                  <a:gd name="connsiteY6" fmla="*/ 1248714 h 1494286"/>
                  <a:gd name="connsiteX7" fmla="*/ 14685 w 1266547"/>
                  <a:gd name="connsiteY7" fmla="*/ 1218525 h 1494286"/>
                  <a:gd name="connsiteX8" fmla="*/ 12 w 1266547"/>
                  <a:gd name="connsiteY8" fmla="*/ 1170142 h 1494286"/>
                  <a:gd name="connsiteX9" fmla="*/ 1351 w 1266547"/>
                  <a:gd name="connsiteY9" fmla="*/ 1158497 h 1494286"/>
                  <a:gd name="connsiteX10" fmla="*/ 675 w 1266547"/>
                  <a:gd name="connsiteY10" fmla="*/ 1158201 h 1494286"/>
                  <a:gd name="connsiteX11" fmla="*/ 111899 w 1266547"/>
                  <a:gd name="connsiteY11" fmla="*/ 150375 h 1494286"/>
                  <a:gd name="connsiteX12" fmla="*/ 112135 w 1266547"/>
                  <a:gd name="connsiteY12" fmla="*/ 150209 h 1494286"/>
                  <a:gd name="connsiteX13" fmla="*/ 117645 w 1266547"/>
                  <a:gd name="connsiteY13" fmla="*/ 113088 h 1494286"/>
                  <a:gd name="connsiteX14" fmla="*/ 194490 w 1266547"/>
                  <a:gd name="connsiteY14" fmla="*/ 18371 h 1494286"/>
                  <a:gd name="connsiteX15" fmla="*/ 354057 w 1266547"/>
                  <a:gd name="connsiteY15" fmla="*/ 25762 h 1494286"/>
                  <a:gd name="connsiteX16" fmla="*/ 421833 w 1266547"/>
                  <a:gd name="connsiteY16" fmla="*/ 127162 h 1494286"/>
                  <a:gd name="connsiteX17" fmla="*/ 423502 w 1266547"/>
                  <a:gd name="connsiteY17" fmla="*/ 157429 h 1494286"/>
                  <a:gd name="connsiteX18" fmla="*/ 429654 w 1266547"/>
                  <a:gd name="connsiteY18" fmla="*/ 107211 h 1494286"/>
                  <a:gd name="connsiteX19" fmla="*/ 427485 w 1266547"/>
                  <a:gd name="connsiteY19" fmla="*/ 135207 h 1494286"/>
                  <a:gd name="connsiteX20" fmla="*/ 430907 w 1266547"/>
                  <a:gd name="connsiteY20" fmla="*/ 125639 h 1494286"/>
                  <a:gd name="connsiteX21" fmla="*/ 335141 w 1266547"/>
                  <a:gd name="connsiteY21" fmla="*/ 993404 h 1494286"/>
                  <a:gd name="connsiteX22" fmla="*/ 1153653 w 1266547"/>
                  <a:gd name="connsiteY22" fmla="*/ 1189843 h 1494286"/>
                  <a:gd name="connsiteX23" fmla="*/ 1154414 w 1266547"/>
                  <a:gd name="connsiteY23" fmla="*/ 1187565 h 1494286"/>
                  <a:gd name="connsiteX24" fmla="*/ 1166088 w 1266547"/>
                  <a:gd name="connsiteY24" fmla="*/ 1192827 h 1494286"/>
                  <a:gd name="connsiteX25" fmla="*/ 1173355 w 1266547"/>
                  <a:gd name="connsiteY25" fmla="*/ 1194571 h 1494286"/>
                  <a:gd name="connsiteX26" fmla="*/ 1172876 w 1266547"/>
                  <a:gd name="connsiteY26" fmla="*/ 1195887 h 1494286"/>
                  <a:gd name="connsiteX27" fmla="*/ 1192822 w 1266547"/>
                  <a:gd name="connsiteY27" fmla="*/ 1204879 h 1494286"/>
                  <a:gd name="connsiteX28" fmla="*/ 1262997 w 1266547"/>
                  <a:gd name="connsiteY28" fmla="*/ 1304639 h 1494286"/>
                  <a:gd name="connsiteX29" fmla="*/ 1212377 w 1266547"/>
                  <a:gd name="connsiteY29" fmla="*/ 1456144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6547" h="1494286">
                    <a:moveTo>
                      <a:pt x="1212377" y="1456144"/>
                    </a:moveTo>
                    <a:cubicBezTo>
                      <a:pt x="1179930" y="1484185"/>
                      <a:pt x="1137939" y="1497302"/>
                      <a:pt x="1096339" y="1493703"/>
                    </a:cubicBezTo>
                    <a:lnTo>
                      <a:pt x="1058178" y="1485127"/>
                    </a:lnTo>
                    <a:lnTo>
                      <a:pt x="1052771" y="1488928"/>
                    </a:lnTo>
                    <a:lnTo>
                      <a:pt x="68954" y="1252817"/>
                    </a:lnTo>
                    <a:lnTo>
                      <a:pt x="68788" y="1251900"/>
                    </a:lnTo>
                    <a:lnTo>
                      <a:pt x="55241" y="1248714"/>
                    </a:lnTo>
                    <a:cubicBezTo>
                      <a:pt x="39187" y="1243242"/>
                      <a:pt x="24914" y="1233078"/>
                      <a:pt x="14685" y="1218525"/>
                    </a:cubicBezTo>
                    <a:cubicBezTo>
                      <a:pt x="4456" y="1203972"/>
                      <a:pt x="-276" y="1187099"/>
                      <a:pt x="12" y="1170142"/>
                    </a:cubicBezTo>
                    <a:lnTo>
                      <a:pt x="1351" y="1158497"/>
                    </a:lnTo>
                    <a:lnTo>
                      <a:pt x="675" y="1158201"/>
                    </a:lnTo>
                    <a:lnTo>
                      <a:pt x="111899" y="150375"/>
                    </a:lnTo>
                    <a:lnTo>
                      <a:pt x="112135" y="150209"/>
                    </a:lnTo>
                    <a:lnTo>
                      <a:pt x="117645" y="113088"/>
                    </a:lnTo>
                    <a:cubicBezTo>
                      <a:pt x="129271" y="72981"/>
                      <a:pt x="156637" y="38533"/>
                      <a:pt x="194490" y="18371"/>
                    </a:cubicBezTo>
                    <a:cubicBezTo>
                      <a:pt x="245030" y="-8549"/>
                      <a:pt x="306216" y="-5715"/>
                      <a:pt x="354057" y="25762"/>
                    </a:cubicBezTo>
                    <a:cubicBezTo>
                      <a:pt x="389883" y="49334"/>
                      <a:pt x="413952" y="86158"/>
                      <a:pt x="421833" y="127162"/>
                    </a:cubicBezTo>
                    <a:lnTo>
                      <a:pt x="423502" y="157429"/>
                    </a:lnTo>
                    <a:lnTo>
                      <a:pt x="429654" y="107211"/>
                    </a:lnTo>
                    <a:lnTo>
                      <a:pt x="427485" y="135207"/>
                    </a:lnTo>
                    <a:lnTo>
                      <a:pt x="430907" y="125639"/>
                    </a:lnTo>
                    <a:lnTo>
                      <a:pt x="335141" y="993404"/>
                    </a:lnTo>
                    <a:lnTo>
                      <a:pt x="1153653" y="1189843"/>
                    </a:lnTo>
                    <a:lnTo>
                      <a:pt x="1154414" y="1187565"/>
                    </a:lnTo>
                    <a:lnTo>
                      <a:pt x="1166088" y="1192827"/>
                    </a:lnTo>
                    <a:lnTo>
                      <a:pt x="1173355" y="1194571"/>
                    </a:lnTo>
                    <a:lnTo>
                      <a:pt x="1172876" y="1195887"/>
                    </a:lnTo>
                    <a:lnTo>
                      <a:pt x="1192822" y="1204879"/>
                    </a:lnTo>
                    <a:cubicBezTo>
                      <a:pt x="1228240" y="1227000"/>
                      <a:pt x="1253920" y="1262722"/>
                      <a:pt x="1262997" y="1304639"/>
                    </a:cubicBezTo>
                    <a:cubicBezTo>
                      <a:pt x="1275117" y="1360604"/>
                      <a:pt x="1255706" y="1418699"/>
                      <a:pt x="1212377" y="1456144"/>
                    </a:cubicBezTo>
                    <a:close/>
                  </a:path>
                </a:pathLst>
              </a:custGeom>
              <a:solidFill>
                <a:srgbClr val="2843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27" name="Полилиния: фигура 26">
                <a:extLst>
                  <a:ext uri="{FF2B5EF4-FFF2-40B4-BE49-F238E27FC236}">
                    <a16:creationId xmlns:a16="http://schemas.microsoft.com/office/drawing/2014/main" id="{4254B57A-0BF7-4F60-97A7-51B43B03E5CB}"/>
                  </a:ext>
                </a:extLst>
              </p:cNvPr>
              <p:cNvSpPr/>
              <p:nvPr/>
            </p:nvSpPr>
            <p:spPr>
              <a:xfrm rot="12906208">
                <a:off x="11152356" y="158516"/>
                <a:ext cx="406223" cy="496933"/>
              </a:xfrm>
              <a:custGeom>
                <a:avLst/>
                <a:gdLst>
                  <a:gd name="connsiteX0" fmla="*/ 1212377 w 1266547"/>
                  <a:gd name="connsiteY0" fmla="*/ 1456144 h 1494286"/>
                  <a:gd name="connsiteX1" fmla="*/ 1096339 w 1266547"/>
                  <a:gd name="connsiteY1" fmla="*/ 1493703 h 1494286"/>
                  <a:gd name="connsiteX2" fmla="*/ 1058178 w 1266547"/>
                  <a:gd name="connsiteY2" fmla="*/ 1485127 h 1494286"/>
                  <a:gd name="connsiteX3" fmla="*/ 1052771 w 1266547"/>
                  <a:gd name="connsiteY3" fmla="*/ 1488928 h 1494286"/>
                  <a:gd name="connsiteX4" fmla="*/ 68954 w 1266547"/>
                  <a:gd name="connsiteY4" fmla="*/ 1252817 h 1494286"/>
                  <a:gd name="connsiteX5" fmla="*/ 68788 w 1266547"/>
                  <a:gd name="connsiteY5" fmla="*/ 1251900 h 1494286"/>
                  <a:gd name="connsiteX6" fmla="*/ 55241 w 1266547"/>
                  <a:gd name="connsiteY6" fmla="*/ 1248714 h 1494286"/>
                  <a:gd name="connsiteX7" fmla="*/ 14685 w 1266547"/>
                  <a:gd name="connsiteY7" fmla="*/ 1218525 h 1494286"/>
                  <a:gd name="connsiteX8" fmla="*/ 12 w 1266547"/>
                  <a:gd name="connsiteY8" fmla="*/ 1170142 h 1494286"/>
                  <a:gd name="connsiteX9" fmla="*/ 1351 w 1266547"/>
                  <a:gd name="connsiteY9" fmla="*/ 1158497 h 1494286"/>
                  <a:gd name="connsiteX10" fmla="*/ 675 w 1266547"/>
                  <a:gd name="connsiteY10" fmla="*/ 1158201 h 1494286"/>
                  <a:gd name="connsiteX11" fmla="*/ 111899 w 1266547"/>
                  <a:gd name="connsiteY11" fmla="*/ 150375 h 1494286"/>
                  <a:gd name="connsiteX12" fmla="*/ 112135 w 1266547"/>
                  <a:gd name="connsiteY12" fmla="*/ 150209 h 1494286"/>
                  <a:gd name="connsiteX13" fmla="*/ 117645 w 1266547"/>
                  <a:gd name="connsiteY13" fmla="*/ 113088 h 1494286"/>
                  <a:gd name="connsiteX14" fmla="*/ 194490 w 1266547"/>
                  <a:gd name="connsiteY14" fmla="*/ 18371 h 1494286"/>
                  <a:gd name="connsiteX15" fmla="*/ 354057 w 1266547"/>
                  <a:gd name="connsiteY15" fmla="*/ 25762 h 1494286"/>
                  <a:gd name="connsiteX16" fmla="*/ 421833 w 1266547"/>
                  <a:gd name="connsiteY16" fmla="*/ 127162 h 1494286"/>
                  <a:gd name="connsiteX17" fmla="*/ 423502 w 1266547"/>
                  <a:gd name="connsiteY17" fmla="*/ 157429 h 1494286"/>
                  <a:gd name="connsiteX18" fmla="*/ 429654 w 1266547"/>
                  <a:gd name="connsiteY18" fmla="*/ 107211 h 1494286"/>
                  <a:gd name="connsiteX19" fmla="*/ 427485 w 1266547"/>
                  <a:gd name="connsiteY19" fmla="*/ 135207 h 1494286"/>
                  <a:gd name="connsiteX20" fmla="*/ 430907 w 1266547"/>
                  <a:gd name="connsiteY20" fmla="*/ 125639 h 1494286"/>
                  <a:gd name="connsiteX21" fmla="*/ 335141 w 1266547"/>
                  <a:gd name="connsiteY21" fmla="*/ 993404 h 1494286"/>
                  <a:gd name="connsiteX22" fmla="*/ 1153653 w 1266547"/>
                  <a:gd name="connsiteY22" fmla="*/ 1189843 h 1494286"/>
                  <a:gd name="connsiteX23" fmla="*/ 1154414 w 1266547"/>
                  <a:gd name="connsiteY23" fmla="*/ 1187565 h 1494286"/>
                  <a:gd name="connsiteX24" fmla="*/ 1166088 w 1266547"/>
                  <a:gd name="connsiteY24" fmla="*/ 1192827 h 1494286"/>
                  <a:gd name="connsiteX25" fmla="*/ 1173355 w 1266547"/>
                  <a:gd name="connsiteY25" fmla="*/ 1194571 h 1494286"/>
                  <a:gd name="connsiteX26" fmla="*/ 1172876 w 1266547"/>
                  <a:gd name="connsiteY26" fmla="*/ 1195887 h 1494286"/>
                  <a:gd name="connsiteX27" fmla="*/ 1192822 w 1266547"/>
                  <a:gd name="connsiteY27" fmla="*/ 1204879 h 1494286"/>
                  <a:gd name="connsiteX28" fmla="*/ 1262997 w 1266547"/>
                  <a:gd name="connsiteY28" fmla="*/ 1304639 h 1494286"/>
                  <a:gd name="connsiteX29" fmla="*/ 1212377 w 1266547"/>
                  <a:gd name="connsiteY29" fmla="*/ 1456144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6547" h="1494286">
                    <a:moveTo>
                      <a:pt x="1212377" y="1456144"/>
                    </a:moveTo>
                    <a:cubicBezTo>
                      <a:pt x="1179930" y="1484185"/>
                      <a:pt x="1137939" y="1497302"/>
                      <a:pt x="1096339" y="1493703"/>
                    </a:cubicBezTo>
                    <a:lnTo>
                      <a:pt x="1058178" y="1485127"/>
                    </a:lnTo>
                    <a:lnTo>
                      <a:pt x="1052771" y="1488928"/>
                    </a:lnTo>
                    <a:lnTo>
                      <a:pt x="68954" y="1252817"/>
                    </a:lnTo>
                    <a:lnTo>
                      <a:pt x="68788" y="1251900"/>
                    </a:lnTo>
                    <a:lnTo>
                      <a:pt x="55241" y="1248714"/>
                    </a:lnTo>
                    <a:cubicBezTo>
                      <a:pt x="39187" y="1243242"/>
                      <a:pt x="24914" y="1233078"/>
                      <a:pt x="14685" y="1218525"/>
                    </a:cubicBezTo>
                    <a:cubicBezTo>
                      <a:pt x="4456" y="1203972"/>
                      <a:pt x="-276" y="1187099"/>
                      <a:pt x="12" y="1170142"/>
                    </a:cubicBezTo>
                    <a:lnTo>
                      <a:pt x="1351" y="1158497"/>
                    </a:lnTo>
                    <a:lnTo>
                      <a:pt x="675" y="1158201"/>
                    </a:lnTo>
                    <a:lnTo>
                      <a:pt x="111899" y="150375"/>
                    </a:lnTo>
                    <a:lnTo>
                      <a:pt x="112135" y="150209"/>
                    </a:lnTo>
                    <a:lnTo>
                      <a:pt x="117645" y="113088"/>
                    </a:lnTo>
                    <a:cubicBezTo>
                      <a:pt x="129271" y="72981"/>
                      <a:pt x="156637" y="38533"/>
                      <a:pt x="194490" y="18371"/>
                    </a:cubicBezTo>
                    <a:cubicBezTo>
                      <a:pt x="245030" y="-8549"/>
                      <a:pt x="306216" y="-5715"/>
                      <a:pt x="354057" y="25762"/>
                    </a:cubicBezTo>
                    <a:cubicBezTo>
                      <a:pt x="389883" y="49334"/>
                      <a:pt x="413952" y="86158"/>
                      <a:pt x="421833" y="127162"/>
                    </a:cubicBezTo>
                    <a:lnTo>
                      <a:pt x="423502" y="157429"/>
                    </a:lnTo>
                    <a:lnTo>
                      <a:pt x="429654" y="107211"/>
                    </a:lnTo>
                    <a:lnTo>
                      <a:pt x="427485" y="135207"/>
                    </a:lnTo>
                    <a:lnTo>
                      <a:pt x="430907" y="125639"/>
                    </a:lnTo>
                    <a:lnTo>
                      <a:pt x="335141" y="993404"/>
                    </a:lnTo>
                    <a:lnTo>
                      <a:pt x="1153653" y="1189843"/>
                    </a:lnTo>
                    <a:lnTo>
                      <a:pt x="1154414" y="1187565"/>
                    </a:lnTo>
                    <a:lnTo>
                      <a:pt x="1166088" y="1192827"/>
                    </a:lnTo>
                    <a:lnTo>
                      <a:pt x="1173355" y="1194571"/>
                    </a:lnTo>
                    <a:lnTo>
                      <a:pt x="1172876" y="1195887"/>
                    </a:lnTo>
                    <a:lnTo>
                      <a:pt x="1192822" y="1204879"/>
                    </a:lnTo>
                    <a:cubicBezTo>
                      <a:pt x="1228240" y="1227000"/>
                      <a:pt x="1253920" y="1262722"/>
                      <a:pt x="1262997" y="1304639"/>
                    </a:cubicBezTo>
                    <a:cubicBezTo>
                      <a:pt x="1275117" y="1360604"/>
                      <a:pt x="1255706" y="1418699"/>
                      <a:pt x="1212377" y="1456144"/>
                    </a:cubicBezTo>
                    <a:close/>
                  </a:path>
                </a:pathLst>
              </a:custGeom>
              <a:solidFill>
                <a:srgbClr val="2843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28" name="TextBox 27">
              <a:extLst>
                <a:ext uri="{FF2B5EF4-FFF2-40B4-BE49-F238E27FC236}">
                  <a16:creationId xmlns:a16="http://schemas.microsoft.com/office/drawing/2014/main" id="{D395BCDD-CE7A-4F10-8D3F-700413958CDF}"/>
                </a:ext>
              </a:extLst>
            </p:cNvPr>
            <p:cNvSpPr txBox="1"/>
            <p:nvPr/>
          </p:nvSpPr>
          <p:spPr>
            <a:xfrm>
              <a:off x="11098816" y="624781"/>
              <a:ext cx="1018130" cy="369332"/>
            </a:xfrm>
            <a:prstGeom prst="rect">
              <a:avLst/>
            </a:prstGeom>
            <a:noFill/>
          </p:spPr>
          <p:txBody>
            <a:bodyPr wrap="square" rtlCol="0">
              <a:spAutoFit/>
            </a:bodyPr>
            <a:lstStyle/>
            <a:p>
              <a:r>
                <a:rPr lang="ru-RU" dirty="0">
                  <a:solidFill>
                    <a:srgbClr val="284391"/>
                  </a:solidFill>
                </a:rPr>
                <a:t>СОВНЕТ</a:t>
              </a:r>
            </a:p>
          </p:txBody>
        </p:sp>
      </p:grpSp>
      <p:sp>
        <p:nvSpPr>
          <p:cNvPr id="31" name="Прямоугольник 30">
            <a:extLst>
              <a:ext uri="{FF2B5EF4-FFF2-40B4-BE49-F238E27FC236}">
                <a16:creationId xmlns:a16="http://schemas.microsoft.com/office/drawing/2014/main" id="{2A15A8B6-5FC8-4DE9-9A18-332E209CB635}"/>
              </a:ext>
            </a:extLst>
          </p:cNvPr>
          <p:cNvSpPr/>
          <p:nvPr/>
        </p:nvSpPr>
        <p:spPr>
          <a:xfrm>
            <a:off x="0" y="6606917"/>
            <a:ext cx="12192000" cy="28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TextBox 31">
            <a:extLst>
              <a:ext uri="{FF2B5EF4-FFF2-40B4-BE49-F238E27FC236}">
                <a16:creationId xmlns:a16="http://schemas.microsoft.com/office/drawing/2014/main" id="{ECA08312-DFF7-4D25-B240-F84FC4390633}"/>
              </a:ext>
            </a:extLst>
          </p:cNvPr>
          <p:cNvSpPr txBox="1"/>
          <p:nvPr/>
        </p:nvSpPr>
        <p:spPr>
          <a:xfrm>
            <a:off x="10867373" y="6594826"/>
            <a:ext cx="1324627" cy="276999"/>
          </a:xfrm>
          <a:prstGeom prst="rect">
            <a:avLst/>
          </a:prstGeom>
          <a:noFill/>
        </p:spPr>
        <p:txBody>
          <a:bodyPr wrap="square" rtlCol="0">
            <a:spAutoFit/>
          </a:bodyPr>
          <a:lstStyle/>
          <a:p>
            <a:r>
              <a:rPr lang="en-US" sz="1200" b="1" dirty="0">
                <a:solidFill>
                  <a:srgbClr val="284391"/>
                </a:solidFill>
                <a:latin typeface="Arial" panose="020B0604020202020204" pitchFamily="34" charset="0"/>
                <a:cs typeface="Arial" panose="020B0604020202020204" pitchFamily="34" charset="0"/>
              </a:rPr>
              <a:t>www.sovnet.ru</a:t>
            </a:r>
            <a:endParaRPr lang="ru-RU" sz="1200" b="1" dirty="0">
              <a:solidFill>
                <a:srgbClr val="284391"/>
              </a:solidFill>
              <a:latin typeface="Arial" panose="020B0604020202020204" pitchFamily="34" charset="0"/>
              <a:cs typeface="Arial" panose="020B0604020202020204" pitchFamily="34" charset="0"/>
            </a:endParaRPr>
          </a:p>
        </p:txBody>
      </p:sp>
      <p:grpSp>
        <p:nvGrpSpPr>
          <p:cNvPr id="40" name="Группа 39">
            <a:extLst>
              <a:ext uri="{FF2B5EF4-FFF2-40B4-BE49-F238E27FC236}">
                <a16:creationId xmlns:a16="http://schemas.microsoft.com/office/drawing/2014/main" id="{96941552-227B-4F6F-8266-491CD138E0EF}"/>
              </a:ext>
            </a:extLst>
          </p:cNvPr>
          <p:cNvGrpSpPr/>
          <p:nvPr/>
        </p:nvGrpSpPr>
        <p:grpSpPr>
          <a:xfrm>
            <a:off x="240506" y="6606917"/>
            <a:ext cx="616744" cy="288000"/>
            <a:chOff x="552450" y="6606915"/>
            <a:chExt cx="616744" cy="288000"/>
          </a:xfrm>
        </p:grpSpPr>
        <p:sp>
          <p:nvSpPr>
            <p:cNvPr id="38" name="Стрелка: шеврон 37">
              <a:extLst>
                <a:ext uri="{FF2B5EF4-FFF2-40B4-BE49-F238E27FC236}">
                  <a16:creationId xmlns:a16="http://schemas.microsoft.com/office/drawing/2014/main" id="{58C7EF8E-9230-41D4-A21E-42C9937849C0}"/>
                </a:ext>
              </a:extLst>
            </p:cNvPr>
            <p:cNvSpPr/>
            <p:nvPr/>
          </p:nvSpPr>
          <p:spPr>
            <a:xfrm>
              <a:off x="552450" y="6606915"/>
              <a:ext cx="468000" cy="288000"/>
            </a:xfrm>
            <a:prstGeom prst="chevron">
              <a:avLst>
                <a:gd name="adj" fmla="val 367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3" name="Стрелка: шеврон 32">
              <a:extLst>
                <a:ext uri="{FF2B5EF4-FFF2-40B4-BE49-F238E27FC236}">
                  <a16:creationId xmlns:a16="http://schemas.microsoft.com/office/drawing/2014/main" id="{F3071521-75D9-4AB9-B4D2-75954FE80E4D}"/>
                </a:ext>
              </a:extLst>
            </p:cNvPr>
            <p:cNvSpPr/>
            <p:nvPr/>
          </p:nvSpPr>
          <p:spPr>
            <a:xfrm>
              <a:off x="570450" y="6606915"/>
              <a:ext cx="598744" cy="288000"/>
            </a:xfrm>
            <a:prstGeom prst="chevron">
              <a:avLst>
                <a:gd name="adj" fmla="val 3677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chemeClr val="bg1">
                      <a:lumMod val="95000"/>
                    </a:schemeClr>
                  </a:solidFill>
                  <a:latin typeface="Arial" panose="020B0604020202020204" pitchFamily="34" charset="0"/>
                  <a:cs typeface="Arial" panose="020B0604020202020204" pitchFamily="34" charset="0"/>
                </a:rPr>
                <a:t>18</a:t>
              </a:r>
            </a:p>
          </p:txBody>
        </p:sp>
      </p:grpSp>
      <p:sp>
        <p:nvSpPr>
          <p:cNvPr id="42" name="TextBox 2">
            <a:extLst>
              <a:ext uri="{FF2B5EF4-FFF2-40B4-BE49-F238E27FC236}">
                <a16:creationId xmlns:a16="http://schemas.microsoft.com/office/drawing/2014/main" id="{245D9A38-735C-4816-81A1-3F90740F521A}"/>
              </a:ext>
            </a:extLst>
          </p:cNvPr>
          <p:cNvSpPr txBox="1">
            <a:spLocks noChangeArrowheads="1"/>
          </p:cNvSpPr>
          <p:nvPr/>
        </p:nvSpPr>
        <p:spPr bwMode="auto">
          <a:xfrm>
            <a:off x="410216" y="1439805"/>
            <a:ext cx="4654153" cy="1831271"/>
          </a:xfrm>
          <a:prstGeom prst="rect">
            <a:avLst/>
          </a:prstGeom>
          <a:noFill/>
          <a:ln>
            <a:noFill/>
          </a:ln>
        </p:spPr>
        <p:txBody>
          <a:bodyPr wrap="square">
            <a:spAutoFit/>
          </a:bodyPr>
          <a:lstStyle>
            <a:lvl1pPr>
              <a:spcBef>
                <a:spcPct val="20000"/>
              </a:spcBef>
              <a:buFont typeface="Arial" panose="020B0604020202020204" pitchFamily="34" charset="0"/>
              <a:buChar char="•"/>
              <a:defRPr sz="2400" b="1">
                <a:solidFill>
                  <a:schemeClr val="tx1"/>
                </a:solidFill>
                <a:latin typeface="Myriad Pro" pitchFamily="34" charset="0"/>
              </a:defRPr>
            </a:lvl1pPr>
            <a:lvl2pPr marL="742950" indent="-285750">
              <a:spcBef>
                <a:spcPct val="20000"/>
              </a:spcBef>
              <a:buFont typeface="Arial" panose="020B0604020202020204" pitchFamily="34" charset="0"/>
              <a:buChar char="–"/>
              <a:defRPr sz="2000">
                <a:solidFill>
                  <a:schemeClr val="tx1"/>
                </a:solidFill>
                <a:latin typeface="Myriad Pro" pitchFamily="34" charset="0"/>
              </a:defRPr>
            </a:lvl2pPr>
            <a:lvl3pPr marL="1143000" indent="-228600">
              <a:spcBef>
                <a:spcPct val="20000"/>
              </a:spcBef>
              <a:buFont typeface="Arial" panose="020B0604020202020204" pitchFamily="34" charset="0"/>
              <a:buChar char="•"/>
              <a:defRPr>
                <a:solidFill>
                  <a:schemeClr val="tx1"/>
                </a:solidFill>
                <a:latin typeface="Myriad Pro" pitchFamily="34" charset="0"/>
              </a:defRPr>
            </a:lvl3pPr>
            <a:lvl4pPr marL="1600200" indent="-228600">
              <a:spcBef>
                <a:spcPct val="20000"/>
              </a:spcBef>
              <a:buFont typeface="Arial" panose="020B0604020202020204" pitchFamily="34" charset="0"/>
              <a:buChar char="–"/>
              <a:defRPr sz="1600">
                <a:solidFill>
                  <a:schemeClr val="tx1"/>
                </a:solidFill>
                <a:latin typeface="Myriad Pro" pitchFamily="34" charset="0"/>
              </a:defRPr>
            </a:lvl4pPr>
            <a:lvl5pPr marL="2057400" indent="-228600">
              <a:spcBef>
                <a:spcPct val="20000"/>
              </a:spcBef>
              <a:buFont typeface="Arial" panose="020B0604020202020204" pitchFamily="34" charset="0"/>
              <a:buChar char="»"/>
              <a:defRPr sz="16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9pPr>
          </a:lstStyle>
          <a:p>
            <a:pPr eaLnBrk="0" fontAlgn="base" hangingPunct="0">
              <a:spcBef>
                <a:spcPct val="0"/>
              </a:spcBef>
              <a:spcAft>
                <a:spcPct val="0"/>
              </a:spcAft>
              <a:buNone/>
              <a:defRPr/>
            </a:pPr>
            <a:r>
              <a:rPr lang="ru-RU" altLang="ru-RU" sz="1400" dirty="0">
                <a:latin typeface="+mn-lt"/>
              </a:rPr>
              <a:t>Комментарий регионального менеджера «ВЭБ.РФ» в ВО, к.ф-м.н. Антона Ганжи:</a:t>
            </a:r>
          </a:p>
          <a:p>
            <a:pPr eaLnBrk="0" fontAlgn="base" hangingPunct="0">
              <a:spcBef>
                <a:spcPct val="0"/>
              </a:spcBef>
              <a:spcAft>
                <a:spcPct val="0"/>
              </a:spcAft>
              <a:buNone/>
              <a:defRPr/>
            </a:pPr>
            <a:endParaRPr lang="ru-RU" altLang="ru-RU" sz="1400" dirty="0">
              <a:solidFill>
                <a:prstClr val="black"/>
              </a:solidFill>
              <a:latin typeface="Arial" panose="020B0604020202020204" pitchFamily="34" charset="0"/>
              <a:cs typeface="Arial" panose="020B0604020202020204" pitchFamily="34" charset="0"/>
            </a:endParaRPr>
          </a:p>
          <a:p>
            <a:pPr algn="just" eaLnBrk="0" fontAlgn="base" hangingPunct="0">
              <a:spcBef>
                <a:spcPct val="0"/>
              </a:spcBef>
              <a:spcAft>
                <a:spcPct val="0"/>
              </a:spcAft>
              <a:buNone/>
              <a:defRPr/>
            </a:pPr>
            <a:r>
              <a:rPr lang="ru-RU" sz="1400" b="0" dirty="0">
                <a:latin typeface="+mn-lt"/>
              </a:rPr>
              <a:t>«Новых инвестиционных проектов в перспективе первого полугодия не будет в связи с отсутствием экономического смысла в их реализации.»</a:t>
            </a:r>
          </a:p>
          <a:p>
            <a:pPr algn="just" eaLnBrk="0" fontAlgn="base" hangingPunct="0">
              <a:spcBef>
                <a:spcPct val="0"/>
              </a:spcBef>
              <a:spcAft>
                <a:spcPct val="0"/>
              </a:spcAft>
              <a:buFontTx/>
              <a:buNone/>
              <a:defRPr/>
            </a:pPr>
            <a:endParaRPr lang="ru-RU" altLang="ru-RU" sz="1400" b="0" dirty="0">
              <a:solidFill>
                <a:prstClr val="black"/>
              </a:solidFill>
              <a:highlight>
                <a:srgbClr val="FFFF00"/>
              </a:highlight>
              <a:latin typeface="Arial" panose="020B0604020202020204" pitchFamily="34" charset="0"/>
              <a:cs typeface="Arial" panose="020B0604020202020204" pitchFamily="34" charset="0"/>
            </a:endParaRPr>
          </a:p>
          <a:p>
            <a:pPr algn="just" eaLnBrk="0" fontAlgn="base" hangingPunct="0">
              <a:spcBef>
                <a:spcPct val="0"/>
              </a:spcBef>
              <a:spcAft>
                <a:spcPct val="0"/>
              </a:spcAft>
              <a:buFontTx/>
              <a:buNone/>
              <a:defRPr/>
            </a:pPr>
            <a:endParaRPr lang="ru-RU" altLang="ru-RU" sz="1500" b="0" dirty="0">
              <a:solidFill>
                <a:prstClr val="black"/>
              </a:solidFill>
              <a:highlight>
                <a:srgbClr val="FFFF00"/>
              </a:highlight>
              <a:latin typeface="Arial" panose="020B0604020202020204" pitchFamily="34" charset="0"/>
              <a:cs typeface="Arial" panose="020B0604020202020204" pitchFamily="34" charset="0"/>
            </a:endParaRPr>
          </a:p>
        </p:txBody>
      </p:sp>
      <p:sp>
        <p:nvSpPr>
          <p:cNvPr id="8" name="Rectangle 33">
            <a:extLst>
              <a:ext uri="{FF2B5EF4-FFF2-40B4-BE49-F238E27FC236}">
                <a16:creationId xmlns:a16="http://schemas.microsoft.com/office/drawing/2014/main" id="{FAAD6A3B-7E14-C47C-0D73-AD5E2E0DAA01}"/>
              </a:ext>
            </a:extLst>
          </p:cNvPr>
          <p:cNvSpPr/>
          <p:nvPr/>
        </p:nvSpPr>
        <p:spPr>
          <a:xfrm>
            <a:off x="7182089" y="2514981"/>
            <a:ext cx="2311400" cy="176003"/>
          </a:xfrm>
          <a:prstGeom prst="rect">
            <a:avLst/>
          </a:prstGeom>
          <a:solidFill>
            <a:srgbClr val="A5A5A5"/>
          </a:soli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Rectangle 34">
            <a:extLst>
              <a:ext uri="{FF2B5EF4-FFF2-40B4-BE49-F238E27FC236}">
                <a16:creationId xmlns:a16="http://schemas.microsoft.com/office/drawing/2014/main" id="{A553F348-800D-23C9-AF83-BD44D0AA9E9E}"/>
              </a:ext>
            </a:extLst>
          </p:cNvPr>
          <p:cNvSpPr/>
          <p:nvPr/>
        </p:nvSpPr>
        <p:spPr>
          <a:xfrm>
            <a:off x="7159681" y="2234691"/>
            <a:ext cx="3541800" cy="171744"/>
          </a:xfrm>
          <a:prstGeom prst="rect">
            <a:avLst/>
          </a:prstGeom>
          <a:solidFill>
            <a:srgbClr val="00B0F0"/>
          </a:solidFill>
          <a:ln w="25400" cap="flat" cmpd="sng" algn="ctr">
            <a:noFill/>
            <a:prstDash val="solid"/>
          </a:ln>
          <a:effectLst>
            <a:outerShdw blurRad="50800" dist="38100" dir="2700000" algn="tl" rotWithShape="0">
              <a:prstClr val="black">
                <a:alpha val="40000"/>
              </a:prst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21" name="Group 46">
            <a:extLst>
              <a:ext uri="{FF2B5EF4-FFF2-40B4-BE49-F238E27FC236}">
                <a16:creationId xmlns:a16="http://schemas.microsoft.com/office/drawing/2014/main" id="{61623A81-6CB9-47AF-6503-C05A76CC7B42}"/>
              </a:ext>
            </a:extLst>
          </p:cNvPr>
          <p:cNvGrpSpPr/>
          <p:nvPr/>
        </p:nvGrpSpPr>
        <p:grpSpPr>
          <a:xfrm>
            <a:off x="10417137" y="1589920"/>
            <a:ext cx="1146087" cy="597592"/>
            <a:chOff x="2791098" y="4192380"/>
            <a:chExt cx="920324" cy="386632"/>
          </a:xfrm>
          <a:effectLst>
            <a:outerShdw blurRad="50800" dist="38100" dir="2700000" algn="tl" rotWithShape="0">
              <a:prstClr val="black">
                <a:alpha val="40000"/>
              </a:prstClr>
            </a:outerShdw>
          </a:effectLst>
        </p:grpSpPr>
        <p:sp>
          <p:nvSpPr>
            <p:cNvPr id="22" name="Freeform 47">
              <a:extLst>
                <a:ext uri="{FF2B5EF4-FFF2-40B4-BE49-F238E27FC236}">
                  <a16:creationId xmlns:a16="http://schemas.microsoft.com/office/drawing/2014/main" id="{B1B9E645-CC54-6095-5FA2-05E98A4F19B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F81BD"/>
            </a:soli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3" name="TextBox 22">
              <a:extLst>
                <a:ext uri="{FF2B5EF4-FFF2-40B4-BE49-F238E27FC236}">
                  <a16:creationId xmlns:a16="http://schemas.microsoft.com/office/drawing/2014/main" id="{424023EA-B92F-8328-5D59-8283BD62513F}"/>
                </a:ext>
              </a:extLst>
            </p:cNvPr>
            <p:cNvSpPr txBox="1"/>
            <p:nvPr/>
          </p:nvSpPr>
          <p:spPr>
            <a:xfrm>
              <a:off x="2909773" y="4192380"/>
              <a:ext cx="801649" cy="258864"/>
            </a:xfrm>
            <a:prstGeom prst="rect">
              <a:avLst/>
            </a:prstGeom>
            <a:noFill/>
          </p:spPr>
          <p:txBody>
            <a:bodyP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ru-RU" sz="2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38,5</a:t>
              </a:r>
              <a:endParaRPr kumimoji="0" lang="en-US" sz="2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sp>
        <p:nvSpPr>
          <p:cNvPr id="24" name="Левая фигурная скобка 23">
            <a:extLst>
              <a:ext uri="{FF2B5EF4-FFF2-40B4-BE49-F238E27FC236}">
                <a16:creationId xmlns:a16="http://schemas.microsoft.com/office/drawing/2014/main" id="{27B43C85-44BF-3076-B920-971AECEC01CA}"/>
              </a:ext>
            </a:extLst>
          </p:cNvPr>
          <p:cNvSpPr/>
          <p:nvPr/>
        </p:nvSpPr>
        <p:spPr>
          <a:xfrm rot="16200000">
            <a:off x="10623894" y="5199123"/>
            <a:ext cx="171743" cy="1754208"/>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aphicFrame>
        <p:nvGraphicFramePr>
          <p:cNvPr id="26" name="Диаграмма 25">
            <a:extLst>
              <a:ext uri="{FF2B5EF4-FFF2-40B4-BE49-F238E27FC236}">
                <a16:creationId xmlns:a16="http://schemas.microsoft.com/office/drawing/2014/main" id="{FC7411F2-3BA1-9EA5-2413-DFB460F2C0D7}"/>
              </a:ext>
            </a:extLst>
          </p:cNvPr>
          <p:cNvGraphicFramePr>
            <a:graphicFrameLocks/>
          </p:cNvGraphicFramePr>
          <p:nvPr>
            <p:extLst>
              <p:ext uri="{D42A27DB-BD31-4B8C-83A1-F6EECF244321}">
                <p14:modId xmlns:p14="http://schemas.microsoft.com/office/powerpoint/2010/main" val="2780145072"/>
              </p:ext>
            </p:extLst>
          </p:nvPr>
        </p:nvGraphicFramePr>
        <p:xfrm>
          <a:off x="5975175" y="2726426"/>
          <a:ext cx="5923748" cy="3442982"/>
        </p:xfrm>
        <a:graphic>
          <a:graphicData uri="http://schemas.openxmlformats.org/drawingml/2006/chart">
            <c:chart xmlns:c="http://schemas.openxmlformats.org/drawingml/2006/chart" xmlns:r="http://schemas.openxmlformats.org/officeDocument/2006/relationships" r:id="rId3"/>
          </a:graphicData>
        </a:graphic>
      </p:graphicFrame>
      <p:sp>
        <p:nvSpPr>
          <p:cNvPr id="34" name="TextBox 33">
            <a:extLst>
              <a:ext uri="{FF2B5EF4-FFF2-40B4-BE49-F238E27FC236}">
                <a16:creationId xmlns:a16="http://schemas.microsoft.com/office/drawing/2014/main" id="{68D95FB3-61C7-20C7-2B08-CA8B873133F2}"/>
              </a:ext>
            </a:extLst>
          </p:cNvPr>
          <p:cNvSpPr txBox="1"/>
          <p:nvPr/>
        </p:nvSpPr>
        <p:spPr>
          <a:xfrm>
            <a:off x="10300172" y="6115356"/>
            <a:ext cx="1225159" cy="369332"/>
          </a:xfrm>
          <a:prstGeom prst="rect">
            <a:avLst/>
          </a:prstGeom>
          <a:noFill/>
        </p:spPr>
        <p:txBody>
          <a:bodyPr wrap="square" rtlCol="0">
            <a:spAutoFit/>
          </a:bodyPr>
          <a:lstStyle/>
          <a:p>
            <a:r>
              <a:rPr lang="ru-RU" b="1" dirty="0">
                <a:solidFill>
                  <a:schemeClr val="accent6">
                    <a:lumMod val="50000"/>
                  </a:schemeClr>
                </a:solidFill>
                <a:sym typeface="Symbol" panose="05050102010706020507" pitchFamily="18" charset="2"/>
              </a:rPr>
              <a:t>  + 12,5</a:t>
            </a:r>
            <a:endParaRPr lang="ru-RU" b="1" dirty="0">
              <a:solidFill>
                <a:schemeClr val="accent6">
                  <a:lumMod val="50000"/>
                </a:schemeClr>
              </a:solidFill>
            </a:endParaRPr>
          </a:p>
        </p:txBody>
      </p:sp>
      <p:sp>
        <p:nvSpPr>
          <p:cNvPr id="35" name="Стрелка: штриховая вправо 34">
            <a:extLst>
              <a:ext uri="{FF2B5EF4-FFF2-40B4-BE49-F238E27FC236}">
                <a16:creationId xmlns:a16="http://schemas.microsoft.com/office/drawing/2014/main" id="{1C3D6AAD-4112-9CAB-4FE9-871B0A8B1F60}"/>
              </a:ext>
            </a:extLst>
          </p:cNvPr>
          <p:cNvSpPr/>
          <p:nvPr/>
        </p:nvSpPr>
        <p:spPr>
          <a:xfrm rot="16200000">
            <a:off x="11335657" y="6066371"/>
            <a:ext cx="329503" cy="416560"/>
          </a:xfrm>
          <a:prstGeom prst="stripedRightArrow">
            <a:avLst>
              <a:gd name="adj1" fmla="val 50000"/>
              <a:gd name="adj2" fmla="val 37679"/>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TextBox 2">
            <a:extLst>
              <a:ext uri="{FF2B5EF4-FFF2-40B4-BE49-F238E27FC236}">
                <a16:creationId xmlns:a16="http://schemas.microsoft.com/office/drawing/2014/main" id="{A76209E8-ACD0-4F6F-8C44-DB29EF672CB9}"/>
              </a:ext>
            </a:extLst>
          </p:cNvPr>
          <p:cNvSpPr txBox="1">
            <a:spLocks noChangeArrowheads="1"/>
          </p:cNvSpPr>
          <p:nvPr/>
        </p:nvSpPr>
        <p:spPr bwMode="auto">
          <a:xfrm>
            <a:off x="480556" y="4007158"/>
            <a:ext cx="4759660" cy="2031325"/>
          </a:xfrm>
          <a:prstGeom prst="rect">
            <a:avLst/>
          </a:prstGeom>
          <a:noFill/>
          <a:ln>
            <a:noFill/>
          </a:ln>
        </p:spPr>
        <p:txBody>
          <a:bodyPr wrap="square">
            <a:spAutoFit/>
          </a:bodyPr>
          <a:lstStyle>
            <a:lvl1pPr>
              <a:spcBef>
                <a:spcPct val="20000"/>
              </a:spcBef>
              <a:buFont typeface="Arial" panose="020B0604020202020204" pitchFamily="34" charset="0"/>
              <a:buChar char="•"/>
              <a:defRPr sz="2400" b="1">
                <a:solidFill>
                  <a:schemeClr val="tx1"/>
                </a:solidFill>
                <a:latin typeface="Myriad Pro" pitchFamily="34" charset="0"/>
              </a:defRPr>
            </a:lvl1pPr>
            <a:lvl2pPr marL="742950" indent="-285750">
              <a:spcBef>
                <a:spcPct val="20000"/>
              </a:spcBef>
              <a:buFont typeface="Arial" panose="020B0604020202020204" pitchFamily="34" charset="0"/>
              <a:buChar char="–"/>
              <a:defRPr sz="2000">
                <a:solidFill>
                  <a:schemeClr val="tx1"/>
                </a:solidFill>
                <a:latin typeface="Myriad Pro" pitchFamily="34" charset="0"/>
              </a:defRPr>
            </a:lvl2pPr>
            <a:lvl3pPr marL="1143000" indent="-228600">
              <a:spcBef>
                <a:spcPct val="20000"/>
              </a:spcBef>
              <a:buFont typeface="Arial" panose="020B0604020202020204" pitchFamily="34" charset="0"/>
              <a:buChar char="•"/>
              <a:defRPr>
                <a:solidFill>
                  <a:schemeClr val="tx1"/>
                </a:solidFill>
                <a:latin typeface="Myriad Pro" pitchFamily="34" charset="0"/>
              </a:defRPr>
            </a:lvl3pPr>
            <a:lvl4pPr marL="1600200" indent="-228600">
              <a:spcBef>
                <a:spcPct val="20000"/>
              </a:spcBef>
              <a:buFont typeface="Arial" panose="020B0604020202020204" pitchFamily="34" charset="0"/>
              <a:buChar char="–"/>
              <a:defRPr sz="1600">
                <a:solidFill>
                  <a:schemeClr val="tx1"/>
                </a:solidFill>
                <a:latin typeface="Myriad Pro" pitchFamily="34" charset="0"/>
              </a:defRPr>
            </a:lvl4pPr>
            <a:lvl5pPr marL="2057400" indent="-228600">
              <a:spcBef>
                <a:spcPct val="20000"/>
              </a:spcBef>
              <a:buFont typeface="Arial" panose="020B0604020202020204" pitchFamily="34" charset="0"/>
              <a:buChar char="»"/>
              <a:defRPr sz="16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9pPr>
          </a:lstStyle>
          <a:p>
            <a:pPr eaLnBrk="0" fontAlgn="base" hangingPunct="0">
              <a:spcBef>
                <a:spcPct val="0"/>
              </a:spcBef>
              <a:spcAft>
                <a:spcPct val="0"/>
              </a:spcAft>
              <a:buNone/>
              <a:defRPr/>
            </a:pPr>
            <a:r>
              <a:rPr lang="ru-RU" altLang="ru-RU" sz="1400" dirty="0">
                <a:latin typeface="+mn-lt"/>
              </a:rPr>
              <a:t>Комментарий руководителя направления проектного офиса «Солар» Михаила Белова:</a:t>
            </a:r>
          </a:p>
          <a:p>
            <a:pPr algn="just" eaLnBrk="0" fontAlgn="base" hangingPunct="0">
              <a:spcBef>
                <a:spcPct val="0"/>
              </a:spcBef>
              <a:spcAft>
                <a:spcPct val="0"/>
              </a:spcAft>
              <a:buNone/>
              <a:defRPr/>
            </a:pPr>
            <a:endParaRPr lang="ru-RU" altLang="ru-RU" sz="1400" dirty="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buNone/>
              <a:defRPr/>
            </a:pPr>
            <a:r>
              <a:rPr lang="ru-RU" altLang="ru-RU" sz="1400" b="0" dirty="0">
                <a:latin typeface="+mn-lt"/>
              </a:rPr>
              <a:t>«Всем хочется верить, что проектов будет больше, чем запустили сейчас - это факт.</a:t>
            </a:r>
          </a:p>
          <a:p>
            <a:pPr eaLnBrk="0" fontAlgn="base" hangingPunct="0">
              <a:spcBef>
                <a:spcPct val="0"/>
              </a:spcBef>
              <a:spcAft>
                <a:spcPct val="0"/>
              </a:spcAft>
              <a:buNone/>
              <a:defRPr/>
            </a:pPr>
            <a:r>
              <a:rPr lang="ru-RU" altLang="ru-RU" sz="1400" b="0" dirty="0">
                <a:latin typeface="+mn-lt"/>
              </a:rPr>
              <a:t>Но на фоне прошлого слайда (с бюджетом) он может оказаться оптимистичным на фоне прошлого квартала.</a:t>
            </a:r>
          </a:p>
          <a:p>
            <a:pPr eaLnBrk="0" fontAlgn="base" hangingPunct="0">
              <a:spcBef>
                <a:spcPct val="0"/>
              </a:spcBef>
              <a:spcAft>
                <a:spcPct val="0"/>
              </a:spcAft>
              <a:buNone/>
              <a:defRPr/>
            </a:pPr>
            <a:r>
              <a:rPr lang="ru-RU" altLang="ru-RU" sz="1400" b="0" dirty="0">
                <a:latin typeface="+mn-lt"/>
              </a:rPr>
              <a:t>Или люди знают, что бюджеты им доедут (но не все - 43% думают иначе).»</a:t>
            </a:r>
          </a:p>
        </p:txBody>
      </p:sp>
    </p:spTree>
    <p:extLst>
      <p:ext uri="{BB962C8B-B14F-4D97-AF65-F5344CB8AC3E}">
        <p14:creationId xmlns:p14="http://schemas.microsoft.com/office/powerpoint/2010/main" val="29724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750"/>
                                        <p:tgtEl>
                                          <p:spTgt spid="20"/>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Полилиния: фигура 43">
            <a:extLst>
              <a:ext uri="{FF2B5EF4-FFF2-40B4-BE49-F238E27FC236}">
                <a16:creationId xmlns:a16="http://schemas.microsoft.com/office/drawing/2014/main" id="{8680CF91-5744-4B96-A5DF-5BF376DC32B7}"/>
              </a:ext>
            </a:extLst>
          </p:cNvPr>
          <p:cNvSpPr/>
          <p:nvPr/>
        </p:nvSpPr>
        <p:spPr>
          <a:xfrm>
            <a:off x="10483116" y="1030286"/>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chemeClr val="bg1">
              <a:lumMod val="85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45" name="Полилиния: фигура 44">
            <a:extLst>
              <a:ext uri="{FF2B5EF4-FFF2-40B4-BE49-F238E27FC236}">
                <a16:creationId xmlns:a16="http://schemas.microsoft.com/office/drawing/2014/main" id="{434845DE-A4FE-46DB-B934-AAF81E13E780}"/>
              </a:ext>
            </a:extLst>
          </p:cNvPr>
          <p:cNvSpPr/>
          <p:nvPr/>
        </p:nvSpPr>
        <p:spPr>
          <a:xfrm>
            <a:off x="9351147" y="1028988"/>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chemeClr val="bg1">
              <a:lumMod val="85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9" name="Стрелка: пятиугольник 8">
            <a:extLst>
              <a:ext uri="{FF2B5EF4-FFF2-40B4-BE49-F238E27FC236}">
                <a16:creationId xmlns:a16="http://schemas.microsoft.com/office/drawing/2014/main" id="{0AE5BCBA-7547-4A1D-BF40-BAD90A6ECC91}"/>
              </a:ext>
            </a:extLst>
          </p:cNvPr>
          <p:cNvSpPr/>
          <p:nvPr/>
        </p:nvSpPr>
        <p:spPr>
          <a:xfrm>
            <a:off x="328246" y="1486128"/>
            <a:ext cx="5650523" cy="4328519"/>
          </a:xfrm>
          <a:prstGeom prst="homePlate">
            <a:avLst>
              <a:gd name="adj" fmla="val 16794"/>
            </a:avLst>
          </a:prstGeom>
          <a:solidFill>
            <a:srgbClr val="DAE3F3">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Заголовок 1">
            <a:extLst>
              <a:ext uri="{FF2B5EF4-FFF2-40B4-BE49-F238E27FC236}">
                <a16:creationId xmlns:a16="http://schemas.microsoft.com/office/drawing/2014/main" id="{F2E52787-FE41-4025-8880-A15F5C87B727}"/>
              </a:ext>
            </a:extLst>
          </p:cNvPr>
          <p:cNvSpPr>
            <a:spLocks noGrp="1"/>
          </p:cNvSpPr>
          <p:nvPr>
            <p:ph type="ctrTitle"/>
          </p:nvPr>
        </p:nvSpPr>
        <p:spPr>
          <a:xfrm>
            <a:off x="806849" y="271859"/>
            <a:ext cx="10293657" cy="512473"/>
          </a:xfrm>
        </p:spPr>
        <p:txBody>
          <a:bodyPr>
            <a:noAutofit/>
          </a:bodyPr>
          <a:lstStyle/>
          <a:p>
            <a:pPr algn="l"/>
            <a:r>
              <a:rPr lang="ru-RU" altLang="ru-RU" sz="2600" b="1" dirty="0">
                <a:solidFill>
                  <a:srgbClr val="284391"/>
                </a:solidFill>
                <a:latin typeface="Arial" panose="020B0604020202020204" pitchFamily="34" charset="0"/>
                <a:cs typeface="Arial" panose="020B0604020202020204" pitchFamily="34" charset="0"/>
              </a:rPr>
              <a:t>Общий индекс </a:t>
            </a:r>
            <a:endParaRPr lang="ru-RU" sz="2600" b="1" dirty="0">
              <a:solidFill>
                <a:srgbClr val="284391"/>
              </a:solidFill>
              <a:latin typeface="Arial" panose="020B0604020202020204" pitchFamily="34" charset="0"/>
              <a:cs typeface="Arial" panose="020B0604020202020204" pitchFamily="34" charset="0"/>
            </a:endParaRPr>
          </a:p>
        </p:txBody>
      </p:sp>
      <p:grpSp>
        <p:nvGrpSpPr>
          <p:cNvPr id="3" name="Группа 2">
            <a:extLst>
              <a:ext uri="{FF2B5EF4-FFF2-40B4-BE49-F238E27FC236}">
                <a16:creationId xmlns:a16="http://schemas.microsoft.com/office/drawing/2014/main" id="{AA94D823-FDFA-4515-8E42-79784B872E02}"/>
              </a:ext>
            </a:extLst>
          </p:cNvPr>
          <p:cNvGrpSpPr/>
          <p:nvPr/>
        </p:nvGrpSpPr>
        <p:grpSpPr>
          <a:xfrm>
            <a:off x="0" y="957941"/>
            <a:ext cx="12192000" cy="72346"/>
            <a:chOff x="0" y="957941"/>
            <a:chExt cx="12192000" cy="72346"/>
          </a:xfrm>
        </p:grpSpPr>
        <p:sp>
          <p:nvSpPr>
            <p:cNvPr id="4" name="Прямоугольник 3">
              <a:extLst>
                <a:ext uri="{FF2B5EF4-FFF2-40B4-BE49-F238E27FC236}">
                  <a16:creationId xmlns:a16="http://schemas.microsoft.com/office/drawing/2014/main" id="{23C07C10-62C6-4771-BEE3-D9AB45EB4850}"/>
                </a:ext>
              </a:extLst>
            </p:cNvPr>
            <p:cNvSpPr/>
            <p:nvPr/>
          </p:nvSpPr>
          <p:spPr>
            <a:xfrm>
              <a:off x="0" y="957942"/>
              <a:ext cx="12192000" cy="7234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араллелограмм 1">
              <a:extLst>
                <a:ext uri="{FF2B5EF4-FFF2-40B4-BE49-F238E27FC236}">
                  <a16:creationId xmlns:a16="http://schemas.microsoft.com/office/drawing/2014/main" id="{2562EB68-DBEA-44DE-92AF-AEA1E63898F7}"/>
                </a:ext>
              </a:extLst>
            </p:cNvPr>
            <p:cNvSpPr/>
            <p:nvPr/>
          </p:nvSpPr>
          <p:spPr>
            <a:xfrm flipH="1">
              <a:off x="552450" y="957942"/>
              <a:ext cx="195263" cy="72345"/>
            </a:xfrm>
            <a:prstGeom prst="parallelogram">
              <a:avLst>
                <a:gd name="adj" fmla="val 131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араллелограмм 10">
              <a:extLst>
                <a:ext uri="{FF2B5EF4-FFF2-40B4-BE49-F238E27FC236}">
                  <a16:creationId xmlns:a16="http://schemas.microsoft.com/office/drawing/2014/main" id="{08A8FE95-9BEE-4E85-AA82-33C58674A3E1}"/>
                </a:ext>
              </a:extLst>
            </p:cNvPr>
            <p:cNvSpPr/>
            <p:nvPr/>
          </p:nvSpPr>
          <p:spPr>
            <a:xfrm flipH="1">
              <a:off x="747713" y="957941"/>
              <a:ext cx="195263" cy="72345"/>
            </a:xfrm>
            <a:prstGeom prst="parallelogram">
              <a:avLst>
                <a:gd name="adj" fmla="val 131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0" name="Группа 29">
            <a:extLst>
              <a:ext uri="{FF2B5EF4-FFF2-40B4-BE49-F238E27FC236}">
                <a16:creationId xmlns:a16="http://schemas.microsoft.com/office/drawing/2014/main" id="{9F7752EB-1795-4F0F-873F-3BEA40F30AE8}"/>
              </a:ext>
            </a:extLst>
          </p:cNvPr>
          <p:cNvGrpSpPr/>
          <p:nvPr/>
        </p:nvGrpSpPr>
        <p:grpSpPr>
          <a:xfrm>
            <a:off x="11098816" y="150895"/>
            <a:ext cx="1018130" cy="843218"/>
            <a:chOff x="11098816" y="150895"/>
            <a:chExt cx="1018130" cy="843218"/>
          </a:xfrm>
        </p:grpSpPr>
        <p:grpSp>
          <p:nvGrpSpPr>
            <p:cNvPr id="29" name="Группа 28">
              <a:extLst>
                <a:ext uri="{FF2B5EF4-FFF2-40B4-BE49-F238E27FC236}">
                  <a16:creationId xmlns:a16="http://schemas.microsoft.com/office/drawing/2014/main" id="{0CE26789-7954-4C1E-B443-243F83D09B96}"/>
                </a:ext>
              </a:extLst>
            </p:cNvPr>
            <p:cNvGrpSpPr/>
            <p:nvPr/>
          </p:nvGrpSpPr>
          <p:grpSpPr>
            <a:xfrm>
              <a:off x="11152356" y="150895"/>
              <a:ext cx="658637" cy="504554"/>
              <a:chOff x="11152356" y="150895"/>
              <a:chExt cx="658637" cy="504554"/>
            </a:xfrm>
          </p:grpSpPr>
          <p:sp>
            <p:nvSpPr>
              <p:cNvPr id="25" name="Полилиния: фигура 24">
                <a:extLst>
                  <a:ext uri="{FF2B5EF4-FFF2-40B4-BE49-F238E27FC236}">
                    <a16:creationId xmlns:a16="http://schemas.microsoft.com/office/drawing/2014/main" id="{29442075-3304-4B10-B3F5-507604ADBA5C}"/>
                  </a:ext>
                </a:extLst>
              </p:cNvPr>
              <p:cNvSpPr/>
              <p:nvPr/>
            </p:nvSpPr>
            <p:spPr>
              <a:xfrm rot="12906208">
                <a:off x="11404770" y="150895"/>
                <a:ext cx="406223" cy="496933"/>
              </a:xfrm>
              <a:custGeom>
                <a:avLst/>
                <a:gdLst>
                  <a:gd name="connsiteX0" fmla="*/ 1212377 w 1266547"/>
                  <a:gd name="connsiteY0" fmla="*/ 1456144 h 1494286"/>
                  <a:gd name="connsiteX1" fmla="*/ 1096339 w 1266547"/>
                  <a:gd name="connsiteY1" fmla="*/ 1493703 h 1494286"/>
                  <a:gd name="connsiteX2" fmla="*/ 1058178 w 1266547"/>
                  <a:gd name="connsiteY2" fmla="*/ 1485127 h 1494286"/>
                  <a:gd name="connsiteX3" fmla="*/ 1052771 w 1266547"/>
                  <a:gd name="connsiteY3" fmla="*/ 1488928 h 1494286"/>
                  <a:gd name="connsiteX4" fmla="*/ 68954 w 1266547"/>
                  <a:gd name="connsiteY4" fmla="*/ 1252817 h 1494286"/>
                  <a:gd name="connsiteX5" fmla="*/ 68788 w 1266547"/>
                  <a:gd name="connsiteY5" fmla="*/ 1251900 h 1494286"/>
                  <a:gd name="connsiteX6" fmla="*/ 55241 w 1266547"/>
                  <a:gd name="connsiteY6" fmla="*/ 1248714 h 1494286"/>
                  <a:gd name="connsiteX7" fmla="*/ 14685 w 1266547"/>
                  <a:gd name="connsiteY7" fmla="*/ 1218525 h 1494286"/>
                  <a:gd name="connsiteX8" fmla="*/ 12 w 1266547"/>
                  <a:gd name="connsiteY8" fmla="*/ 1170142 h 1494286"/>
                  <a:gd name="connsiteX9" fmla="*/ 1351 w 1266547"/>
                  <a:gd name="connsiteY9" fmla="*/ 1158497 h 1494286"/>
                  <a:gd name="connsiteX10" fmla="*/ 675 w 1266547"/>
                  <a:gd name="connsiteY10" fmla="*/ 1158201 h 1494286"/>
                  <a:gd name="connsiteX11" fmla="*/ 111899 w 1266547"/>
                  <a:gd name="connsiteY11" fmla="*/ 150375 h 1494286"/>
                  <a:gd name="connsiteX12" fmla="*/ 112135 w 1266547"/>
                  <a:gd name="connsiteY12" fmla="*/ 150209 h 1494286"/>
                  <a:gd name="connsiteX13" fmla="*/ 117645 w 1266547"/>
                  <a:gd name="connsiteY13" fmla="*/ 113088 h 1494286"/>
                  <a:gd name="connsiteX14" fmla="*/ 194490 w 1266547"/>
                  <a:gd name="connsiteY14" fmla="*/ 18371 h 1494286"/>
                  <a:gd name="connsiteX15" fmla="*/ 354057 w 1266547"/>
                  <a:gd name="connsiteY15" fmla="*/ 25762 h 1494286"/>
                  <a:gd name="connsiteX16" fmla="*/ 421833 w 1266547"/>
                  <a:gd name="connsiteY16" fmla="*/ 127162 h 1494286"/>
                  <a:gd name="connsiteX17" fmla="*/ 423502 w 1266547"/>
                  <a:gd name="connsiteY17" fmla="*/ 157429 h 1494286"/>
                  <a:gd name="connsiteX18" fmla="*/ 429654 w 1266547"/>
                  <a:gd name="connsiteY18" fmla="*/ 107211 h 1494286"/>
                  <a:gd name="connsiteX19" fmla="*/ 427485 w 1266547"/>
                  <a:gd name="connsiteY19" fmla="*/ 135207 h 1494286"/>
                  <a:gd name="connsiteX20" fmla="*/ 430907 w 1266547"/>
                  <a:gd name="connsiteY20" fmla="*/ 125639 h 1494286"/>
                  <a:gd name="connsiteX21" fmla="*/ 335141 w 1266547"/>
                  <a:gd name="connsiteY21" fmla="*/ 993404 h 1494286"/>
                  <a:gd name="connsiteX22" fmla="*/ 1153653 w 1266547"/>
                  <a:gd name="connsiteY22" fmla="*/ 1189843 h 1494286"/>
                  <a:gd name="connsiteX23" fmla="*/ 1154414 w 1266547"/>
                  <a:gd name="connsiteY23" fmla="*/ 1187565 h 1494286"/>
                  <a:gd name="connsiteX24" fmla="*/ 1166088 w 1266547"/>
                  <a:gd name="connsiteY24" fmla="*/ 1192827 h 1494286"/>
                  <a:gd name="connsiteX25" fmla="*/ 1173355 w 1266547"/>
                  <a:gd name="connsiteY25" fmla="*/ 1194571 h 1494286"/>
                  <a:gd name="connsiteX26" fmla="*/ 1172876 w 1266547"/>
                  <a:gd name="connsiteY26" fmla="*/ 1195887 h 1494286"/>
                  <a:gd name="connsiteX27" fmla="*/ 1192822 w 1266547"/>
                  <a:gd name="connsiteY27" fmla="*/ 1204879 h 1494286"/>
                  <a:gd name="connsiteX28" fmla="*/ 1262997 w 1266547"/>
                  <a:gd name="connsiteY28" fmla="*/ 1304639 h 1494286"/>
                  <a:gd name="connsiteX29" fmla="*/ 1212377 w 1266547"/>
                  <a:gd name="connsiteY29" fmla="*/ 1456144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6547" h="1494286">
                    <a:moveTo>
                      <a:pt x="1212377" y="1456144"/>
                    </a:moveTo>
                    <a:cubicBezTo>
                      <a:pt x="1179930" y="1484185"/>
                      <a:pt x="1137939" y="1497302"/>
                      <a:pt x="1096339" y="1493703"/>
                    </a:cubicBezTo>
                    <a:lnTo>
                      <a:pt x="1058178" y="1485127"/>
                    </a:lnTo>
                    <a:lnTo>
                      <a:pt x="1052771" y="1488928"/>
                    </a:lnTo>
                    <a:lnTo>
                      <a:pt x="68954" y="1252817"/>
                    </a:lnTo>
                    <a:lnTo>
                      <a:pt x="68788" y="1251900"/>
                    </a:lnTo>
                    <a:lnTo>
                      <a:pt x="55241" y="1248714"/>
                    </a:lnTo>
                    <a:cubicBezTo>
                      <a:pt x="39187" y="1243242"/>
                      <a:pt x="24914" y="1233078"/>
                      <a:pt x="14685" y="1218525"/>
                    </a:cubicBezTo>
                    <a:cubicBezTo>
                      <a:pt x="4456" y="1203972"/>
                      <a:pt x="-276" y="1187099"/>
                      <a:pt x="12" y="1170142"/>
                    </a:cubicBezTo>
                    <a:lnTo>
                      <a:pt x="1351" y="1158497"/>
                    </a:lnTo>
                    <a:lnTo>
                      <a:pt x="675" y="1158201"/>
                    </a:lnTo>
                    <a:lnTo>
                      <a:pt x="111899" y="150375"/>
                    </a:lnTo>
                    <a:lnTo>
                      <a:pt x="112135" y="150209"/>
                    </a:lnTo>
                    <a:lnTo>
                      <a:pt x="117645" y="113088"/>
                    </a:lnTo>
                    <a:cubicBezTo>
                      <a:pt x="129271" y="72981"/>
                      <a:pt x="156637" y="38533"/>
                      <a:pt x="194490" y="18371"/>
                    </a:cubicBezTo>
                    <a:cubicBezTo>
                      <a:pt x="245030" y="-8549"/>
                      <a:pt x="306216" y="-5715"/>
                      <a:pt x="354057" y="25762"/>
                    </a:cubicBezTo>
                    <a:cubicBezTo>
                      <a:pt x="389883" y="49334"/>
                      <a:pt x="413952" y="86158"/>
                      <a:pt x="421833" y="127162"/>
                    </a:cubicBezTo>
                    <a:lnTo>
                      <a:pt x="423502" y="157429"/>
                    </a:lnTo>
                    <a:lnTo>
                      <a:pt x="429654" y="107211"/>
                    </a:lnTo>
                    <a:lnTo>
                      <a:pt x="427485" y="135207"/>
                    </a:lnTo>
                    <a:lnTo>
                      <a:pt x="430907" y="125639"/>
                    </a:lnTo>
                    <a:lnTo>
                      <a:pt x="335141" y="993404"/>
                    </a:lnTo>
                    <a:lnTo>
                      <a:pt x="1153653" y="1189843"/>
                    </a:lnTo>
                    <a:lnTo>
                      <a:pt x="1154414" y="1187565"/>
                    </a:lnTo>
                    <a:lnTo>
                      <a:pt x="1166088" y="1192827"/>
                    </a:lnTo>
                    <a:lnTo>
                      <a:pt x="1173355" y="1194571"/>
                    </a:lnTo>
                    <a:lnTo>
                      <a:pt x="1172876" y="1195887"/>
                    </a:lnTo>
                    <a:lnTo>
                      <a:pt x="1192822" y="1204879"/>
                    </a:lnTo>
                    <a:cubicBezTo>
                      <a:pt x="1228240" y="1227000"/>
                      <a:pt x="1253920" y="1262722"/>
                      <a:pt x="1262997" y="1304639"/>
                    </a:cubicBezTo>
                    <a:cubicBezTo>
                      <a:pt x="1275117" y="1360604"/>
                      <a:pt x="1255706" y="1418699"/>
                      <a:pt x="1212377" y="1456144"/>
                    </a:cubicBezTo>
                    <a:close/>
                  </a:path>
                </a:pathLst>
              </a:custGeom>
              <a:solidFill>
                <a:srgbClr val="2843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27" name="Полилиния: фигура 26">
                <a:extLst>
                  <a:ext uri="{FF2B5EF4-FFF2-40B4-BE49-F238E27FC236}">
                    <a16:creationId xmlns:a16="http://schemas.microsoft.com/office/drawing/2014/main" id="{4254B57A-0BF7-4F60-97A7-51B43B03E5CB}"/>
                  </a:ext>
                </a:extLst>
              </p:cNvPr>
              <p:cNvSpPr/>
              <p:nvPr/>
            </p:nvSpPr>
            <p:spPr>
              <a:xfrm rot="12906208">
                <a:off x="11152356" y="158516"/>
                <a:ext cx="406223" cy="496933"/>
              </a:xfrm>
              <a:custGeom>
                <a:avLst/>
                <a:gdLst>
                  <a:gd name="connsiteX0" fmla="*/ 1212377 w 1266547"/>
                  <a:gd name="connsiteY0" fmla="*/ 1456144 h 1494286"/>
                  <a:gd name="connsiteX1" fmla="*/ 1096339 w 1266547"/>
                  <a:gd name="connsiteY1" fmla="*/ 1493703 h 1494286"/>
                  <a:gd name="connsiteX2" fmla="*/ 1058178 w 1266547"/>
                  <a:gd name="connsiteY2" fmla="*/ 1485127 h 1494286"/>
                  <a:gd name="connsiteX3" fmla="*/ 1052771 w 1266547"/>
                  <a:gd name="connsiteY3" fmla="*/ 1488928 h 1494286"/>
                  <a:gd name="connsiteX4" fmla="*/ 68954 w 1266547"/>
                  <a:gd name="connsiteY4" fmla="*/ 1252817 h 1494286"/>
                  <a:gd name="connsiteX5" fmla="*/ 68788 w 1266547"/>
                  <a:gd name="connsiteY5" fmla="*/ 1251900 h 1494286"/>
                  <a:gd name="connsiteX6" fmla="*/ 55241 w 1266547"/>
                  <a:gd name="connsiteY6" fmla="*/ 1248714 h 1494286"/>
                  <a:gd name="connsiteX7" fmla="*/ 14685 w 1266547"/>
                  <a:gd name="connsiteY7" fmla="*/ 1218525 h 1494286"/>
                  <a:gd name="connsiteX8" fmla="*/ 12 w 1266547"/>
                  <a:gd name="connsiteY8" fmla="*/ 1170142 h 1494286"/>
                  <a:gd name="connsiteX9" fmla="*/ 1351 w 1266547"/>
                  <a:gd name="connsiteY9" fmla="*/ 1158497 h 1494286"/>
                  <a:gd name="connsiteX10" fmla="*/ 675 w 1266547"/>
                  <a:gd name="connsiteY10" fmla="*/ 1158201 h 1494286"/>
                  <a:gd name="connsiteX11" fmla="*/ 111899 w 1266547"/>
                  <a:gd name="connsiteY11" fmla="*/ 150375 h 1494286"/>
                  <a:gd name="connsiteX12" fmla="*/ 112135 w 1266547"/>
                  <a:gd name="connsiteY12" fmla="*/ 150209 h 1494286"/>
                  <a:gd name="connsiteX13" fmla="*/ 117645 w 1266547"/>
                  <a:gd name="connsiteY13" fmla="*/ 113088 h 1494286"/>
                  <a:gd name="connsiteX14" fmla="*/ 194490 w 1266547"/>
                  <a:gd name="connsiteY14" fmla="*/ 18371 h 1494286"/>
                  <a:gd name="connsiteX15" fmla="*/ 354057 w 1266547"/>
                  <a:gd name="connsiteY15" fmla="*/ 25762 h 1494286"/>
                  <a:gd name="connsiteX16" fmla="*/ 421833 w 1266547"/>
                  <a:gd name="connsiteY16" fmla="*/ 127162 h 1494286"/>
                  <a:gd name="connsiteX17" fmla="*/ 423502 w 1266547"/>
                  <a:gd name="connsiteY17" fmla="*/ 157429 h 1494286"/>
                  <a:gd name="connsiteX18" fmla="*/ 429654 w 1266547"/>
                  <a:gd name="connsiteY18" fmla="*/ 107211 h 1494286"/>
                  <a:gd name="connsiteX19" fmla="*/ 427485 w 1266547"/>
                  <a:gd name="connsiteY19" fmla="*/ 135207 h 1494286"/>
                  <a:gd name="connsiteX20" fmla="*/ 430907 w 1266547"/>
                  <a:gd name="connsiteY20" fmla="*/ 125639 h 1494286"/>
                  <a:gd name="connsiteX21" fmla="*/ 335141 w 1266547"/>
                  <a:gd name="connsiteY21" fmla="*/ 993404 h 1494286"/>
                  <a:gd name="connsiteX22" fmla="*/ 1153653 w 1266547"/>
                  <a:gd name="connsiteY22" fmla="*/ 1189843 h 1494286"/>
                  <a:gd name="connsiteX23" fmla="*/ 1154414 w 1266547"/>
                  <a:gd name="connsiteY23" fmla="*/ 1187565 h 1494286"/>
                  <a:gd name="connsiteX24" fmla="*/ 1166088 w 1266547"/>
                  <a:gd name="connsiteY24" fmla="*/ 1192827 h 1494286"/>
                  <a:gd name="connsiteX25" fmla="*/ 1173355 w 1266547"/>
                  <a:gd name="connsiteY25" fmla="*/ 1194571 h 1494286"/>
                  <a:gd name="connsiteX26" fmla="*/ 1172876 w 1266547"/>
                  <a:gd name="connsiteY26" fmla="*/ 1195887 h 1494286"/>
                  <a:gd name="connsiteX27" fmla="*/ 1192822 w 1266547"/>
                  <a:gd name="connsiteY27" fmla="*/ 1204879 h 1494286"/>
                  <a:gd name="connsiteX28" fmla="*/ 1262997 w 1266547"/>
                  <a:gd name="connsiteY28" fmla="*/ 1304639 h 1494286"/>
                  <a:gd name="connsiteX29" fmla="*/ 1212377 w 1266547"/>
                  <a:gd name="connsiteY29" fmla="*/ 1456144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6547" h="1494286">
                    <a:moveTo>
                      <a:pt x="1212377" y="1456144"/>
                    </a:moveTo>
                    <a:cubicBezTo>
                      <a:pt x="1179930" y="1484185"/>
                      <a:pt x="1137939" y="1497302"/>
                      <a:pt x="1096339" y="1493703"/>
                    </a:cubicBezTo>
                    <a:lnTo>
                      <a:pt x="1058178" y="1485127"/>
                    </a:lnTo>
                    <a:lnTo>
                      <a:pt x="1052771" y="1488928"/>
                    </a:lnTo>
                    <a:lnTo>
                      <a:pt x="68954" y="1252817"/>
                    </a:lnTo>
                    <a:lnTo>
                      <a:pt x="68788" y="1251900"/>
                    </a:lnTo>
                    <a:lnTo>
                      <a:pt x="55241" y="1248714"/>
                    </a:lnTo>
                    <a:cubicBezTo>
                      <a:pt x="39187" y="1243242"/>
                      <a:pt x="24914" y="1233078"/>
                      <a:pt x="14685" y="1218525"/>
                    </a:cubicBezTo>
                    <a:cubicBezTo>
                      <a:pt x="4456" y="1203972"/>
                      <a:pt x="-276" y="1187099"/>
                      <a:pt x="12" y="1170142"/>
                    </a:cubicBezTo>
                    <a:lnTo>
                      <a:pt x="1351" y="1158497"/>
                    </a:lnTo>
                    <a:lnTo>
                      <a:pt x="675" y="1158201"/>
                    </a:lnTo>
                    <a:lnTo>
                      <a:pt x="111899" y="150375"/>
                    </a:lnTo>
                    <a:lnTo>
                      <a:pt x="112135" y="150209"/>
                    </a:lnTo>
                    <a:lnTo>
                      <a:pt x="117645" y="113088"/>
                    </a:lnTo>
                    <a:cubicBezTo>
                      <a:pt x="129271" y="72981"/>
                      <a:pt x="156637" y="38533"/>
                      <a:pt x="194490" y="18371"/>
                    </a:cubicBezTo>
                    <a:cubicBezTo>
                      <a:pt x="245030" y="-8549"/>
                      <a:pt x="306216" y="-5715"/>
                      <a:pt x="354057" y="25762"/>
                    </a:cubicBezTo>
                    <a:cubicBezTo>
                      <a:pt x="389883" y="49334"/>
                      <a:pt x="413952" y="86158"/>
                      <a:pt x="421833" y="127162"/>
                    </a:cubicBezTo>
                    <a:lnTo>
                      <a:pt x="423502" y="157429"/>
                    </a:lnTo>
                    <a:lnTo>
                      <a:pt x="429654" y="107211"/>
                    </a:lnTo>
                    <a:lnTo>
                      <a:pt x="427485" y="135207"/>
                    </a:lnTo>
                    <a:lnTo>
                      <a:pt x="430907" y="125639"/>
                    </a:lnTo>
                    <a:lnTo>
                      <a:pt x="335141" y="993404"/>
                    </a:lnTo>
                    <a:lnTo>
                      <a:pt x="1153653" y="1189843"/>
                    </a:lnTo>
                    <a:lnTo>
                      <a:pt x="1154414" y="1187565"/>
                    </a:lnTo>
                    <a:lnTo>
                      <a:pt x="1166088" y="1192827"/>
                    </a:lnTo>
                    <a:lnTo>
                      <a:pt x="1173355" y="1194571"/>
                    </a:lnTo>
                    <a:lnTo>
                      <a:pt x="1172876" y="1195887"/>
                    </a:lnTo>
                    <a:lnTo>
                      <a:pt x="1192822" y="1204879"/>
                    </a:lnTo>
                    <a:cubicBezTo>
                      <a:pt x="1228240" y="1227000"/>
                      <a:pt x="1253920" y="1262722"/>
                      <a:pt x="1262997" y="1304639"/>
                    </a:cubicBezTo>
                    <a:cubicBezTo>
                      <a:pt x="1275117" y="1360604"/>
                      <a:pt x="1255706" y="1418699"/>
                      <a:pt x="1212377" y="1456144"/>
                    </a:cubicBezTo>
                    <a:close/>
                  </a:path>
                </a:pathLst>
              </a:custGeom>
              <a:solidFill>
                <a:srgbClr val="2843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28" name="TextBox 27">
              <a:extLst>
                <a:ext uri="{FF2B5EF4-FFF2-40B4-BE49-F238E27FC236}">
                  <a16:creationId xmlns:a16="http://schemas.microsoft.com/office/drawing/2014/main" id="{D395BCDD-CE7A-4F10-8D3F-700413958CDF}"/>
                </a:ext>
              </a:extLst>
            </p:cNvPr>
            <p:cNvSpPr txBox="1"/>
            <p:nvPr/>
          </p:nvSpPr>
          <p:spPr>
            <a:xfrm>
              <a:off x="11098816" y="624781"/>
              <a:ext cx="1018130" cy="369332"/>
            </a:xfrm>
            <a:prstGeom prst="rect">
              <a:avLst/>
            </a:prstGeom>
            <a:noFill/>
          </p:spPr>
          <p:txBody>
            <a:bodyPr wrap="square" rtlCol="0">
              <a:spAutoFit/>
            </a:bodyPr>
            <a:lstStyle/>
            <a:p>
              <a:r>
                <a:rPr lang="ru-RU" dirty="0">
                  <a:solidFill>
                    <a:srgbClr val="284391"/>
                  </a:solidFill>
                </a:rPr>
                <a:t>СОВНЕТ</a:t>
              </a:r>
            </a:p>
          </p:txBody>
        </p:sp>
      </p:grpSp>
      <p:sp>
        <p:nvSpPr>
          <p:cNvPr id="31" name="Прямоугольник 30">
            <a:extLst>
              <a:ext uri="{FF2B5EF4-FFF2-40B4-BE49-F238E27FC236}">
                <a16:creationId xmlns:a16="http://schemas.microsoft.com/office/drawing/2014/main" id="{2A15A8B6-5FC8-4DE9-9A18-332E209CB635}"/>
              </a:ext>
            </a:extLst>
          </p:cNvPr>
          <p:cNvSpPr/>
          <p:nvPr/>
        </p:nvSpPr>
        <p:spPr>
          <a:xfrm>
            <a:off x="0" y="6606917"/>
            <a:ext cx="12192000" cy="28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TextBox 31">
            <a:extLst>
              <a:ext uri="{FF2B5EF4-FFF2-40B4-BE49-F238E27FC236}">
                <a16:creationId xmlns:a16="http://schemas.microsoft.com/office/drawing/2014/main" id="{ECA08312-DFF7-4D25-B240-F84FC4390633}"/>
              </a:ext>
            </a:extLst>
          </p:cNvPr>
          <p:cNvSpPr txBox="1"/>
          <p:nvPr/>
        </p:nvSpPr>
        <p:spPr>
          <a:xfrm>
            <a:off x="10867373" y="6594826"/>
            <a:ext cx="1324627" cy="276999"/>
          </a:xfrm>
          <a:prstGeom prst="rect">
            <a:avLst/>
          </a:prstGeom>
          <a:noFill/>
        </p:spPr>
        <p:txBody>
          <a:bodyPr wrap="square" rtlCol="0">
            <a:spAutoFit/>
          </a:bodyPr>
          <a:lstStyle/>
          <a:p>
            <a:r>
              <a:rPr lang="en-US" sz="1200" b="1" dirty="0">
                <a:solidFill>
                  <a:srgbClr val="284391"/>
                </a:solidFill>
                <a:latin typeface="Arial" panose="020B0604020202020204" pitchFamily="34" charset="0"/>
                <a:cs typeface="Arial" panose="020B0604020202020204" pitchFamily="34" charset="0"/>
              </a:rPr>
              <a:t>www.sovnet.ru</a:t>
            </a:r>
            <a:endParaRPr lang="ru-RU" sz="1200" b="1" dirty="0">
              <a:solidFill>
                <a:srgbClr val="284391"/>
              </a:solidFill>
              <a:latin typeface="Arial" panose="020B0604020202020204" pitchFamily="34" charset="0"/>
              <a:cs typeface="Arial" panose="020B0604020202020204" pitchFamily="34" charset="0"/>
            </a:endParaRPr>
          </a:p>
        </p:txBody>
      </p:sp>
      <p:grpSp>
        <p:nvGrpSpPr>
          <p:cNvPr id="40" name="Группа 39">
            <a:extLst>
              <a:ext uri="{FF2B5EF4-FFF2-40B4-BE49-F238E27FC236}">
                <a16:creationId xmlns:a16="http://schemas.microsoft.com/office/drawing/2014/main" id="{96941552-227B-4F6F-8266-491CD138E0EF}"/>
              </a:ext>
            </a:extLst>
          </p:cNvPr>
          <p:cNvGrpSpPr/>
          <p:nvPr/>
        </p:nvGrpSpPr>
        <p:grpSpPr>
          <a:xfrm>
            <a:off x="240506" y="6606917"/>
            <a:ext cx="597694" cy="288000"/>
            <a:chOff x="552450" y="6606915"/>
            <a:chExt cx="597694" cy="288000"/>
          </a:xfrm>
        </p:grpSpPr>
        <p:sp>
          <p:nvSpPr>
            <p:cNvPr id="38" name="Стрелка: шеврон 37">
              <a:extLst>
                <a:ext uri="{FF2B5EF4-FFF2-40B4-BE49-F238E27FC236}">
                  <a16:creationId xmlns:a16="http://schemas.microsoft.com/office/drawing/2014/main" id="{58C7EF8E-9230-41D4-A21E-42C9937849C0}"/>
                </a:ext>
              </a:extLst>
            </p:cNvPr>
            <p:cNvSpPr/>
            <p:nvPr/>
          </p:nvSpPr>
          <p:spPr>
            <a:xfrm>
              <a:off x="552450" y="6606915"/>
              <a:ext cx="468000" cy="288000"/>
            </a:xfrm>
            <a:prstGeom prst="chevron">
              <a:avLst>
                <a:gd name="adj" fmla="val 367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3" name="Стрелка: шеврон 32">
              <a:extLst>
                <a:ext uri="{FF2B5EF4-FFF2-40B4-BE49-F238E27FC236}">
                  <a16:creationId xmlns:a16="http://schemas.microsoft.com/office/drawing/2014/main" id="{F3071521-75D9-4AB9-B4D2-75954FE80E4D}"/>
                </a:ext>
              </a:extLst>
            </p:cNvPr>
            <p:cNvSpPr/>
            <p:nvPr/>
          </p:nvSpPr>
          <p:spPr>
            <a:xfrm>
              <a:off x="570450" y="6606915"/>
              <a:ext cx="579694" cy="288000"/>
            </a:xfrm>
            <a:prstGeom prst="chevron">
              <a:avLst>
                <a:gd name="adj" fmla="val 3677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chemeClr val="bg1">
                      <a:lumMod val="95000"/>
                    </a:schemeClr>
                  </a:solidFill>
                  <a:latin typeface="Arial" panose="020B0604020202020204" pitchFamily="34" charset="0"/>
                  <a:cs typeface="Arial" panose="020B0604020202020204" pitchFamily="34" charset="0"/>
                </a:rPr>
                <a:t>19</a:t>
              </a:r>
            </a:p>
          </p:txBody>
        </p:sp>
      </p:grpSp>
      <p:sp>
        <p:nvSpPr>
          <p:cNvPr id="76" name="Rectangle 33">
            <a:extLst>
              <a:ext uri="{FF2B5EF4-FFF2-40B4-BE49-F238E27FC236}">
                <a16:creationId xmlns:a16="http://schemas.microsoft.com/office/drawing/2014/main" id="{4FE69A1A-5EAE-44F5-9118-875E5AA7B5C3}"/>
              </a:ext>
            </a:extLst>
          </p:cNvPr>
          <p:cNvSpPr/>
          <p:nvPr/>
        </p:nvSpPr>
        <p:spPr>
          <a:xfrm>
            <a:off x="8221319" y="2168284"/>
            <a:ext cx="3117247" cy="126095"/>
          </a:xfrm>
          <a:prstGeom prst="rect">
            <a:avLst/>
          </a:prstGeom>
          <a:solidFill>
            <a:srgbClr val="A5A5A5"/>
          </a:soli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7" name="Rectangle 34">
            <a:extLst>
              <a:ext uri="{FF2B5EF4-FFF2-40B4-BE49-F238E27FC236}">
                <a16:creationId xmlns:a16="http://schemas.microsoft.com/office/drawing/2014/main" id="{31C55743-7865-45CD-898E-82DD494669D7}"/>
              </a:ext>
            </a:extLst>
          </p:cNvPr>
          <p:cNvSpPr/>
          <p:nvPr/>
        </p:nvSpPr>
        <p:spPr>
          <a:xfrm>
            <a:off x="8221318" y="1924434"/>
            <a:ext cx="2520000" cy="182935"/>
          </a:xfrm>
          <a:prstGeom prst="rect">
            <a:avLst/>
          </a:prstGeom>
          <a:solidFill>
            <a:srgbClr val="00B0F0"/>
          </a:solidFill>
          <a:ln w="25400" cap="flat" cmpd="sng" algn="ctr">
            <a:noFill/>
            <a:prstDash val="solid"/>
          </a:ln>
          <a:effectLst>
            <a:outerShdw blurRad="50800" dist="38100" dir="2700000" algn="tl" rotWithShape="0">
              <a:prstClr val="black">
                <a:alpha val="40000"/>
              </a:prst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78" name="Group 46">
            <a:extLst>
              <a:ext uri="{FF2B5EF4-FFF2-40B4-BE49-F238E27FC236}">
                <a16:creationId xmlns:a16="http://schemas.microsoft.com/office/drawing/2014/main" id="{865FD878-5511-4EFF-ABE4-BA3E451E623E}"/>
              </a:ext>
            </a:extLst>
          </p:cNvPr>
          <p:cNvGrpSpPr/>
          <p:nvPr/>
        </p:nvGrpSpPr>
        <p:grpSpPr>
          <a:xfrm>
            <a:off x="10505331" y="1297033"/>
            <a:ext cx="1146086" cy="597599"/>
            <a:chOff x="2791098" y="4192376"/>
            <a:chExt cx="920323" cy="386636"/>
          </a:xfrm>
          <a:effectLst>
            <a:outerShdw blurRad="50800" dist="38100" dir="2700000" algn="tl" rotWithShape="0">
              <a:prstClr val="black">
                <a:alpha val="40000"/>
              </a:prstClr>
            </a:outerShdw>
          </a:effectLst>
        </p:grpSpPr>
        <p:sp>
          <p:nvSpPr>
            <p:cNvPr id="79" name="Freeform 47">
              <a:extLst>
                <a:ext uri="{FF2B5EF4-FFF2-40B4-BE49-F238E27FC236}">
                  <a16:creationId xmlns:a16="http://schemas.microsoft.com/office/drawing/2014/main" id="{FDF7C2BA-B6DA-4015-A76C-9A5EA0E2BD82}"/>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F81BD"/>
            </a:soli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80" name="TextBox 79">
              <a:extLst>
                <a:ext uri="{FF2B5EF4-FFF2-40B4-BE49-F238E27FC236}">
                  <a16:creationId xmlns:a16="http://schemas.microsoft.com/office/drawing/2014/main" id="{64C52804-C97E-4C53-88EC-6D7DFEF23B46}"/>
                </a:ext>
              </a:extLst>
            </p:cNvPr>
            <p:cNvSpPr txBox="1"/>
            <p:nvPr/>
          </p:nvSpPr>
          <p:spPr>
            <a:xfrm>
              <a:off x="2909772" y="4192376"/>
              <a:ext cx="801649" cy="258864"/>
            </a:xfrm>
            <a:prstGeom prst="rect">
              <a:avLst/>
            </a:prstGeom>
            <a:noFill/>
          </p:spPr>
          <p:txBody>
            <a:bodyP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ru-RU" sz="2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35,7</a:t>
              </a:r>
              <a:endParaRPr kumimoji="0" lang="en-US" sz="2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sp>
        <p:nvSpPr>
          <p:cNvPr id="5" name="Стрелка: штриховая вправо 4">
            <a:extLst>
              <a:ext uri="{FF2B5EF4-FFF2-40B4-BE49-F238E27FC236}">
                <a16:creationId xmlns:a16="http://schemas.microsoft.com/office/drawing/2014/main" id="{6F038EF4-F5E3-4464-B6E0-25821173F8FB}"/>
              </a:ext>
            </a:extLst>
          </p:cNvPr>
          <p:cNvSpPr/>
          <p:nvPr/>
        </p:nvSpPr>
        <p:spPr>
          <a:xfrm rot="5400000">
            <a:off x="11537654" y="5995973"/>
            <a:ext cx="329503" cy="416560"/>
          </a:xfrm>
          <a:prstGeom prst="stripedRightArrow">
            <a:avLst>
              <a:gd name="adj1" fmla="val 50000"/>
              <a:gd name="adj2" fmla="val 37679"/>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TextBox 2">
            <a:extLst>
              <a:ext uri="{FF2B5EF4-FFF2-40B4-BE49-F238E27FC236}">
                <a16:creationId xmlns:a16="http://schemas.microsoft.com/office/drawing/2014/main" id="{245D9A38-735C-4816-81A1-3F90740F521A}"/>
              </a:ext>
            </a:extLst>
          </p:cNvPr>
          <p:cNvSpPr txBox="1">
            <a:spLocks noChangeArrowheads="1"/>
          </p:cNvSpPr>
          <p:nvPr/>
        </p:nvSpPr>
        <p:spPr bwMode="auto">
          <a:xfrm>
            <a:off x="428818" y="1683617"/>
            <a:ext cx="4998967" cy="3539430"/>
          </a:xfrm>
          <a:prstGeom prst="rect">
            <a:avLst/>
          </a:prstGeom>
          <a:noFill/>
          <a:ln>
            <a:noFill/>
          </a:ln>
        </p:spPr>
        <p:txBody>
          <a:bodyPr wrap="square">
            <a:spAutoFit/>
          </a:bodyPr>
          <a:lstStyle>
            <a:lvl1pPr>
              <a:spcBef>
                <a:spcPct val="20000"/>
              </a:spcBef>
              <a:buFont typeface="Arial" panose="020B0604020202020204" pitchFamily="34" charset="0"/>
              <a:buChar char="•"/>
              <a:defRPr sz="2400" b="1">
                <a:solidFill>
                  <a:schemeClr val="tx1"/>
                </a:solidFill>
                <a:latin typeface="Myriad Pro" pitchFamily="34" charset="0"/>
              </a:defRPr>
            </a:lvl1pPr>
            <a:lvl2pPr marL="742950" indent="-285750">
              <a:spcBef>
                <a:spcPct val="20000"/>
              </a:spcBef>
              <a:buFont typeface="Arial" panose="020B0604020202020204" pitchFamily="34" charset="0"/>
              <a:buChar char="–"/>
              <a:defRPr sz="2000">
                <a:solidFill>
                  <a:schemeClr val="tx1"/>
                </a:solidFill>
                <a:latin typeface="Myriad Pro" pitchFamily="34" charset="0"/>
              </a:defRPr>
            </a:lvl2pPr>
            <a:lvl3pPr marL="1143000" indent="-228600">
              <a:spcBef>
                <a:spcPct val="20000"/>
              </a:spcBef>
              <a:buFont typeface="Arial" panose="020B0604020202020204" pitchFamily="34" charset="0"/>
              <a:buChar char="•"/>
              <a:defRPr>
                <a:solidFill>
                  <a:schemeClr val="tx1"/>
                </a:solidFill>
                <a:latin typeface="Myriad Pro" pitchFamily="34" charset="0"/>
              </a:defRPr>
            </a:lvl3pPr>
            <a:lvl4pPr marL="1600200" indent="-228600">
              <a:spcBef>
                <a:spcPct val="20000"/>
              </a:spcBef>
              <a:buFont typeface="Arial" panose="020B0604020202020204" pitchFamily="34" charset="0"/>
              <a:buChar char="–"/>
              <a:defRPr sz="1600">
                <a:solidFill>
                  <a:schemeClr val="tx1"/>
                </a:solidFill>
                <a:latin typeface="Myriad Pro" pitchFamily="34" charset="0"/>
              </a:defRPr>
            </a:lvl4pPr>
            <a:lvl5pPr marL="2057400" indent="-228600">
              <a:spcBef>
                <a:spcPct val="20000"/>
              </a:spcBef>
              <a:buFont typeface="Arial" panose="020B0604020202020204" pitchFamily="34" charset="0"/>
              <a:buChar char="»"/>
              <a:defRPr sz="16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9pPr>
          </a:lstStyle>
          <a:p>
            <a:pPr eaLnBrk="0" fontAlgn="base" hangingPunct="0">
              <a:spcBef>
                <a:spcPct val="0"/>
              </a:spcBef>
              <a:spcAft>
                <a:spcPct val="0"/>
              </a:spcAft>
              <a:buNone/>
              <a:defRPr/>
            </a:pPr>
            <a:r>
              <a:rPr lang="ru-RU" altLang="ru-RU" sz="1400" dirty="0">
                <a:latin typeface="+mn-lt"/>
              </a:rPr>
              <a:t>Комментарий партнера компании «Технологии Доверия» (ранее PwC) Михаила Фролова:</a:t>
            </a:r>
          </a:p>
          <a:p>
            <a:pPr eaLnBrk="0" fontAlgn="base" hangingPunct="0">
              <a:spcBef>
                <a:spcPct val="0"/>
              </a:spcBef>
              <a:spcAft>
                <a:spcPct val="0"/>
              </a:spcAft>
              <a:buNone/>
              <a:defRPr/>
            </a:pPr>
            <a:endParaRPr lang="ru-RU" altLang="ru-RU" sz="1400" dirty="0">
              <a:latin typeface="+mn-lt"/>
            </a:endParaRPr>
          </a:p>
          <a:p>
            <a:pPr algn="just" eaLnBrk="0" fontAlgn="base" hangingPunct="0">
              <a:spcBef>
                <a:spcPct val="0"/>
              </a:spcBef>
              <a:spcAft>
                <a:spcPct val="0"/>
              </a:spcAft>
              <a:buFontTx/>
              <a:buNone/>
              <a:defRPr/>
            </a:pPr>
            <a:r>
              <a:rPr lang="ru-RU" altLang="ru-RU" sz="1400" b="0" dirty="0"/>
              <a:t>«</a:t>
            </a:r>
            <a:r>
              <a:rPr lang="ru-RU" altLang="ru-RU" sz="1400" b="0" dirty="0">
                <a:latin typeface="+mn-lt"/>
              </a:rPr>
              <a:t>Средний индекс проектного управления за 1й квартал 2025 года остается ниже </a:t>
            </a:r>
            <a:r>
              <a:rPr lang="en-US" altLang="ru-RU" sz="1400" b="0" dirty="0">
                <a:latin typeface="+mn-lt"/>
              </a:rPr>
              <a:t>40</a:t>
            </a:r>
            <a:r>
              <a:rPr lang="ru-RU" altLang="ru-RU" sz="1400" b="0" dirty="0">
                <a:latin typeface="+mn-lt"/>
              </a:rPr>
              <a:t>.</a:t>
            </a:r>
          </a:p>
          <a:p>
            <a:pPr algn="just" eaLnBrk="0" fontAlgn="base" hangingPunct="0">
              <a:spcBef>
                <a:spcPct val="0"/>
              </a:spcBef>
              <a:spcAft>
                <a:spcPct val="0"/>
              </a:spcAft>
              <a:buFontTx/>
              <a:buNone/>
              <a:defRPr/>
            </a:pPr>
            <a:endParaRPr lang="ru-RU" altLang="ru-RU" sz="1400" b="0" dirty="0">
              <a:latin typeface="+mn-lt"/>
            </a:endParaRPr>
          </a:p>
          <a:p>
            <a:pPr algn="just" eaLnBrk="0" fontAlgn="base" hangingPunct="0">
              <a:spcBef>
                <a:spcPct val="0"/>
              </a:spcBef>
              <a:spcAft>
                <a:spcPct val="0"/>
              </a:spcAft>
              <a:buFontTx/>
              <a:buNone/>
              <a:defRPr/>
            </a:pPr>
            <a:r>
              <a:rPr lang="ru-RU" altLang="ru-RU" sz="1400" b="0" dirty="0">
                <a:latin typeface="+mn-lt"/>
              </a:rPr>
              <a:t>Данный результат указывает на продолжающееся существенное замедление в сфере проектного управления. Основной причиной замедления явились уменьшение количества  инвестиционных проектов в 4м квартале, а также снижение количества рабочих мест и бюджетов открытых проектов. На лицо снижение инвестиционной активности компаний, что неудивительно, учитывая стоимость кредитных ресурсов на рынке. Данные указывают на возможность рецессии.»</a:t>
            </a:r>
          </a:p>
          <a:p>
            <a:pPr algn="just" eaLnBrk="0" fontAlgn="base" hangingPunct="0">
              <a:spcBef>
                <a:spcPct val="0"/>
              </a:spcBef>
              <a:spcAft>
                <a:spcPct val="0"/>
              </a:spcAft>
              <a:buFontTx/>
              <a:buNone/>
              <a:defRPr/>
            </a:pPr>
            <a:endParaRPr lang="ru-RU" altLang="ru-RU" sz="1400" b="0" dirty="0">
              <a:solidFill>
                <a:prstClr val="black"/>
              </a:solidFill>
              <a:highlight>
                <a:srgbClr val="FFFF00"/>
              </a:highlight>
              <a:latin typeface="Arial" panose="020B0604020202020204" pitchFamily="34" charset="0"/>
              <a:cs typeface="Arial" panose="020B0604020202020204" pitchFamily="34" charset="0"/>
            </a:endParaRPr>
          </a:p>
        </p:txBody>
      </p:sp>
      <p:sp>
        <p:nvSpPr>
          <p:cNvPr id="7" name="Левая фигурная скобка 6">
            <a:extLst>
              <a:ext uri="{FF2B5EF4-FFF2-40B4-BE49-F238E27FC236}">
                <a16:creationId xmlns:a16="http://schemas.microsoft.com/office/drawing/2014/main" id="{4EC7AA34-1F3D-4F9F-BB2A-BD3F4A8328FA}"/>
              </a:ext>
            </a:extLst>
          </p:cNvPr>
          <p:cNvSpPr/>
          <p:nvPr/>
        </p:nvSpPr>
        <p:spPr>
          <a:xfrm rot="16200000">
            <a:off x="10874264" y="5046723"/>
            <a:ext cx="171743" cy="1754208"/>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TextBox 7">
            <a:extLst>
              <a:ext uri="{FF2B5EF4-FFF2-40B4-BE49-F238E27FC236}">
                <a16:creationId xmlns:a16="http://schemas.microsoft.com/office/drawing/2014/main" id="{5BD755C7-75CC-4212-9C03-BC6C181C2160}"/>
              </a:ext>
            </a:extLst>
          </p:cNvPr>
          <p:cNvSpPr txBox="1"/>
          <p:nvPr/>
        </p:nvSpPr>
        <p:spPr>
          <a:xfrm>
            <a:off x="10585311" y="6038484"/>
            <a:ext cx="1225159" cy="369332"/>
          </a:xfrm>
          <a:prstGeom prst="rect">
            <a:avLst/>
          </a:prstGeom>
          <a:noFill/>
        </p:spPr>
        <p:txBody>
          <a:bodyPr wrap="square" rtlCol="0">
            <a:spAutoFit/>
          </a:bodyPr>
          <a:lstStyle/>
          <a:p>
            <a:r>
              <a:rPr lang="ru-RU" b="1" dirty="0">
                <a:solidFill>
                  <a:srgbClr val="C00000"/>
                </a:solidFill>
                <a:sym typeface="Symbol" panose="05050102010706020507" pitchFamily="18" charset="2"/>
              </a:rPr>
              <a:t>  -2,1</a:t>
            </a:r>
            <a:endParaRPr lang="ru-RU" b="1" dirty="0">
              <a:solidFill>
                <a:srgbClr val="C00000"/>
              </a:solidFill>
            </a:endParaRPr>
          </a:p>
        </p:txBody>
      </p:sp>
      <p:pic>
        <p:nvPicPr>
          <p:cNvPr id="10" name="Рисунок 9">
            <a:extLst>
              <a:ext uri="{FF2B5EF4-FFF2-40B4-BE49-F238E27FC236}">
                <a16:creationId xmlns:a16="http://schemas.microsoft.com/office/drawing/2014/main" id="{5A68E0A9-664A-422D-ADD3-56C0857797B0}"/>
              </a:ext>
            </a:extLst>
          </p:cNvPr>
          <p:cNvPicPr>
            <a:picLocks noChangeAspect="1"/>
          </p:cNvPicPr>
          <p:nvPr/>
        </p:nvPicPr>
        <p:blipFill>
          <a:blip r:embed="rId2"/>
          <a:stretch>
            <a:fillRect/>
          </a:stretch>
        </p:blipFill>
        <p:spPr>
          <a:xfrm>
            <a:off x="5688043" y="1298706"/>
            <a:ext cx="1727988" cy="1401797"/>
          </a:xfrm>
          <a:prstGeom prst="rect">
            <a:avLst/>
          </a:prstGeom>
        </p:spPr>
      </p:pic>
      <p:graphicFrame>
        <p:nvGraphicFramePr>
          <p:cNvPr id="13" name="Диаграмма 12">
            <a:extLst>
              <a:ext uri="{FF2B5EF4-FFF2-40B4-BE49-F238E27FC236}">
                <a16:creationId xmlns:a16="http://schemas.microsoft.com/office/drawing/2014/main" id="{5524F49A-DD0D-4DAE-9BED-9EFCDAF3B495}"/>
              </a:ext>
            </a:extLst>
          </p:cNvPr>
          <p:cNvGraphicFramePr>
            <a:graphicFrameLocks/>
          </p:cNvGraphicFramePr>
          <p:nvPr>
            <p:extLst>
              <p:ext uri="{D42A27DB-BD31-4B8C-83A1-F6EECF244321}">
                <p14:modId xmlns:p14="http://schemas.microsoft.com/office/powerpoint/2010/main" val="227221682"/>
              </p:ext>
            </p:extLst>
          </p:nvPr>
        </p:nvGraphicFramePr>
        <p:xfrm>
          <a:off x="6251333" y="2489414"/>
          <a:ext cx="5911137" cy="34152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924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wipe(left)">
                                      <p:cBhvr>
                                        <p:cTn id="11" dur="750"/>
                                        <p:tgtEl>
                                          <p:spTgt spid="77"/>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fade">
                                      <p:cBhvr>
                                        <p:cTn id="15"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id="{F2E52787-FE41-4025-8880-A15F5C87B727}"/>
              </a:ext>
            </a:extLst>
          </p:cNvPr>
          <p:cNvSpPr>
            <a:spLocks noGrp="1"/>
          </p:cNvSpPr>
          <p:nvPr>
            <p:ph type="ctrTitle"/>
          </p:nvPr>
        </p:nvSpPr>
        <p:spPr>
          <a:xfrm>
            <a:off x="805159" y="232671"/>
            <a:ext cx="10293657" cy="512473"/>
          </a:xfrm>
        </p:spPr>
        <p:txBody>
          <a:bodyPr>
            <a:normAutofit/>
          </a:bodyPr>
          <a:lstStyle/>
          <a:p>
            <a:pPr algn="l"/>
            <a:r>
              <a:rPr lang="ru-RU" altLang="ru-RU" sz="2800" b="1" dirty="0">
                <a:solidFill>
                  <a:srgbClr val="284391"/>
                </a:solidFill>
                <a:latin typeface="Arial" panose="020B0604020202020204" pitchFamily="34" charset="0"/>
                <a:cs typeface="Arial" panose="020B0604020202020204" pitchFamily="34" charset="0"/>
              </a:rPr>
              <a:t>Ассоциация управления проектами «СОВНЕТ»</a:t>
            </a:r>
            <a:endParaRPr lang="ru-RU" sz="2800" b="1" dirty="0">
              <a:solidFill>
                <a:srgbClr val="284391"/>
              </a:solidFill>
              <a:latin typeface="Arial" panose="020B0604020202020204" pitchFamily="34" charset="0"/>
              <a:cs typeface="Arial" panose="020B0604020202020204" pitchFamily="34" charset="0"/>
            </a:endParaRPr>
          </a:p>
        </p:txBody>
      </p:sp>
      <p:grpSp>
        <p:nvGrpSpPr>
          <p:cNvPr id="3" name="Группа 2">
            <a:extLst>
              <a:ext uri="{FF2B5EF4-FFF2-40B4-BE49-F238E27FC236}">
                <a16:creationId xmlns:a16="http://schemas.microsoft.com/office/drawing/2014/main" id="{AA94D823-FDFA-4515-8E42-79784B872E02}"/>
              </a:ext>
            </a:extLst>
          </p:cNvPr>
          <p:cNvGrpSpPr/>
          <p:nvPr/>
        </p:nvGrpSpPr>
        <p:grpSpPr>
          <a:xfrm>
            <a:off x="0" y="957941"/>
            <a:ext cx="12192000" cy="72346"/>
            <a:chOff x="0" y="957941"/>
            <a:chExt cx="12192000" cy="72346"/>
          </a:xfrm>
        </p:grpSpPr>
        <p:sp>
          <p:nvSpPr>
            <p:cNvPr id="4" name="Прямоугольник 3">
              <a:extLst>
                <a:ext uri="{FF2B5EF4-FFF2-40B4-BE49-F238E27FC236}">
                  <a16:creationId xmlns:a16="http://schemas.microsoft.com/office/drawing/2014/main" id="{23C07C10-62C6-4771-BEE3-D9AB45EB4850}"/>
                </a:ext>
              </a:extLst>
            </p:cNvPr>
            <p:cNvSpPr/>
            <p:nvPr/>
          </p:nvSpPr>
          <p:spPr>
            <a:xfrm>
              <a:off x="0" y="957942"/>
              <a:ext cx="12192000" cy="7234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араллелограмм 1">
              <a:extLst>
                <a:ext uri="{FF2B5EF4-FFF2-40B4-BE49-F238E27FC236}">
                  <a16:creationId xmlns:a16="http://schemas.microsoft.com/office/drawing/2014/main" id="{2562EB68-DBEA-44DE-92AF-AEA1E63898F7}"/>
                </a:ext>
              </a:extLst>
            </p:cNvPr>
            <p:cNvSpPr/>
            <p:nvPr/>
          </p:nvSpPr>
          <p:spPr>
            <a:xfrm flipH="1">
              <a:off x="552450" y="957942"/>
              <a:ext cx="195263" cy="72345"/>
            </a:xfrm>
            <a:prstGeom prst="parallelogram">
              <a:avLst>
                <a:gd name="adj" fmla="val 131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араллелограмм 10">
              <a:extLst>
                <a:ext uri="{FF2B5EF4-FFF2-40B4-BE49-F238E27FC236}">
                  <a16:creationId xmlns:a16="http://schemas.microsoft.com/office/drawing/2014/main" id="{08A8FE95-9BEE-4E85-AA82-33C58674A3E1}"/>
                </a:ext>
              </a:extLst>
            </p:cNvPr>
            <p:cNvSpPr/>
            <p:nvPr/>
          </p:nvSpPr>
          <p:spPr>
            <a:xfrm flipH="1">
              <a:off x="747713" y="957941"/>
              <a:ext cx="195263" cy="72345"/>
            </a:xfrm>
            <a:prstGeom prst="parallelogram">
              <a:avLst>
                <a:gd name="adj" fmla="val 131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0" name="Группа 29">
            <a:extLst>
              <a:ext uri="{FF2B5EF4-FFF2-40B4-BE49-F238E27FC236}">
                <a16:creationId xmlns:a16="http://schemas.microsoft.com/office/drawing/2014/main" id="{9F7752EB-1795-4F0F-873F-3BEA40F30AE8}"/>
              </a:ext>
            </a:extLst>
          </p:cNvPr>
          <p:cNvGrpSpPr/>
          <p:nvPr/>
        </p:nvGrpSpPr>
        <p:grpSpPr>
          <a:xfrm>
            <a:off x="11098816" y="150895"/>
            <a:ext cx="1018130" cy="843218"/>
            <a:chOff x="11098816" y="150895"/>
            <a:chExt cx="1018130" cy="843218"/>
          </a:xfrm>
        </p:grpSpPr>
        <p:grpSp>
          <p:nvGrpSpPr>
            <p:cNvPr id="29" name="Группа 28">
              <a:extLst>
                <a:ext uri="{FF2B5EF4-FFF2-40B4-BE49-F238E27FC236}">
                  <a16:creationId xmlns:a16="http://schemas.microsoft.com/office/drawing/2014/main" id="{0CE26789-7954-4C1E-B443-243F83D09B96}"/>
                </a:ext>
              </a:extLst>
            </p:cNvPr>
            <p:cNvGrpSpPr/>
            <p:nvPr/>
          </p:nvGrpSpPr>
          <p:grpSpPr>
            <a:xfrm>
              <a:off x="11152356" y="150895"/>
              <a:ext cx="658637" cy="504554"/>
              <a:chOff x="11152356" y="150895"/>
              <a:chExt cx="658637" cy="504554"/>
            </a:xfrm>
          </p:grpSpPr>
          <p:sp>
            <p:nvSpPr>
              <p:cNvPr id="25" name="Полилиния: фигура 24">
                <a:extLst>
                  <a:ext uri="{FF2B5EF4-FFF2-40B4-BE49-F238E27FC236}">
                    <a16:creationId xmlns:a16="http://schemas.microsoft.com/office/drawing/2014/main" id="{29442075-3304-4B10-B3F5-507604ADBA5C}"/>
                  </a:ext>
                </a:extLst>
              </p:cNvPr>
              <p:cNvSpPr/>
              <p:nvPr/>
            </p:nvSpPr>
            <p:spPr>
              <a:xfrm rot="12906208">
                <a:off x="11404770" y="150895"/>
                <a:ext cx="406223" cy="496933"/>
              </a:xfrm>
              <a:custGeom>
                <a:avLst/>
                <a:gdLst>
                  <a:gd name="connsiteX0" fmla="*/ 1212377 w 1266547"/>
                  <a:gd name="connsiteY0" fmla="*/ 1456144 h 1494286"/>
                  <a:gd name="connsiteX1" fmla="*/ 1096339 w 1266547"/>
                  <a:gd name="connsiteY1" fmla="*/ 1493703 h 1494286"/>
                  <a:gd name="connsiteX2" fmla="*/ 1058178 w 1266547"/>
                  <a:gd name="connsiteY2" fmla="*/ 1485127 h 1494286"/>
                  <a:gd name="connsiteX3" fmla="*/ 1052771 w 1266547"/>
                  <a:gd name="connsiteY3" fmla="*/ 1488928 h 1494286"/>
                  <a:gd name="connsiteX4" fmla="*/ 68954 w 1266547"/>
                  <a:gd name="connsiteY4" fmla="*/ 1252817 h 1494286"/>
                  <a:gd name="connsiteX5" fmla="*/ 68788 w 1266547"/>
                  <a:gd name="connsiteY5" fmla="*/ 1251900 h 1494286"/>
                  <a:gd name="connsiteX6" fmla="*/ 55241 w 1266547"/>
                  <a:gd name="connsiteY6" fmla="*/ 1248714 h 1494286"/>
                  <a:gd name="connsiteX7" fmla="*/ 14685 w 1266547"/>
                  <a:gd name="connsiteY7" fmla="*/ 1218525 h 1494286"/>
                  <a:gd name="connsiteX8" fmla="*/ 12 w 1266547"/>
                  <a:gd name="connsiteY8" fmla="*/ 1170142 h 1494286"/>
                  <a:gd name="connsiteX9" fmla="*/ 1351 w 1266547"/>
                  <a:gd name="connsiteY9" fmla="*/ 1158497 h 1494286"/>
                  <a:gd name="connsiteX10" fmla="*/ 675 w 1266547"/>
                  <a:gd name="connsiteY10" fmla="*/ 1158201 h 1494286"/>
                  <a:gd name="connsiteX11" fmla="*/ 111899 w 1266547"/>
                  <a:gd name="connsiteY11" fmla="*/ 150375 h 1494286"/>
                  <a:gd name="connsiteX12" fmla="*/ 112135 w 1266547"/>
                  <a:gd name="connsiteY12" fmla="*/ 150209 h 1494286"/>
                  <a:gd name="connsiteX13" fmla="*/ 117645 w 1266547"/>
                  <a:gd name="connsiteY13" fmla="*/ 113088 h 1494286"/>
                  <a:gd name="connsiteX14" fmla="*/ 194490 w 1266547"/>
                  <a:gd name="connsiteY14" fmla="*/ 18371 h 1494286"/>
                  <a:gd name="connsiteX15" fmla="*/ 354057 w 1266547"/>
                  <a:gd name="connsiteY15" fmla="*/ 25762 h 1494286"/>
                  <a:gd name="connsiteX16" fmla="*/ 421833 w 1266547"/>
                  <a:gd name="connsiteY16" fmla="*/ 127162 h 1494286"/>
                  <a:gd name="connsiteX17" fmla="*/ 423502 w 1266547"/>
                  <a:gd name="connsiteY17" fmla="*/ 157429 h 1494286"/>
                  <a:gd name="connsiteX18" fmla="*/ 429654 w 1266547"/>
                  <a:gd name="connsiteY18" fmla="*/ 107211 h 1494286"/>
                  <a:gd name="connsiteX19" fmla="*/ 427485 w 1266547"/>
                  <a:gd name="connsiteY19" fmla="*/ 135207 h 1494286"/>
                  <a:gd name="connsiteX20" fmla="*/ 430907 w 1266547"/>
                  <a:gd name="connsiteY20" fmla="*/ 125639 h 1494286"/>
                  <a:gd name="connsiteX21" fmla="*/ 335141 w 1266547"/>
                  <a:gd name="connsiteY21" fmla="*/ 993404 h 1494286"/>
                  <a:gd name="connsiteX22" fmla="*/ 1153653 w 1266547"/>
                  <a:gd name="connsiteY22" fmla="*/ 1189843 h 1494286"/>
                  <a:gd name="connsiteX23" fmla="*/ 1154414 w 1266547"/>
                  <a:gd name="connsiteY23" fmla="*/ 1187565 h 1494286"/>
                  <a:gd name="connsiteX24" fmla="*/ 1166088 w 1266547"/>
                  <a:gd name="connsiteY24" fmla="*/ 1192827 h 1494286"/>
                  <a:gd name="connsiteX25" fmla="*/ 1173355 w 1266547"/>
                  <a:gd name="connsiteY25" fmla="*/ 1194571 h 1494286"/>
                  <a:gd name="connsiteX26" fmla="*/ 1172876 w 1266547"/>
                  <a:gd name="connsiteY26" fmla="*/ 1195887 h 1494286"/>
                  <a:gd name="connsiteX27" fmla="*/ 1192822 w 1266547"/>
                  <a:gd name="connsiteY27" fmla="*/ 1204879 h 1494286"/>
                  <a:gd name="connsiteX28" fmla="*/ 1262997 w 1266547"/>
                  <a:gd name="connsiteY28" fmla="*/ 1304639 h 1494286"/>
                  <a:gd name="connsiteX29" fmla="*/ 1212377 w 1266547"/>
                  <a:gd name="connsiteY29" fmla="*/ 1456144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6547" h="1494286">
                    <a:moveTo>
                      <a:pt x="1212377" y="1456144"/>
                    </a:moveTo>
                    <a:cubicBezTo>
                      <a:pt x="1179930" y="1484185"/>
                      <a:pt x="1137939" y="1497302"/>
                      <a:pt x="1096339" y="1493703"/>
                    </a:cubicBezTo>
                    <a:lnTo>
                      <a:pt x="1058178" y="1485127"/>
                    </a:lnTo>
                    <a:lnTo>
                      <a:pt x="1052771" y="1488928"/>
                    </a:lnTo>
                    <a:lnTo>
                      <a:pt x="68954" y="1252817"/>
                    </a:lnTo>
                    <a:lnTo>
                      <a:pt x="68788" y="1251900"/>
                    </a:lnTo>
                    <a:lnTo>
                      <a:pt x="55241" y="1248714"/>
                    </a:lnTo>
                    <a:cubicBezTo>
                      <a:pt x="39187" y="1243242"/>
                      <a:pt x="24914" y="1233078"/>
                      <a:pt x="14685" y="1218525"/>
                    </a:cubicBezTo>
                    <a:cubicBezTo>
                      <a:pt x="4456" y="1203972"/>
                      <a:pt x="-276" y="1187099"/>
                      <a:pt x="12" y="1170142"/>
                    </a:cubicBezTo>
                    <a:lnTo>
                      <a:pt x="1351" y="1158497"/>
                    </a:lnTo>
                    <a:lnTo>
                      <a:pt x="675" y="1158201"/>
                    </a:lnTo>
                    <a:lnTo>
                      <a:pt x="111899" y="150375"/>
                    </a:lnTo>
                    <a:lnTo>
                      <a:pt x="112135" y="150209"/>
                    </a:lnTo>
                    <a:lnTo>
                      <a:pt x="117645" y="113088"/>
                    </a:lnTo>
                    <a:cubicBezTo>
                      <a:pt x="129271" y="72981"/>
                      <a:pt x="156637" y="38533"/>
                      <a:pt x="194490" y="18371"/>
                    </a:cubicBezTo>
                    <a:cubicBezTo>
                      <a:pt x="245030" y="-8549"/>
                      <a:pt x="306216" y="-5715"/>
                      <a:pt x="354057" y="25762"/>
                    </a:cubicBezTo>
                    <a:cubicBezTo>
                      <a:pt x="389883" y="49334"/>
                      <a:pt x="413952" y="86158"/>
                      <a:pt x="421833" y="127162"/>
                    </a:cubicBezTo>
                    <a:lnTo>
                      <a:pt x="423502" y="157429"/>
                    </a:lnTo>
                    <a:lnTo>
                      <a:pt x="429654" y="107211"/>
                    </a:lnTo>
                    <a:lnTo>
                      <a:pt x="427485" y="135207"/>
                    </a:lnTo>
                    <a:lnTo>
                      <a:pt x="430907" y="125639"/>
                    </a:lnTo>
                    <a:lnTo>
                      <a:pt x="335141" y="993404"/>
                    </a:lnTo>
                    <a:lnTo>
                      <a:pt x="1153653" y="1189843"/>
                    </a:lnTo>
                    <a:lnTo>
                      <a:pt x="1154414" y="1187565"/>
                    </a:lnTo>
                    <a:lnTo>
                      <a:pt x="1166088" y="1192827"/>
                    </a:lnTo>
                    <a:lnTo>
                      <a:pt x="1173355" y="1194571"/>
                    </a:lnTo>
                    <a:lnTo>
                      <a:pt x="1172876" y="1195887"/>
                    </a:lnTo>
                    <a:lnTo>
                      <a:pt x="1192822" y="1204879"/>
                    </a:lnTo>
                    <a:cubicBezTo>
                      <a:pt x="1228240" y="1227000"/>
                      <a:pt x="1253920" y="1262722"/>
                      <a:pt x="1262997" y="1304639"/>
                    </a:cubicBezTo>
                    <a:cubicBezTo>
                      <a:pt x="1275117" y="1360604"/>
                      <a:pt x="1255706" y="1418699"/>
                      <a:pt x="1212377" y="1456144"/>
                    </a:cubicBezTo>
                    <a:close/>
                  </a:path>
                </a:pathLst>
              </a:custGeom>
              <a:solidFill>
                <a:srgbClr val="2843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27" name="Полилиния: фигура 26">
                <a:extLst>
                  <a:ext uri="{FF2B5EF4-FFF2-40B4-BE49-F238E27FC236}">
                    <a16:creationId xmlns:a16="http://schemas.microsoft.com/office/drawing/2014/main" id="{4254B57A-0BF7-4F60-97A7-51B43B03E5CB}"/>
                  </a:ext>
                </a:extLst>
              </p:cNvPr>
              <p:cNvSpPr/>
              <p:nvPr/>
            </p:nvSpPr>
            <p:spPr>
              <a:xfrm rot="12906208">
                <a:off x="11152356" y="158516"/>
                <a:ext cx="406223" cy="496933"/>
              </a:xfrm>
              <a:custGeom>
                <a:avLst/>
                <a:gdLst>
                  <a:gd name="connsiteX0" fmla="*/ 1212377 w 1266547"/>
                  <a:gd name="connsiteY0" fmla="*/ 1456144 h 1494286"/>
                  <a:gd name="connsiteX1" fmla="*/ 1096339 w 1266547"/>
                  <a:gd name="connsiteY1" fmla="*/ 1493703 h 1494286"/>
                  <a:gd name="connsiteX2" fmla="*/ 1058178 w 1266547"/>
                  <a:gd name="connsiteY2" fmla="*/ 1485127 h 1494286"/>
                  <a:gd name="connsiteX3" fmla="*/ 1052771 w 1266547"/>
                  <a:gd name="connsiteY3" fmla="*/ 1488928 h 1494286"/>
                  <a:gd name="connsiteX4" fmla="*/ 68954 w 1266547"/>
                  <a:gd name="connsiteY4" fmla="*/ 1252817 h 1494286"/>
                  <a:gd name="connsiteX5" fmla="*/ 68788 w 1266547"/>
                  <a:gd name="connsiteY5" fmla="*/ 1251900 h 1494286"/>
                  <a:gd name="connsiteX6" fmla="*/ 55241 w 1266547"/>
                  <a:gd name="connsiteY6" fmla="*/ 1248714 h 1494286"/>
                  <a:gd name="connsiteX7" fmla="*/ 14685 w 1266547"/>
                  <a:gd name="connsiteY7" fmla="*/ 1218525 h 1494286"/>
                  <a:gd name="connsiteX8" fmla="*/ 12 w 1266547"/>
                  <a:gd name="connsiteY8" fmla="*/ 1170142 h 1494286"/>
                  <a:gd name="connsiteX9" fmla="*/ 1351 w 1266547"/>
                  <a:gd name="connsiteY9" fmla="*/ 1158497 h 1494286"/>
                  <a:gd name="connsiteX10" fmla="*/ 675 w 1266547"/>
                  <a:gd name="connsiteY10" fmla="*/ 1158201 h 1494286"/>
                  <a:gd name="connsiteX11" fmla="*/ 111899 w 1266547"/>
                  <a:gd name="connsiteY11" fmla="*/ 150375 h 1494286"/>
                  <a:gd name="connsiteX12" fmla="*/ 112135 w 1266547"/>
                  <a:gd name="connsiteY12" fmla="*/ 150209 h 1494286"/>
                  <a:gd name="connsiteX13" fmla="*/ 117645 w 1266547"/>
                  <a:gd name="connsiteY13" fmla="*/ 113088 h 1494286"/>
                  <a:gd name="connsiteX14" fmla="*/ 194490 w 1266547"/>
                  <a:gd name="connsiteY14" fmla="*/ 18371 h 1494286"/>
                  <a:gd name="connsiteX15" fmla="*/ 354057 w 1266547"/>
                  <a:gd name="connsiteY15" fmla="*/ 25762 h 1494286"/>
                  <a:gd name="connsiteX16" fmla="*/ 421833 w 1266547"/>
                  <a:gd name="connsiteY16" fmla="*/ 127162 h 1494286"/>
                  <a:gd name="connsiteX17" fmla="*/ 423502 w 1266547"/>
                  <a:gd name="connsiteY17" fmla="*/ 157429 h 1494286"/>
                  <a:gd name="connsiteX18" fmla="*/ 429654 w 1266547"/>
                  <a:gd name="connsiteY18" fmla="*/ 107211 h 1494286"/>
                  <a:gd name="connsiteX19" fmla="*/ 427485 w 1266547"/>
                  <a:gd name="connsiteY19" fmla="*/ 135207 h 1494286"/>
                  <a:gd name="connsiteX20" fmla="*/ 430907 w 1266547"/>
                  <a:gd name="connsiteY20" fmla="*/ 125639 h 1494286"/>
                  <a:gd name="connsiteX21" fmla="*/ 335141 w 1266547"/>
                  <a:gd name="connsiteY21" fmla="*/ 993404 h 1494286"/>
                  <a:gd name="connsiteX22" fmla="*/ 1153653 w 1266547"/>
                  <a:gd name="connsiteY22" fmla="*/ 1189843 h 1494286"/>
                  <a:gd name="connsiteX23" fmla="*/ 1154414 w 1266547"/>
                  <a:gd name="connsiteY23" fmla="*/ 1187565 h 1494286"/>
                  <a:gd name="connsiteX24" fmla="*/ 1166088 w 1266547"/>
                  <a:gd name="connsiteY24" fmla="*/ 1192827 h 1494286"/>
                  <a:gd name="connsiteX25" fmla="*/ 1173355 w 1266547"/>
                  <a:gd name="connsiteY25" fmla="*/ 1194571 h 1494286"/>
                  <a:gd name="connsiteX26" fmla="*/ 1172876 w 1266547"/>
                  <a:gd name="connsiteY26" fmla="*/ 1195887 h 1494286"/>
                  <a:gd name="connsiteX27" fmla="*/ 1192822 w 1266547"/>
                  <a:gd name="connsiteY27" fmla="*/ 1204879 h 1494286"/>
                  <a:gd name="connsiteX28" fmla="*/ 1262997 w 1266547"/>
                  <a:gd name="connsiteY28" fmla="*/ 1304639 h 1494286"/>
                  <a:gd name="connsiteX29" fmla="*/ 1212377 w 1266547"/>
                  <a:gd name="connsiteY29" fmla="*/ 1456144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6547" h="1494286">
                    <a:moveTo>
                      <a:pt x="1212377" y="1456144"/>
                    </a:moveTo>
                    <a:cubicBezTo>
                      <a:pt x="1179930" y="1484185"/>
                      <a:pt x="1137939" y="1497302"/>
                      <a:pt x="1096339" y="1493703"/>
                    </a:cubicBezTo>
                    <a:lnTo>
                      <a:pt x="1058178" y="1485127"/>
                    </a:lnTo>
                    <a:lnTo>
                      <a:pt x="1052771" y="1488928"/>
                    </a:lnTo>
                    <a:lnTo>
                      <a:pt x="68954" y="1252817"/>
                    </a:lnTo>
                    <a:lnTo>
                      <a:pt x="68788" y="1251900"/>
                    </a:lnTo>
                    <a:lnTo>
                      <a:pt x="55241" y="1248714"/>
                    </a:lnTo>
                    <a:cubicBezTo>
                      <a:pt x="39187" y="1243242"/>
                      <a:pt x="24914" y="1233078"/>
                      <a:pt x="14685" y="1218525"/>
                    </a:cubicBezTo>
                    <a:cubicBezTo>
                      <a:pt x="4456" y="1203972"/>
                      <a:pt x="-276" y="1187099"/>
                      <a:pt x="12" y="1170142"/>
                    </a:cubicBezTo>
                    <a:lnTo>
                      <a:pt x="1351" y="1158497"/>
                    </a:lnTo>
                    <a:lnTo>
                      <a:pt x="675" y="1158201"/>
                    </a:lnTo>
                    <a:lnTo>
                      <a:pt x="111899" y="150375"/>
                    </a:lnTo>
                    <a:lnTo>
                      <a:pt x="112135" y="150209"/>
                    </a:lnTo>
                    <a:lnTo>
                      <a:pt x="117645" y="113088"/>
                    </a:lnTo>
                    <a:cubicBezTo>
                      <a:pt x="129271" y="72981"/>
                      <a:pt x="156637" y="38533"/>
                      <a:pt x="194490" y="18371"/>
                    </a:cubicBezTo>
                    <a:cubicBezTo>
                      <a:pt x="245030" y="-8549"/>
                      <a:pt x="306216" y="-5715"/>
                      <a:pt x="354057" y="25762"/>
                    </a:cubicBezTo>
                    <a:cubicBezTo>
                      <a:pt x="389883" y="49334"/>
                      <a:pt x="413952" y="86158"/>
                      <a:pt x="421833" y="127162"/>
                    </a:cubicBezTo>
                    <a:lnTo>
                      <a:pt x="423502" y="157429"/>
                    </a:lnTo>
                    <a:lnTo>
                      <a:pt x="429654" y="107211"/>
                    </a:lnTo>
                    <a:lnTo>
                      <a:pt x="427485" y="135207"/>
                    </a:lnTo>
                    <a:lnTo>
                      <a:pt x="430907" y="125639"/>
                    </a:lnTo>
                    <a:lnTo>
                      <a:pt x="335141" y="993404"/>
                    </a:lnTo>
                    <a:lnTo>
                      <a:pt x="1153653" y="1189843"/>
                    </a:lnTo>
                    <a:lnTo>
                      <a:pt x="1154414" y="1187565"/>
                    </a:lnTo>
                    <a:lnTo>
                      <a:pt x="1166088" y="1192827"/>
                    </a:lnTo>
                    <a:lnTo>
                      <a:pt x="1173355" y="1194571"/>
                    </a:lnTo>
                    <a:lnTo>
                      <a:pt x="1172876" y="1195887"/>
                    </a:lnTo>
                    <a:lnTo>
                      <a:pt x="1192822" y="1204879"/>
                    </a:lnTo>
                    <a:cubicBezTo>
                      <a:pt x="1228240" y="1227000"/>
                      <a:pt x="1253920" y="1262722"/>
                      <a:pt x="1262997" y="1304639"/>
                    </a:cubicBezTo>
                    <a:cubicBezTo>
                      <a:pt x="1275117" y="1360604"/>
                      <a:pt x="1255706" y="1418699"/>
                      <a:pt x="1212377" y="1456144"/>
                    </a:cubicBezTo>
                    <a:close/>
                  </a:path>
                </a:pathLst>
              </a:custGeom>
              <a:solidFill>
                <a:srgbClr val="2843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28" name="TextBox 27">
              <a:extLst>
                <a:ext uri="{FF2B5EF4-FFF2-40B4-BE49-F238E27FC236}">
                  <a16:creationId xmlns:a16="http://schemas.microsoft.com/office/drawing/2014/main" id="{D395BCDD-CE7A-4F10-8D3F-700413958CDF}"/>
                </a:ext>
              </a:extLst>
            </p:cNvPr>
            <p:cNvSpPr txBox="1"/>
            <p:nvPr/>
          </p:nvSpPr>
          <p:spPr>
            <a:xfrm>
              <a:off x="11098816" y="624781"/>
              <a:ext cx="1018130" cy="369332"/>
            </a:xfrm>
            <a:prstGeom prst="rect">
              <a:avLst/>
            </a:prstGeom>
            <a:noFill/>
          </p:spPr>
          <p:txBody>
            <a:bodyPr wrap="square" rtlCol="0">
              <a:spAutoFit/>
            </a:bodyPr>
            <a:lstStyle/>
            <a:p>
              <a:r>
                <a:rPr lang="ru-RU" dirty="0">
                  <a:solidFill>
                    <a:srgbClr val="284391"/>
                  </a:solidFill>
                </a:rPr>
                <a:t>СОВНЕТ</a:t>
              </a:r>
            </a:p>
          </p:txBody>
        </p:sp>
      </p:grpSp>
      <p:sp>
        <p:nvSpPr>
          <p:cNvPr id="31" name="Прямоугольник 30">
            <a:extLst>
              <a:ext uri="{FF2B5EF4-FFF2-40B4-BE49-F238E27FC236}">
                <a16:creationId xmlns:a16="http://schemas.microsoft.com/office/drawing/2014/main" id="{2A15A8B6-5FC8-4DE9-9A18-332E209CB635}"/>
              </a:ext>
            </a:extLst>
          </p:cNvPr>
          <p:cNvSpPr/>
          <p:nvPr/>
        </p:nvSpPr>
        <p:spPr>
          <a:xfrm>
            <a:off x="0" y="6606917"/>
            <a:ext cx="12192000" cy="28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TextBox 31">
            <a:extLst>
              <a:ext uri="{FF2B5EF4-FFF2-40B4-BE49-F238E27FC236}">
                <a16:creationId xmlns:a16="http://schemas.microsoft.com/office/drawing/2014/main" id="{ECA08312-DFF7-4D25-B240-F84FC4390633}"/>
              </a:ext>
            </a:extLst>
          </p:cNvPr>
          <p:cNvSpPr txBox="1"/>
          <p:nvPr/>
        </p:nvSpPr>
        <p:spPr>
          <a:xfrm>
            <a:off x="10867373" y="6594826"/>
            <a:ext cx="1324627" cy="276999"/>
          </a:xfrm>
          <a:prstGeom prst="rect">
            <a:avLst/>
          </a:prstGeom>
          <a:noFill/>
        </p:spPr>
        <p:txBody>
          <a:bodyPr wrap="square" rtlCol="0">
            <a:spAutoFit/>
          </a:bodyPr>
          <a:lstStyle/>
          <a:p>
            <a:r>
              <a:rPr lang="en-US" sz="1200" b="1" dirty="0">
                <a:solidFill>
                  <a:srgbClr val="284391"/>
                </a:solidFill>
                <a:latin typeface="Arial" panose="020B0604020202020204" pitchFamily="34" charset="0"/>
                <a:cs typeface="Arial" panose="020B0604020202020204" pitchFamily="34" charset="0"/>
              </a:rPr>
              <a:t>www.sovnet.ru</a:t>
            </a:r>
            <a:endParaRPr lang="ru-RU" sz="1200" b="1" dirty="0">
              <a:solidFill>
                <a:srgbClr val="284391"/>
              </a:solidFill>
              <a:latin typeface="Arial" panose="020B0604020202020204" pitchFamily="34" charset="0"/>
              <a:cs typeface="Arial" panose="020B0604020202020204" pitchFamily="34" charset="0"/>
            </a:endParaRPr>
          </a:p>
        </p:txBody>
      </p:sp>
      <p:grpSp>
        <p:nvGrpSpPr>
          <p:cNvPr id="40" name="Группа 39">
            <a:extLst>
              <a:ext uri="{FF2B5EF4-FFF2-40B4-BE49-F238E27FC236}">
                <a16:creationId xmlns:a16="http://schemas.microsoft.com/office/drawing/2014/main" id="{96941552-227B-4F6F-8266-491CD138E0EF}"/>
              </a:ext>
            </a:extLst>
          </p:cNvPr>
          <p:cNvGrpSpPr/>
          <p:nvPr/>
        </p:nvGrpSpPr>
        <p:grpSpPr>
          <a:xfrm>
            <a:off x="240506" y="6606917"/>
            <a:ext cx="468000" cy="288000"/>
            <a:chOff x="552450" y="6606915"/>
            <a:chExt cx="468000" cy="288000"/>
          </a:xfrm>
        </p:grpSpPr>
        <p:sp>
          <p:nvSpPr>
            <p:cNvPr id="38" name="Стрелка: шеврон 37">
              <a:extLst>
                <a:ext uri="{FF2B5EF4-FFF2-40B4-BE49-F238E27FC236}">
                  <a16:creationId xmlns:a16="http://schemas.microsoft.com/office/drawing/2014/main" id="{58C7EF8E-9230-41D4-A21E-42C9937849C0}"/>
                </a:ext>
              </a:extLst>
            </p:cNvPr>
            <p:cNvSpPr/>
            <p:nvPr/>
          </p:nvSpPr>
          <p:spPr>
            <a:xfrm>
              <a:off x="552450" y="6606915"/>
              <a:ext cx="468000" cy="288000"/>
            </a:xfrm>
            <a:prstGeom prst="chevron">
              <a:avLst>
                <a:gd name="adj" fmla="val 367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3" name="Стрелка: шеврон 32">
              <a:extLst>
                <a:ext uri="{FF2B5EF4-FFF2-40B4-BE49-F238E27FC236}">
                  <a16:creationId xmlns:a16="http://schemas.microsoft.com/office/drawing/2014/main" id="{F3071521-75D9-4AB9-B4D2-75954FE80E4D}"/>
                </a:ext>
              </a:extLst>
            </p:cNvPr>
            <p:cNvSpPr/>
            <p:nvPr/>
          </p:nvSpPr>
          <p:spPr>
            <a:xfrm>
              <a:off x="570450" y="6606915"/>
              <a:ext cx="432000" cy="288000"/>
            </a:xfrm>
            <a:prstGeom prst="chevron">
              <a:avLst>
                <a:gd name="adj" fmla="val 3677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lumMod val="95000"/>
                    </a:schemeClr>
                  </a:solidFill>
                  <a:latin typeface="Arial" panose="020B0604020202020204" pitchFamily="34" charset="0"/>
                  <a:cs typeface="Arial" panose="020B0604020202020204" pitchFamily="34" charset="0"/>
                </a:rPr>
                <a:t>2</a:t>
              </a:r>
              <a:endParaRPr lang="ru-RU" sz="1200" b="1" dirty="0">
                <a:solidFill>
                  <a:schemeClr val="bg1">
                    <a:lumMod val="95000"/>
                  </a:schemeClr>
                </a:solidFill>
                <a:latin typeface="Arial" panose="020B0604020202020204" pitchFamily="34" charset="0"/>
                <a:cs typeface="Arial" panose="020B0604020202020204" pitchFamily="34" charset="0"/>
              </a:endParaRPr>
            </a:p>
          </p:txBody>
        </p:sp>
      </p:grpSp>
      <p:sp>
        <p:nvSpPr>
          <p:cNvPr id="62" name="Полилиния: фигура 61">
            <a:extLst>
              <a:ext uri="{FF2B5EF4-FFF2-40B4-BE49-F238E27FC236}">
                <a16:creationId xmlns:a16="http://schemas.microsoft.com/office/drawing/2014/main" id="{79FDC92A-73EC-4959-B45A-D4C1B6E5997E}"/>
              </a:ext>
            </a:extLst>
          </p:cNvPr>
          <p:cNvSpPr/>
          <p:nvPr/>
        </p:nvSpPr>
        <p:spPr>
          <a:xfrm>
            <a:off x="10483116" y="1030286"/>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rgbClr val="F2F2F2">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64" name="Полилиния: фигура 63">
            <a:extLst>
              <a:ext uri="{FF2B5EF4-FFF2-40B4-BE49-F238E27FC236}">
                <a16:creationId xmlns:a16="http://schemas.microsoft.com/office/drawing/2014/main" id="{451BFC1C-B976-493E-8B67-232417EAC76D}"/>
              </a:ext>
            </a:extLst>
          </p:cNvPr>
          <p:cNvSpPr/>
          <p:nvPr/>
        </p:nvSpPr>
        <p:spPr>
          <a:xfrm>
            <a:off x="9351147" y="1039028"/>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rgbClr val="F2F2F2">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66" name="TextBox 4">
            <a:extLst>
              <a:ext uri="{FF2B5EF4-FFF2-40B4-BE49-F238E27FC236}">
                <a16:creationId xmlns:a16="http://schemas.microsoft.com/office/drawing/2014/main" id="{A7EE2A86-B1DE-4548-9114-E880C47FE2B1}"/>
              </a:ext>
            </a:extLst>
          </p:cNvPr>
          <p:cNvSpPr txBox="1">
            <a:spLocks noChangeArrowheads="1"/>
          </p:cNvSpPr>
          <p:nvPr/>
        </p:nvSpPr>
        <p:spPr bwMode="auto">
          <a:xfrm>
            <a:off x="355600" y="1266825"/>
            <a:ext cx="6028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b="1">
                <a:solidFill>
                  <a:schemeClr val="tx1"/>
                </a:solidFill>
                <a:latin typeface="Myriad Pro" pitchFamily="34" charset="0"/>
              </a:defRPr>
            </a:lvl1pPr>
            <a:lvl2pPr marL="742950" indent="-285750">
              <a:spcBef>
                <a:spcPct val="20000"/>
              </a:spcBef>
              <a:buFont typeface="Arial" panose="020B0604020202020204" pitchFamily="34" charset="0"/>
              <a:buChar char="–"/>
              <a:defRPr sz="2000">
                <a:solidFill>
                  <a:schemeClr val="tx1"/>
                </a:solidFill>
                <a:latin typeface="Myriad Pro" pitchFamily="34" charset="0"/>
              </a:defRPr>
            </a:lvl2pPr>
            <a:lvl3pPr marL="1143000" indent="-228600">
              <a:spcBef>
                <a:spcPct val="20000"/>
              </a:spcBef>
              <a:buFont typeface="Arial" panose="020B0604020202020204" pitchFamily="34" charset="0"/>
              <a:buChar char="•"/>
              <a:defRPr>
                <a:solidFill>
                  <a:schemeClr val="tx1"/>
                </a:solidFill>
                <a:latin typeface="Myriad Pro" pitchFamily="34" charset="0"/>
              </a:defRPr>
            </a:lvl3pPr>
            <a:lvl4pPr marL="1600200" indent="-228600">
              <a:spcBef>
                <a:spcPct val="20000"/>
              </a:spcBef>
              <a:buFont typeface="Arial" panose="020B0604020202020204" pitchFamily="34" charset="0"/>
              <a:buChar char="–"/>
              <a:defRPr sz="1600">
                <a:solidFill>
                  <a:schemeClr val="tx1"/>
                </a:solidFill>
                <a:latin typeface="Myriad Pro" pitchFamily="34" charset="0"/>
              </a:defRPr>
            </a:lvl4pPr>
            <a:lvl5pPr marL="2057400" indent="-228600">
              <a:spcBef>
                <a:spcPct val="20000"/>
              </a:spcBef>
              <a:buFont typeface="Arial" panose="020B0604020202020204" pitchFamily="34" charset="0"/>
              <a:buChar char="»"/>
              <a:defRPr sz="16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9pPr>
          </a:lstStyle>
          <a:p>
            <a:pPr algn="just" fontAlgn="base">
              <a:spcBef>
                <a:spcPct val="0"/>
              </a:spcBef>
              <a:spcAft>
                <a:spcPct val="0"/>
              </a:spcAft>
              <a:buFont typeface="Arial" panose="020B0604020202020204" pitchFamily="34" charset="0"/>
              <a:buNone/>
            </a:pPr>
            <a:r>
              <a:rPr lang="ru-RU" altLang="ru-RU" sz="1500" b="0" kern="0" dirty="0">
                <a:solidFill>
                  <a:srgbClr val="00356D"/>
                </a:solidFill>
                <a:latin typeface="Arial" panose="020B0604020202020204" pitchFamily="34" charset="0"/>
                <a:cs typeface="Arial" panose="020B0604020202020204" pitchFamily="34" charset="0"/>
              </a:rPr>
              <a:t>Ассоциация управления проектами «СОВНЕТ» – это некоммерческая организация, с 1991 года представляет Россию в Международной ассоциации управления проектами (IPMA) как национальная ассоциация управления проектами.</a:t>
            </a:r>
          </a:p>
        </p:txBody>
      </p:sp>
      <p:sp>
        <p:nvSpPr>
          <p:cNvPr id="67" name="Прямоугольник 66">
            <a:extLst>
              <a:ext uri="{FF2B5EF4-FFF2-40B4-BE49-F238E27FC236}">
                <a16:creationId xmlns:a16="http://schemas.microsoft.com/office/drawing/2014/main" id="{298460F3-132B-406B-A6C1-EF834242679F}"/>
              </a:ext>
            </a:extLst>
          </p:cNvPr>
          <p:cNvSpPr/>
          <p:nvPr/>
        </p:nvSpPr>
        <p:spPr>
          <a:xfrm>
            <a:off x="376775" y="3315957"/>
            <a:ext cx="6006825" cy="580480"/>
          </a:xfrm>
          <a:prstGeom prst="rect">
            <a:avLst/>
          </a:prstGeom>
        </p:spPr>
        <p:txBody>
          <a:bodyPr wrap="square">
            <a:spAutoFit/>
          </a:bodyPr>
          <a:lstStyle/>
          <a:p>
            <a:pPr marL="182563" indent="-182563" defTabSz="1218987" fontAlgn="base">
              <a:lnSpc>
                <a:spcPct val="110000"/>
              </a:lnSpc>
              <a:buBlip>
                <a:blip r:embed="rId2"/>
              </a:buBlip>
              <a:defRPr/>
            </a:pPr>
            <a:r>
              <a:rPr lang="ru-RU" sz="1500" dirty="0">
                <a:solidFill>
                  <a:schemeClr val="accent1">
                    <a:lumMod val="50000"/>
                  </a:schemeClr>
                </a:solidFill>
                <a:latin typeface="Arial" panose="020B0604020202020204" pitchFamily="34" charset="0"/>
                <a:cs typeface="Arial" panose="020B0604020202020204" pitchFamily="34" charset="0"/>
              </a:rPr>
              <a:t>33 года в профессиональном управлении проектами</a:t>
            </a:r>
          </a:p>
          <a:p>
            <a:pPr marL="182563" indent="-182563" defTabSz="1218987" fontAlgn="base">
              <a:lnSpc>
                <a:spcPct val="110000"/>
              </a:lnSpc>
              <a:buBlip>
                <a:blip r:embed="rId2"/>
              </a:buBlip>
              <a:defRPr/>
            </a:pPr>
            <a:r>
              <a:rPr lang="ru-RU" sz="1500" dirty="0">
                <a:solidFill>
                  <a:schemeClr val="accent1">
                    <a:lumMod val="50000"/>
                  </a:schemeClr>
                </a:solidFill>
                <a:latin typeface="Arial" panose="020B0604020202020204" pitchFamily="34" charset="0"/>
                <a:cs typeface="Arial" panose="020B0604020202020204" pitchFamily="34" charset="0"/>
              </a:rPr>
              <a:t>Более 7 008 выданных международных сертификатов</a:t>
            </a:r>
          </a:p>
        </p:txBody>
      </p:sp>
      <p:sp>
        <p:nvSpPr>
          <p:cNvPr id="68" name="Прямоугольник 1">
            <a:extLst>
              <a:ext uri="{FF2B5EF4-FFF2-40B4-BE49-F238E27FC236}">
                <a16:creationId xmlns:a16="http://schemas.microsoft.com/office/drawing/2014/main" id="{7E64EDE0-78A0-4EAB-ABF4-917B5CBA8805}"/>
              </a:ext>
            </a:extLst>
          </p:cNvPr>
          <p:cNvSpPr>
            <a:spLocks noChangeArrowheads="1"/>
          </p:cNvSpPr>
          <p:nvPr/>
        </p:nvSpPr>
        <p:spPr bwMode="auto">
          <a:xfrm>
            <a:off x="355600" y="4050208"/>
            <a:ext cx="6006825"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b="1">
                <a:solidFill>
                  <a:schemeClr val="tx1"/>
                </a:solidFill>
                <a:latin typeface="Myriad Pro" pitchFamily="34" charset="0"/>
              </a:defRPr>
            </a:lvl1pPr>
            <a:lvl2pPr marL="742950" indent="-285750">
              <a:spcBef>
                <a:spcPct val="20000"/>
              </a:spcBef>
              <a:buFont typeface="Arial" panose="020B0604020202020204" pitchFamily="34" charset="0"/>
              <a:buChar char="–"/>
              <a:defRPr sz="2000">
                <a:solidFill>
                  <a:schemeClr val="tx1"/>
                </a:solidFill>
                <a:latin typeface="Myriad Pro" pitchFamily="34" charset="0"/>
              </a:defRPr>
            </a:lvl2pPr>
            <a:lvl3pPr marL="1143000" indent="-228600">
              <a:spcBef>
                <a:spcPct val="20000"/>
              </a:spcBef>
              <a:buFont typeface="Arial" panose="020B0604020202020204" pitchFamily="34" charset="0"/>
              <a:buChar char="•"/>
              <a:defRPr>
                <a:solidFill>
                  <a:schemeClr val="tx1"/>
                </a:solidFill>
                <a:latin typeface="Myriad Pro" pitchFamily="34" charset="0"/>
              </a:defRPr>
            </a:lvl3pPr>
            <a:lvl4pPr marL="1600200" indent="-228600">
              <a:spcBef>
                <a:spcPct val="20000"/>
              </a:spcBef>
              <a:buFont typeface="Arial" panose="020B0604020202020204" pitchFamily="34" charset="0"/>
              <a:buChar char="–"/>
              <a:defRPr sz="1600">
                <a:solidFill>
                  <a:schemeClr val="tx1"/>
                </a:solidFill>
                <a:latin typeface="Myriad Pro" pitchFamily="34" charset="0"/>
              </a:defRPr>
            </a:lvl4pPr>
            <a:lvl5pPr marL="2057400" indent="-228600">
              <a:spcBef>
                <a:spcPct val="20000"/>
              </a:spcBef>
              <a:buFont typeface="Arial" panose="020B0604020202020204" pitchFamily="34" charset="0"/>
              <a:buChar char="»"/>
              <a:defRPr sz="16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9pPr>
          </a:lstStyle>
          <a:p>
            <a:pPr algn="just">
              <a:spcBef>
                <a:spcPct val="0"/>
              </a:spcBef>
              <a:buFontTx/>
              <a:buNone/>
            </a:pPr>
            <a:r>
              <a:rPr lang="ru-RU" altLang="ru-RU" sz="1500" b="0" kern="0" dirty="0">
                <a:solidFill>
                  <a:srgbClr val="00356D"/>
                </a:solidFill>
                <a:latin typeface="Arial" panose="020B0604020202020204" pitchFamily="34" charset="0"/>
                <a:cs typeface="Arial" panose="020B0604020202020204" pitchFamily="34" charset="0"/>
              </a:rPr>
              <a:t>Ассоциация управления проектами "СОВНЕТ" - добровольный союз профессионалов, осуществляющих научные исследования и разработки, обучение и сертификацию специалистов в области управления проектами в различных сферах деятельности. </a:t>
            </a:r>
          </a:p>
          <a:p>
            <a:pPr algn="just">
              <a:spcBef>
                <a:spcPct val="0"/>
              </a:spcBef>
              <a:buFontTx/>
              <a:buNone/>
            </a:pPr>
            <a:r>
              <a:rPr lang="ru-RU" altLang="ru-RU" sz="1500" b="0" kern="0" dirty="0">
                <a:solidFill>
                  <a:srgbClr val="00356D"/>
                </a:solidFill>
                <a:latin typeface="Arial" panose="020B0604020202020204" pitchFamily="34" charset="0"/>
                <a:cs typeface="Arial" panose="020B0604020202020204" pitchFamily="34" charset="0"/>
              </a:rPr>
              <a:t>«СОВНЕТ» объединяет опыт и знания государственных и коммерческих организаций, а также отдельных специалистов в области управления проектами, осуществляет международное сотрудничество в сфере проектного менеджмента со странами ближнего и дальнего зарубежья.</a:t>
            </a:r>
          </a:p>
        </p:txBody>
      </p:sp>
      <p:sp>
        <p:nvSpPr>
          <p:cNvPr id="71" name="TextBox 70">
            <a:extLst>
              <a:ext uri="{FF2B5EF4-FFF2-40B4-BE49-F238E27FC236}">
                <a16:creationId xmlns:a16="http://schemas.microsoft.com/office/drawing/2014/main" id="{2071B970-5C6B-4726-B55E-FFA1D4EB459E}"/>
              </a:ext>
            </a:extLst>
          </p:cNvPr>
          <p:cNvSpPr txBox="1"/>
          <p:nvPr/>
        </p:nvSpPr>
        <p:spPr>
          <a:xfrm>
            <a:off x="747713" y="2343098"/>
            <a:ext cx="5671409" cy="892552"/>
          </a:xfrm>
          <a:prstGeom prst="rect">
            <a:avLst/>
          </a:prstGeom>
          <a:noFill/>
        </p:spPr>
        <p:txBody>
          <a:bodyPr wrap="square">
            <a:spAutoFit/>
          </a:bodyPr>
          <a:lstStyle/>
          <a:p>
            <a:pPr algn="just" fontAlgn="base">
              <a:spcBef>
                <a:spcPct val="0"/>
              </a:spcBef>
              <a:spcAft>
                <a:spcPct val="0"/>
              </a:spcAft>
              <a:buFont typeface="Arial" panose="020B0604020202020204" pitchFamily="34" charset="0"/>
              <a:buNone/>
            </a:pPr>
            <a:r>
              <a:rPr lang="ru-RU" altLang="ru-RU" b="1" dirty="0">
                <a:solidFill>
                  <a:srgbClr val="AF1528"/>
                </a:solidFill>
                <a:latin typeface="Open Sans" panose="020B0606030504020204" pitchFamily="34" charset="0"/>
                <a:ea typeface="Open Sans" panose="020B0606030504020204" pitchFamily="34" charset="0"/>
                <a:cs typeface="Open Sans" panose="020B0606030504020204" pitchFamily="34" charset="0"/>
              </a:rPr>
              <a:t>Миссия «СОВНЕТ»</a:t>
            </a:r>
            <a:r>
              <a:rPr lang="ru-RU" altLang="ru-RU" dirty="0">
                <a:solidFill>
                  <a:srgbClr val="AF1528"/>
                </a:solidFill>
                <a:latin typeface="Open Sans" panose="020B0606030504020204" pitchFamily="34" charset="0"/>
                <a:ea typeface="Open Sans" panose="020B0606030504020204" pitchFamily="34" charset="0"/>
                <a:cs typeface="Open Sans" panose="020B0606030504020204" pitchFamily="34" charset="0"/>
              </a:rPr>
              <a:t>: </a:t>
            </a:r>
            <a:r>
              <a:rPr lang="ru-RU" altLang="ru-RU" sz="1700" dirty="0">
                <a:solidFill>
                  <a:srgbClr val="C00000"/>
                </a:solidFill>
                <a:latin typeface="Open Sans" panose="020B0606030504020204" pitchFamily="34" charset="0"/>
                <a:ea typeface="Open Sans" panose="020B0606030504020204" pitchFamily="34" charset="0"/>
                <a:cs typeface="Open Sans" panose="020B0606030504020204" pitchFamily="34" charset="0"/>
              </a:rPr>
              <a:t>развитие профессионального управления во всех отраслях экономики и сферах общественной жизни России.</a:t>
            </a:r>
          </a:p>
        </p:txBody>
      </p:sp>
      <p:pic>
        <p:nvPicPr>
          <p:cNvPr id="7" name="Рисунок 6">
            <a:extLst>
              <a:ext uri="{FF2B5EF4-FFF2-40B4-BE49-F238E27FC236}">
                <a16:creationId xmlns:a16="http://schemas.microsoft.com/office/drawing/2014/main" id="{132AC248-4EC8-4DB8-BC7E-4C05DD1BCB63}"/>
              </a:ext>
            </a:extLst>
          </p:cNvPr>
          <p:cNvPicPr>
            <a:picLocks noChangeAspect="1"/>
          </p:cNvPicPr>
          <p:nvPr/>
        </p:nvPicPr>
        <p:blipFill>
          <a:blip r:embed="rId3"/>
          <a:stretch>
            <a:fillRect/>
          </a:stretch>
        </p:blipFill>
        <p:spPr>
          <a:xfrm>
            <a:off x="448654" y="2436259"/>
            <a:ext cx="277679" cy="151938"/>
          </a:xfrm>
          <a:prstGeom prst="rect">
            <a:avLst/>
          </a:prstGeom>
        </p:spPr>
      </p:pic>
      <p:pic>
        <p:nvPicPr>
          <p:cNvPr id="37" name="Рисунок 2">
            <a:extLst>
              <a:ext uri="{FF2B5EF4-FFF2-40B4-BE49-F238E27FC236}">
                <a16:creationId xmlns:a16="http://schemas.microsoft.com/office/drawing/2014/main" id="{B001FE65-DA63-46D1-81A6-D20373C88591}"/>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30816" t="20532" r="22087" b="5877"/>
          <a:stretch/>
        </p:blipFill>
        <p:spPr bwMode="auto">
          <a:xfrm>
            <a:off x="6694190" y="965563"/>
            <a:ext cx="5519190" cy="5644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Obraz 9">
            <a:extLst>
              <a:ext uri="{FF2B5EF4-FFF2-40B4-BE49-F238E27FC236}">
                <a16:creationId xmlns:a16="http://schemas.microsoft.com/office/drawing/2014/main" id="{A09C22D8-C01B-4597-A3FE-47D4AC298A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0920" y="3219141"/>
            <a:ext cx="698151" cy="748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4070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Полилиния: фигура 43">
            <a:extLst>
              <a:ext uri="{FF2B5EF4-FFF2-40B4-BE49-F238E27FC236}">
                <a16:creationId xmlns:a16="http://schemas.microsoft.com/office/drawing/2014/main" id="{8680CF91-5744-4B96-A5DF-5BF376DC32B7}"/>
              </a:ext>
            </a:extLst>
          </p:cNvPr>
          <p:cNvSpPr/>
          <p:nvPr/>
        </p:nvSpPr>
        <p:spPr>
          <a:xfrm>
            <a:off x="10483116" y="1030286"/>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chemeClr val="bg1">
              <a:lumMod val="85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45" name="Полилиния: фигура 44">
            <a:extLst>
              <a:ext uri="{FF2B5EF4-FFF2-40B4-BE49-F238E27FC236}">
                <a16:creationId xmlns:a16="http://schemas.microsoft.com/office/drawing/2014/main" id="{434845DE-A4FE-46DB-B934-AAF81E13E780}"/>
              </a:ext>
            </a:extLst>
          </p:cNvPr>
          <p:cNvSpPr/>
          <p:nvPr/>
        </p:nvSpPr>
        <p:spPr>
          <a:xfrm>
            <a:off x="9351147" y="1028988"/>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chemeClr val="bg1">
              <a:lumMod val="85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9" name="Стрелка: пятиугольник 8">
            <a:extLst>
              <a:ext uri="{FF2B5EF4-FFF2-40B4-BE49-F238E27FC236}">
                <a16:creationId xmlns:a16="http://schemas.microsoft.com/office/drawing/2014/main" id="{0AE5BCBA-7547-4A1D-BF40-BAD90A6ECC91}"/>
              </a:ext>
            </a:extLst>
          </p:cNvPr>
          <p:cNvSpPr/>
          <p:nvPr/>
        </p:nvSpPr>
        <p:spPr>
          <a:xfrm>
            <a:off x="175845" y="1275112"/>
            <a:ext cx="6107724" cy="5242919"/>
          </a:xfrm>
          <a:prstGeom prst="homePlate">
            <a:avLst>
              <a:gd name="adj" fmla="val 16794"/>
            </a:avLst>
          </a:prstGeom>
          <a:solidFill>
            <a:srgbClr val="DAE3F3">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Заголовок 1">
            <a:extLst>
              <a:ext uri="{FF2B5EF4-FFF2-40B4-BE49-F238E27FC236}">
                <a16:creationId xmlns:a16="http://schemas.microsoft.com/office/drawing/2014/main" id="{F2E52787-FE41-4025-8880-A15F5C87B727}"/>
              </a:ext>
            </a:extLst>
          </p:cNvPr>
          <p:cNvSpPr>
            <a:spLocks noGrp="1"/>
          </p:cNvSpPr>
          <p:nvPr>
            <p:ph type="ctrTitle"/>
          </p:nvPr>
        </p:nvSpPr>
        <p:spPr>
          <a:xfrm>
            <a:off x="806849" y="271859"/>
            <a:ext cx="10293657" cy="512473"/>
          </a:xfrm>
        </p:spPr>
        <p:txBody>
          <a:bodyPr>
            <a:noAutofit/>
          </a:bodyPr>
          <a:lstStyle/>
          <a:p>
            <a:pPr algn="l"/>
            <a:r>
              <a:rPr lang="ru-RU" altLang="ru-RU" sz="2600" b="1" dirty="0">
                <a:solidFill>
                  <a:srgbClr val="284391"/>
                </a:solidFill>
                <a:latin typeface="Arial" panose="020B0604020202020204" pitchFamily="34" charset="0"/>
                <a:cs typeface="Arial" panose="020B0604020202020204" pitchFamily="34" charset="0"/>
              </a:rPr>
              <a:t>Общий индекс </a:t>
            </a:r>
            <a:endParaRPr lang="ru-RU" sz="2600" b="1" dirty="0">
              <a:solidFill>
                <a:srgbClr val="284391"/>
              </a:solidFill>
              <a:latin typeface="Arial" panose="020B0604020202020204" pitchFamily="34" charset="0"/>
              <a:cs typeface="Arial" panose="020B0604020202020204" pitchFamily="34" charset="0"/>
            </a:endParaRPr>
          </a:p>
        </p:txBody>
      </p:sp>
      <p:grpSp>
        <p:nvGrpSpPr>
          <p:cNvPr id="3" name="Группа 2">
            <a:extLst>
              <a:ext uri="{FF2B5EF4-FFF2-40B4-BE49-F238E27FC236}">
                <a16:creationId xmlns:a16="http://schemas.microsoft.com/office/drawing/2014/main" id="{AA94D823-FDFA-4515-8E42-79784B872E02}"/>
              </a:ext>
            </a:extLst>
          </p:cNvPr>
          <p:cNvGrpSpPr/>
          <p:nvPr/>
        </p:nvGrpSpPr>
        <p:grpSpPr>
          <a:xfrm>
            <a:off x="0" y="957941"/>
            <a:ext cx="12192000" cy="72346"/>
            <a:chOff x="0" y="957941"/>
            <a:chExt cx="12192000" cy="72346"/>
          </a:xfrm>
        </p:grpSpPr>
        <p:sp>
          <p:nvSpPr>
            <p:cNvPr id="4" name="Прямоугольник 3">
              <a:extLst>
                <a:ext uri="{FF2B5EF4-FFF2-40B4-BE49-F238E27FC236}">
                  <a16:creationId xmlns:a16="http://schemas.microsoft.com/office/drawing/2014/main" id="{23C07C10-62C6-4771-BEE3-D9AB45EB4850}"/>
                </a:ext>
              </a:extLst>
            </p:cNvPr>
            <p:cNvSpPr/>
            <p:nvPr/>
          </p:nvSpPr>
          <p:spPr>
            <a:xfrm>
              <a:off x="0" y="957942"/>
              <a:ext cx="12192000" cy="7234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араллелограмм 1">
              <a:extLst>
                <a:ext uri="{FF2B5EF4-FFF2-40B4-BE49-F238E27FC236}">
                  <a16:creationId xmlns:a16="http://schemas.microsoft.com/office/drawing/2014/main" id="{2562EB68-DBEA-44DE-92AF-AEA1E63898F7}"/>
                </a:ext>
              </a:extLst>
            </p:cNvPr>
            <p:cNvSpPr/>
            <p:nvPr/>
          </p:nvSpPr>
          <p:spPr>
            <a:xfrm flipH="1">
              <a:off x="552450" y="957942"/>
              <a:ext cx="195263" cy="72345"/>
            </a:xfrm>
            <a:prstGeom prst="parallelogram">
              <a:avLst>
                <a:gd name="adj" fmla="val 131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араллелограмм 10">
              <a:extLst>
                <a:ext uri="{FF2B5EF4-FFF2-40B4-BE49-F238E27FC236}">
                  <a16:creationId xmlns:a16="http://schemas.microsoft.com/office/drawing/2014/main" id="{08A8FE95-9BEE-4E85-AA82-33C58674A3E1}"/>
                </a:ext>
              </a:extLst>
            </p:cNvPr>
            <p:cNvSpPr/>
            <p:nvPr/>
          </p:nvSpPr>
          <p:spPr>
            <a:xfrm flipH="1">
              <a:off x="747713" y="957941"/>
              <a:ext cx="195263" cy="72345"/>
            </a:xfrm>
            <a:prstGeom prst="parallelogram">
              <a:avLst>
                <a:gd name="adj" fmla="val 131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0" name="Группа 29">
            <a:extLst>
              <a:ext uri="{FF2B5EF4-FFF2-40B4-BE49-F238E27FC236}">
                <a16:creationId xmlns:a16="http://schemas.microsoft.com/office/drawing/2014/main" id="{9F7752EB-1795-4F0F-873F-3BEA40F30AE8}"/>
              </a:ext>
            </a:extLst>
          </p:cNvPr>
          <p:cNvGrpSpPr/>
          <p:nvPr/>
        </p:nvGrpSpPr>
        <p:grpSpPr>
          <a:xfrm>
            <a:off x="11098816" y="150895"/>
            <a:ext cx="1018130" cy="843218"/>
            <a:chOff x="11098816" y="150895"/>
            <a:chExt cx="1018130" cy="843218"/>
          </a:xfrm>
        </p:grpSpPr>
        <p:grpSp>
          <p:nvGrpSpPr>
            <p:cNvPr id="29" name="Группа 28">
              <a:extLst>
                <a:ext uri="{FF2B5EF4-FFF2-40B4-BE49-F238E27FC236}">
                  <a16:creationId xmlns:a16="http://schemas.microsoft.com/office/drawing/2014/main" id="{0CE26789-7954-4C1E-B443-243F83D09B96}"/>
                </a:ext>
              </a:extLst>
            </p:cNvPr>
            <p:cNvGrpSpPr/>
            <p:nvPr/>
          </p:nvGrpSpPr>
          <p:grpSpPr>
            <a:xfrm>
              <a:off x="11152356" y="150895"/>
              <a:ext cx="658637" cy="504554"/>
              <a:chOff x="11152356" y="150895"/>
              <a:chExt cx="658637" cy="504554"/>
            </a:xfrm>
          </p:grpSpPr>
          <p:sp>
            <p:nvSpPr>
              <p:cNvPr id="25" name="Полилиния: фигура 24">
                <a:extLst>
                  <a:ext uri="{FF2B5EF4-FFF2-40B4-BE49-F238E27FC236}">
                    <a16:creationId xmlns:a16="http://schemas.microsoft.com/office/drawing/2014/main" id="{29442075-3304-4B10-B3F5-507604ADBA5C}"/>
                  </a:ext>
                </a:extLst>
              </p:cNvPr>
              <p:cNvSpPr/>
              <p:nvPr/>
            </p:nvSpPr>
            <p:spPr>
              <a:xfrm rot="12906208">
                <a:off x="11404770" y="150895"/>
                <a:ext cx="406223" cy="496933"/>
              </a:xfrm>
              <a:custGeom>
                <a:avLst/>
                <a:gdLst>
                  <a:gd name="connsiteX0" fmla="*/ 1212377 w 1266547"/>
                  <a:gd name="connsiteY0" fmla="*/ 1456144 h 1494286"/>
                  <a:gd name="connsiteX1" fmla="*/ 1096339 w 1266547"/>
                  <a:gd name="connsiteY1" fmla="*/ 1493703 h 1494286"/>
                  <a:gd name="connsiteX2" fmla="*/ 1058178 w 1266547"/>
                  <a:gd name="connsiteY2" fmla="*/ 1485127 h 1494286"/>
                  <a:gd name="connsiteX3" fmla="*/ 1052771 w 1266547"/>
                  <a:gd name="connsiteY3" fmla="*/ 1488928 h 1494286"/>
                  <a:gd name="connsiteX4" fmla="*/ 68954 w 1266547"/>
                  <a:gd name="connsiteY4" fmla="*/ 1252817 h 1494286"/>
                  <a:gd name="connsiteX5" fmla="*/ 68788 w 1266547"/>
                  <a:gd name="connsiteY5" fmla="*/ 1251900 h 1494286"/>
                  <a:gd name="connsiteX6" fmla="*/ 55241 w 1266547"/>
                  <a:gd name="connsiteY6" fmla="*/ 1248714 h 1494286"/>
                  <a:gd name="connsiteX7" fmla="*/ 14685 w 1266547"/>
                  <a:gd name="connsiteY7" fmla="*/ 1218525 h 1494286"/>
                  <a:gd name="connsiteX8" fmla="*/ 12 w 1266547"/>
                  <a:gd name="connsiteY8" fmla="*/ 1170142 h 1494286"/>
                  <a:gd name="connsiteX9" fmla="*/ 1351 w 1266547"/>
                  <a:gd name="connsiteY9" fmla="*/ 1158497 h 1494286"/>
                  <a:gd name="connsiteX10" fmla="*/ 675 w 1266547"/>
                  <a:gd name="connsiteY10" fmla="*/ 1158201 h 1494286"/>
                  <a:gd name="connsiteX11" fmla="*/ 111899 w 1266547"/>
                  <a:gd name="connsiteY11" fmla="*/ 150375 h 1494286"/>
                  <a:gd name="connsiteX12" fmla="*/ 112135 w 1266547"/>
                  <a:gd name="connsiteY12" fmla="*/ 150209 h 1494286"/>
                  <a:gd name="connsiteX13" fmla="*/ 117645 w 1266547"/>
                  <a:gd name="connsiteY13" fmla="*/ 113088 h 1494286"/>
                  <a:gd name="connsiteX14" fmla="*/ 194490 w 1266547"/>
                  <a:gd name="connsiteY14" fmla="*/ 18371 h 1494286"/>
                  <a:gd name="connsiteX15" fmla="*/ 354057 w 1266547"/>
                  <a:gd name="connsiteY15" fmla="*/ 25762 h 1494286"/>
                  <a:gd name="connsiteX16" fmla="*/ 421833 w 1266547"/>
                  <a:gd name="connsiteY16" fmla="*/ 127162 h 1494286"/>
                  <a:gd name="connsiteX17" fmla="*/ 423502 w 1266547"/>
                  <a:gd name="connsiteY17" fmla="*/ 157429 h 1494286"/>
                  <a:gd name="connsiteX18" fmla="*/ 429654 w 1266547"/>
                  <a:gd name="connsiteY18" fmla="*/ 107211 h 1494286"/>
                  <a:gd name="connsiteX19" fmla="*/ 427485 w 1266547"/>
                  <a:gd name="connsiteY19" fmla="*/ 135207 h 1494286"/>
                  <a:gd name="connsiteX20" fmla="*/ 430907 w 1266547"/>
                  <a:gd name="connsiteY20" fmla="*/ 125639 h 1494286"/>
                  <a:gd name="connsiteX21" fmla="*/ 335141 w 1266547"/>
                  <a:gd name="connsiteY21" fmla="*/ 993404 h 1494286"/>
                  <a:gd name="connsiteX22" fmla="*/ 1153653 w 1266547"/>
                  <a:gd name="connsiteY22" fmla="*/ 1189843 h 1494286"/>
                  <a:gd name="connsiteX23" fmla="*/ 1154414 w 1266547"/>
                  <a:gd name="connsiteY23" fmla="*/ 1187565 h 1494286"/>
                  <a:gd name="connsiteX24" fmla="*/ 1166088 w 1266547"/>
                  <a:gd name="connsiteY24" fmla="*/ 1192827 h 1494286"/>
                  <a:gd name="connsiteX25" fmla="*/ 1173355 w 1266547"/>
                  <a:gd name="connsiteY25" fmla="*/ 1194571 h 1494286"/>
                  <a:gd name="connsiteX26" fmla="*/ 1172876 w 1266547"/>
                  <a:gd name="connsiteY26" fmla="*/ 1195887 h 1494286"/>
                  <a:gd name="connsiteX27" fmla="*/ 1192822 w 1266547"/>
                  <a:gd name="connsiteY27" fmla="*/ 1204879 h 1494286"/>
                  <a:gd name="connsiteX28" fmla="*/ 1262997 w 1266547"/>
                  <a:gd name="connsiteY28" fmla="*/ 1304639 h 1494286"/>
                  <a:gd name="connsiteX29" fmla="*/ 1212377 w 1266547"/>
                  <a:gd name="connsiteY29" fmla="*/ 1456144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6547" h="1494286">
                    <a:moveTo>
                      <a:pt x="1212377" y="1456144"/>
                    </a:moveTo>
                    <a:cubicBezTo>
                      <a:pt x="1179930" y="1484185"/>
                      <a:pt x="1137939" y="1497302"/>
                      <a:pt x="1096339" y="1493703"/>
                    </a:cubicBezTo>
                    <a:lnTo>
                      <a:pt x="1058178" y="1485127"/>
                    </a:lnTo>
                    <a:lnTo>
                      <a:pt x="1052771" y="1488928"/>
                    </a:lnTo>
                    <a:lnTo>
                      <a:pt x="68954" y="1252817"/>
                    </a:lnTo>
                    <a:lnTo>
                      <a:pt x="68788" y="1251900"/>
                    </a:lnTo>
                    <a:lnTo>
                      <a:pt x="55241" y="1248714"/>
                    </a:lnTo>
                    <a:cubicBezTo>
                      <a:pt x="39187" y="1243242"/>
                      <a:pt x="24914" y="1233078"/>
                      <a:pt x="14685" y="1218525"/>
                    </a:cubicBezTo>
                    <a:cubicBezTo>
                      <a:pt x="4456" y="1203972"/>
                      <a:pt x="-276" y="1187099"/>
                      <a:pt x="12" y="1170142"/>
                    </a:cubicBezTo>
                    <a:lnTo>
                      <a:pt x="1351" y="1158497"/>
                    </a:lnTo>
                    <a:lnTo>
                      <a:pt x="675" y="1158201"/>
                    </a:lnTo>
                    <a:lnTo>
                      <a:pt x="111899" y="150375"/>
                    </a:lnTo>
                    <a:lnTo>
                      <a:pt x="112135" y="150209"/>
                    </a:lnTo>
                    <a:lnTo>
                      <a:pt x="117645" y="113088"/>
                    </a:lnTo>
                    <a:cubicBezTo>
                      <a:pt x="129271" y="72981"/>
                      <a:pt x="156637" y="38533"/>
                      <a:pt x="194490" y="18371"/>
                    </a:cubicBezTo>
                    <a:cubicBezTo>
                      <a:pt x="245030" y="-8549"/>
                      <a:pt x="306216" y="-5715"/>
                      <a:pt x="354057" y="25762"/>
                    </a:cubicBezTo>
                    <a:cubicBezTo>
                      <a:pt x="389883" y="49334"/>
                      <a:pt x="413952" y="86158"/>
                      <a:pt x="421833" y="127162"/>
                    </a:cubicBezTo>
                    <a:lnTo>
                      <a:pt x="423502" y="157429"/>
                    </a:lnTo>
                    <a:lnTo>
                      <a:pt x="429654" y="107211"/>
                    </a:lnTo>
                    <a:lnTo>
                      <a:pt x="427485" y="135207"/>
                    </a:lnTo>
                    <a:lnTo>
                      <a:pt x="430907" y="125639"/>
                    </a:lnTo>
                    <a:lnTo>
                      <a:pt x="335141" y="993404"/>
                    </a:lnTo>
                    <a:lnTo>
                      <a:pt x="1153653" y="1189843"/>
                    </a:lnTo>
                    <a:lnTo>
                      <a:pt x="1154414" y="1187565"/>
                    </a:lnTo>
                    <a:lnTo>
                      <a:pt x="1166088" y="1192827"/>
                    </a:lnTo>
                    <a:lnTo>
                      <a:pt x="1173355" y="1194571"/>
                    </a:lnTo>
                    <a:lnTo>
                      <a:pt x="1172876" y="1195887"/>
                    </a:lnTo>
                    <a:lnTo>
                      <a:pt x="1192822" y="1204879"/>
                    </a:lnTo>
                    <a:cubicBezTo>
                      <a:pt x="1228240" y="1227000"/>
                      <a:pt x="1253920" y="1262722"/>
                      <a:pt x="1262997" y="1304639"/>
                    </a:cubicBezTo>
                    <a:cubicBezTo>
                      <a:pt x="1275117" y="1360604"/>
                      <a:pt x="1255706" y="1418699"/>
                      <a:pt x="1212377" y="1456144"/>
                    </a:cubicBezTo>
                    <a:close/>
                  </a:path>
                </a:pathLst>
              </a:custGeom>
              <a:solidFill>
                <a:srgbClr val="2843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27" name="Полилиния: фигура 26">
                <a:extLst>
                  <a:ext uri="{FF2B5EF4-FFF2-40B4-BE49-F238E27FC236}">
                    <a16:creationId xmlns:a16="http://schemas.microsoft.com/office/drawing/2014/main" id="{4254B57A-0BF7-4F60-97A7-51B43B03E5CB}"/>
                  </a:ext>
                </a:extLst>
              </p:cNvPr>
              <p:cNvSpPr/>
              <p:nvPr/>
            </p:nvSpPr>
            <p:spPr>
              <a:xfrm rot="12906208">
                <a:off x="11152356" y="158516"/>
                <a:ext cx="406223" cy="496933"/>
              </a:xfrm>
              <a:custGeom>
                <a:avLst/>
                <a:gdLst>
                  <a:gd name="connsiteX0" fmla="*/ 1212377 w 1266547"/>
                  <a:gd name="connsiteY0" fmla="*/ 1456144 h 1494286"/>
                  <a:gd name="connsiteX1" fmla="*/ 1096339 w 1266547"/>
                  <a:gd name="connsiteY1" fmla="*/ 1493703 h 1494286"/>
                  <a:gd name="connsiteX2" fmla="*/ 1058178 w 1266547"/>
                  <a:gd name="connsiteY2" fmla="*/ 1485127 h 1494286"/>
                  <a:gd name="connsiteX3" fmla="*/ 1052771 w 1266547"/>
                  <a:gd name="connsiteY3" fmla="*/ 1488928 h 1494286"/>
                  <a:gd name="connsiteX4" fmla="*/ 68954 w 1266547"/>
                  <a:gd name="connsiteY4" fmla="*/ 1252817 h 1494286"/>
                  <a:gd name="connsiteX5" fmla="*/ 68788 w 1266547"/>
                  <a:gd name="connsiteY5" fmla="*/ 1251900 h 1494286"/>
                  <a:gd name="connsiteX6" fmla="*/ 55241 w 1266547"/>
                  <a:gd name="connsiteY6" fmla="*/ 1248714 h 1494286"/>
                  <a:gd name="connsiteX7" fmla="*/ 14685 w 1266547"/>
                  <a:gd name="connsiteY7" fmla="*/ 1218525 h 1494286"/>
                  <a:gd name="connsiteX8" fmla="*/ 12 w 1266547"/>
                  <a:gd name="connsiteY8" fmla="*/ 1170142 h 1494286"/>
                  <a:gd name="connsiteX9" fmla="*/ 1351 w 1266547"/>
                  <a:gd name="connsiteY9" fmla="*/ 1158497 h 1494286"/>
                  <a:gd name="connsiteX10" fmla="*/ 675 w 1266547"/>
                  <a:gd name="connsiteY10" fmla="*/ 1158201 h 1494286"/>
                  <a:gd name="connsiteX11" fmla="*/ 111899 w 1266547"/>
                  <a:gd name="connsiteY11" fmla="*/ 150375 h 1494286"/>
                  <a:gd name="connsiteX12" fmla="*/ 112135 w 1266547"/>
                  <a:gd name="connsiteY12" fmla="*/ 150209 h 1494286"/>
                  <a:gd name="connsiteX13" fmla="*/ 117645 w 1266547"/>
                  <a:gd name="connsiteY13" fmla="*/ 113088 h 1494286"/>
                  <a:gd name="connsiteX14" fmla="*/ 194490 w 1266547"/>
                  <a:gd name="connsiteY14" fmla="*/ 18371 h 1494286"/>
                  <a:gd name="connsiteX15" fmla="*/ 354057 w 1266547"/>
                  <a:gd name="connsiteY15" fmla="*/ 25762 h 1494286"/>
                  <a:gd name="connsiteX16" fmla="*/ 421833 w 1266547"/>
                  <a:gd name="connsiteY16" fmla="*/ 127162 h 1494286"/>
                  <a:gd name="connsiteX17" fmla="*/ 423502 w 1266547"/>
                  <a:gd name="connsiteY17" fmla="*/ 157429 h 1494286"/>
                  <a:gd name="connsiteX18" fmla="*/ 429654 w 1266547"/>
                  <a:gd name="connsiteY18" fmla="*/ 107211 h 1494286"/>
                  <a:gd name="connsiteX19" fmla="*/ 427485 w 1266547"/>
                  <a:gd name="connsiteY19" fmla="*/ 135207 h 1494286"/>
                  <a:gd name="connsiteX20" fmla="*/ 430907 w 1266547"/>
                  <a:gd name="connsiteY20" fmla="*/ 125639 h 1494286"/>
                  <a:gd name="connsiteX21" fmla="*/ 335141 w 1266547"/>
                  <a:gd name="connsiteY21" fmla="*/ 993404 h 1494286"/>
                  <a:gd name="connsiteX22" fmla="*/ 1153653 w 1266547"/>
                  <a:gd name="connsiteY22" fmla="*/ 1189843 h 1494286"/>
                  <a:gd name="connsiteX23" fmla="*/ 1154414 w 1266547"/>
                  <a:gd name="connsiteY23" fmla="*/ 1187565 h 1494286"/>
                  <a:gd name="connsiteX24" fmla="*/ 1166088 w 1266547"/>
                  <a:gd name="connsiteY24" fmla="*/ 1192827 h 1494286"/>
                  <a:gd name="connsiteX25" fmla="*/ 1173355 w 1266547"/>
                  <a:gd name="connsiteY25" fmla="*/ 1194571 h 1494286"/>
                  <a:gd name="connsiteX26" fmla="*/ 1172876 w 1266547"/>
                  <a:gd name="connsiteY26" fmla="*/ 1195887 h 1494286"/>
                  <a:gd name="connsiteX27" fmla="*/ 1192822 w 1266547"/>
                  <a:gd name="connsiteY27" fmla="*/ 1204879 h 1494286"/>
                  <a:gd name="connsiteX28" fmla="*/ 1262997 w 1266547"/>
                  <a:gd name="connsiteY28" fmla="*/ 1304639 h 1494286"/>
                  <a:gd name="connsiteX29" fmla="*/ 1212377 w 1266547"/>
                  <a:gd name="connsiteY29" fmla="*/ 1456144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6547" h="1494286">
                    <a:moveTo>
                      <a:pt x="1212377" y="1456144"/>
                    </a:moveTo>
                    <a:cubicBezTo>
                      <a:pt x="1179930" y="1484185"/>
                      <a:pt x="1137939" y="1497302"/>
                      <a:pt x="1096339" y="1493703"/>
                    </a:cubicBezTo>
                    <a:lnTo>
                      <a:pt x="1058178" y="1485127"/>
                    </a:lnTo>
                    <a:lnTo>
                      <a:pt x="1052771" y="1488928"/>
                    </a:lnTo>
                    <a:lnTo>
                      <a:pt x="68954" y="1252817"/>
                    </a:lnTo>
                    <a:lnTo>
                      <a:pt x="68788" y="1251900"/>
                    </a:lnTo>
                    <a:lnTo>
                      <a:pt x="55241" y="1248714"/>
                    </a:lnTo>
                    <a:cubicBezTo>
                      <a:pt x="39187" y="1243242"/>
                      <a:pt x="24914" y="1233078"/>
                      <a:pt x="14685" y="1218525"/>
                    </a:cubicBezTo>
                    <a:cubicBezTo>
                      <a:pt x="4456" y="1203972"/>
                      <a:pt x="-276" y="1187099"/>
                      <a:pt x="12" y="1170142"/>
                    </a:cubicBezTo>
                    <a:lnTo>
                      <a:pt x="1351" y="1158497"/>
                    </a:lnTo>
                    <a:lnTo>
                      <a:pt x="675" y="1158201"/>
                    </a:lnTo>
                    <a:lnTo>
                      <a:pt x="111899" y="150375"/>
                    </a:lnTo>
                    <a:lnTo>
                      <a:pt x="112135" y="150209"/>
                    </a:lnTo>
                    <a:lnTo>
                      <a:pt x="117645" y="113088"/>
                    </a:lnTo>
                    <a:cubicBezTo>
                      <a:pt x="129271" y="72981"/>
                      <a:pt x="156637" y="38533"/>
                      <a:pt x="194490" y="18371"/>
                    </a:cubicBezTo>
                    <a:cubicBezTo>
                      <a:pt x="245030" y="-8549"/>
                      <a:pt x="306216" y="-5715"/>
                      <a:pt x="354057" y="25762"/>
                    </a:cubicBezTo>
                    <a:cubicBezTo>
                      <a:pt x="389883" y="49334"/>
                      <a:pt x="413952" y="86158"/>
                      <a:pt x="421833" y="127162"/>
                    </a:cubicBezTo>
                    <a:lnTo>
                      <a:pt x="423502" y="157429"/>
                    </a:lnTo>
                    <a:lnTo>
                      <a:pt x="429654" y="107211"/>
                    </a:lnTo>
                    <a:lnTo>
                      <a:pt x="427485" y="135207"/>
                    </a:lnTo>
                    <a:lnTo>
                      <a:pt x="430907" y="125639"/>
                    </a:lnTo>
                    <a:lnTo>
                      <a:pt x="335141" y="993404"/>
                    </a:lnTo>
                    <a:lnTo>
                      <a:pt x="1153653" y="1189843"/>
                    </a:lnTo>
                    <a:lnTo>
                      <a:pt x="1154414" y="1187565"/>
                    </a:lnTo>
                    <a:lnTo>
                      <a:pt x="1166088" y="1192827"/>
                    </a:lnTo>
                    <a:lnTo>
                      <a:pt x="1173355" y="1194571"/>
                    </a:lnTo>
                    <a:lnTo>
                      <a:pt x="1172876" y="1195887"/>
                    </a:lnTo>
                    <a:lnTo>
                      <a:pt x="1192822" y="1204879"/>
                    </a:lnTo>
                    <a:cubicBezTo>
                      <a:pt x="1228240" y="1227000"/>
                      <a:pt x="1253920" y="1262722"/>
                      <a:pt x="1262997" y="1304639"/>
                    </a:cubicBezTo>
                    <a:cubicBezTo>
                      <a:pt x="1275117" y="1360604"/>
                      <a:pt x="1255706" y="1418699"/>
                      <a:pt x="1212377" y="1456144"/>
                    </a:cubicBezTo>
                    <a:close/>
                  </a:path>
                </a:pathLst>
              </a:custGeom>
              <a:solidFill>
                <a:srgbClr val="2843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28" name="TextBox 27">
              <a:extLst>
                <a:ext uri="{FF2B5EF4-FFF2-40B4-BE49-F238E27FC236}">
                  <a16:creationId xmlns:a16="http://schemas.microsoft.com/office/drawing/2014/main" id="{D395BCDD-CE7A-4F10-8D3F-700413958CDF}"/>
                </a:ext>
              </a:extLst>
            </p:cNvPr>
            <p:cNvSpPr txBox="1"/>
            <p:nvPr/>
          </p:nvSpPr>
          <p:spPr>
            <a:xfrm>
              <a:off x="11098816" y="624781"/>
              <a:ext cx="1018130" cy="369332"/>
            </a:xfrm>
            <a:prstGeom prst="rect">
              <a:avLst/>
            </a:prstGeom>
            <a:noFill/>
          </p:spPr>
          <p:txBody>
            <a:bodyPr wrap="square" rtlCol="0">
              <a:spAutoFit/>
            </a:bodyPr>
            <a:lstStyle/>
            <a:p>
              <a:r>
                <a:rPr lang="ru-RU" dirty="0">
                  <a:solidFill>
                    <a:srgbClr val="284391"/>
                  </a:solidFill>
                </a:rPr>
                <a:t>СОВНЕТ</a:t>
              </a:r>
            </a:p>
          </p:txBody>
        </p:sp>
      </p:grpSp>
      <p:sp>
        <p:nvSpPr>
          <p:cNvPr id="31" name="Прямоугольник 30">
            <a:extLst>
              <a:ext uri="{FF2B5EF4-FFF2-40B4-BE49-F238E27FC236}">
                <a16:creationId xmlns:a16="http://schemas.microsoft.com/office/drawing/2014/main" id="{2A15A8B6-5FC8-4DE9-9A18-332E209CB635}"/>
              </a:ext>
            </a:extLst>
          </p:cNvPr>
          <p:cNvSpPr/>
          <p:nvPr/>
        </p:nvSpPr>
        <p:spPr>
          <a:xfrm>
            <a:off x="0" y="6606917"/>
            <a:ext cx="12192000" cy="28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TextBox 31">
            <a:extLst>
              <a:ext uri="{FF2B5EF4-FFF2-40B4-BE49-F238E27FC236}">
                <a16:creationId xmlns:a16="http://schemas.microsoft.com/office/drawing/2014/main" id="{ECA08312-DFF7-4D25-B240-F84FC4390633}"/>
              </a:ext>
            </a:extLst>
          </p:cNvPr>
          <p:cNvSpPr txBox="1"/>
          <p:nvPr/>
        </p:nvSpPr>
        <p:spPr>
          <a:xfrm>
            <a:off x="10867373" y="6594826"/>
            <a:ext cx="1324627" cy="276999"/>
          </a:xfrm>
          <a:prstGeom prst="rect">
            <a:avLst/>
          </a:prstGeom>
          <a:noFill/>
        </p:spPr>
        <p:txBody>
          <a:bodyPr wrap="square" rtlCol="0">
            <a:spAutoFit/>
          </a:bodyPr>
          <a:lstStyle/>
          <a:p>
            <a:r>
              <a:rPr lang="en-US" sz="1200" b="1" dirty="0">
                <a:solidFill>
                  <a:srgbClr val="284391"/>
                </a:solidFill>
                <a:latin typeface="Arial" panose="020B0604020202020204" pitchFamily="34" charset="0"/>
                <a:cs typeface="Arial" panose="020B0604020202020204" pitchFamily="34" charset="0"/>
              </a:rPr>
              <a:t>www.sovnet.ru</a:t>
            </a:r>
            <a:endParaRPr lang="ru-RU" sz="1200" b="1" dirty="0">
              <a:solidFill>
                <a:srgbClr val="284391"/>
              </a:solidFill>
              <a:latin typeface="Arial" panose="020B0604020202020204" pitchFamily="34" charset="0"/>
              <a:cs typeface="Arial" panose="020B0604020202020204" pitchFamily="34" charset="0"/>
            </a:endParaRPr>
          </a:p>
        </p:txBody>
      </p:sp>
      <p:grpSp>
        <p:nvGrpSpPr>
          <p:cNvPr id="40" name="Группа 39">
            <a:extLst>
              <a:ext uri="{FF2B5EF4-FFF2-40B4-BE49-F238E27FC236}">
                <a16:creationId xmlns:a16="http://schemas.microsoft.com/office/drawing/2014/main" id="{96941552-227B-4F6F-8266-491CD138E0EF}"/>
              </a:ext>
            </a:extLst>
          </p:cNvPr>
          <p:cNvGrpSpPr/>
          <p:nvPr/>
        </p:nvGrpSpPr>
        <p:grpSpPr>
          <a:xfrm>
            <a:off x="240506" y="6606917"/>
            <a:ext cx="607218" cy="288000"/>
            <a:chOff x="552450" y="6606915"/>
            <a:chExt cx="607218" cy="288000"/>
          </a:xfrm>
        </p:grpSpPr>
        <p:sp>
          <p:nvSpPr>
            <p:cNvPr id="38" name="Стрелка: шеврон 37">
              <a:extLst>
                <a:ext uri="{FF2B5EF4-FFF2-40B4-BE49-F238E27FC236}">
                  <a16:creationId xmlns:a16="http://schemas.microsoft.com/office/drawing/2014/main" id="{58C7EF8E-9230-41D4-A21E-42C9937849C0}"/>
                </a:ext>
              </a:extLst>
            </p:cNvPr>
            <p:cNvSpPr/>
            <p:nvPr/>
          </p:nvSpPr>
          <p:spPr>
            <a:xfrm>
              <a:off x="552450" y="6606915"/>
              <a:ext cx="468000" cy="288000"/>
            </a:xfrm>
            <a:prstGeom prst="chevron">
              <a:avLst>
                <a:gd name="adj" fmla="val 367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3" name="Стрелка: шеврон 32">
              <a:extLst>
                <a:ext uri="{FF2B5EF4-FFF2-40B4-BE49-F238E27FC236}">
                  <a16:creationId xmlns:a16="http://schemas.microsoft.com/office/drawing/2014/main" id="{F3071521-75D9-4AB9-B4D2-75954FE80E4D}"/>
                </a:ext>
              </a:extLst>
            </p:cNvPr>
            <p:cNvSpPr/>
            <p:nvPr/>
          </p:nvSpPr>
          <p:spPr>
            <a:xfrm>
              <a:off x="570449" y="6606915"/>
              <a:ext cx="589219" cy="288000"/>
            </a:xfrm>
            <a:prstGeom prst="chevron">
              <a:avLst>
                <a:gd name="adj" fmla="val 3677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chemeClr val="bg1">
                      <a:lumMod val="95000"/>
                    </a:schemeClr>
                  </a:solidFill>
                  <a:latin typeface="Arial" panose="020B0604020202020204" pitchFamily="34" charset="0"/>
                  <a:cs typeface="Arial" panose="020B0604020202020204" pitchFamily="34" charset="0"/>
                </a:rPr>
                <a:t>20</a:t>
              </a:r>
            </a:p>
          </p:txBody>
        </p:sp>
      </p:grpSp>
      <p:sp>
        <p:nvSpPr>
          <p:cNvPr id="42" name="TextBox 2">
            <a:extLst>
              <a:ext uri="{FF2B5EF4-FFF2-40B4-BE49-F238E27FC236}">
                <a16:creationId xmlns:a16="http://schemas.microsoft.com/office/drawing/2014/main" id="{245D9A38-735C-4816-81A1-3F90740F521A}"/>
              </a:ext>
            </a:extLst>
          </p:cNvPr>
          <p:cNvSpPr txBox="1">
            <a:spLocks noChangeArrowheads="1"/>
          </p:cNvSpPr>
          <p:nvPr/>
        </p:nvSpPr>
        <p:spPr bwMode="auto">
          <a:xfrm>
            <a:off x="187571" y="1285031"/>
            <a:ext cx="5451229" cy="5262979"/>
          </a:xfrm>
          <a:prstGeom prst="rect">
            <a:avLst/>
          </a:prstGeom>
          <a:noFill/>
          <a:ln>
            <a:noFill/>
          </a:ln>
        </p:spPr>
        <p:txBody>
          <a:bodyPr wrap="square">
            <a:spAutoFit/>
          </a:bodyPr>
          <a:lstStyle>
            <a:lvl1pPr>
              <a:spcBef>
                <a:spcPct val="20000"/>
              </a:spcBef>
              <a:buFont typeface="Arial" panose="020B0604020202020204" pitchFamily="34" charset="0"/>
              <a:buChar char="•"/>
              <a:defRPr sz="2400" b="1">
                <a:solidFill>
                  <a:schemeClr val="tx1"/>
                </a:solidFill>
                <a:latin typeface="Myriad Pro" pitchFamily="34" charset="0"/>
              </a:defRPr>
            </a:lvl1pPr>
            <a:lvl2pPr marL="742950" indent="-285750">
              <a:spcBef>
                <a:spcPct val="20000"/>
              </a:spcBef>
              <a:buFont typeface="Arial" panose="020B0604020202020204" pitchFamily="34" charset="0"/>
              <a:buChar char="–"/>
              <a:defRPr sz="2000">
                <a:solidFill>
                  <a:schemeClr val="tx1"/>
                </a:solidFill>
                <a:latin typeface="Myriad Pro" pitchFamily="34" charset="0"/>
              </a:defRPr>
            </a:lvl2pPr>
            <a:lvl3pPr marL="1143000" indent="-228600">
              <a:spcBef>
                <a:spcPct val="20000"/>
              </a:spcBef>
              <a:buFont typeface="Arial" panose="020B0604020202020204" pitchFamily="34" charset="0"/>
              <a:buChar char="•"/>
              <a:defRPr>
                <a:solidFill>
                  <a:schemeClr val="tx1"/>
                </a:solidFill>
                <a:latin typeface="Myriad Pro" pitchFamily="34" charset="0"/>
              </a:defRPr>
            </a:lvl3pPr>
            <a:lvl4pPr marL="1600200" indent="-228600">
              <a:spcBef>
                <a:spcPct val="20000"/>
              </a:spcBef>
              <a:buFont typeface="Arial" panose="020B0604020202020204" pitchFamily="34" charset="0"/>
              <a:buChar char="–"/>
              <a:defRPr sz="1600">
                <a:solidFill>
                  <a:schemeClr val="tx1"/>
                </a:solidFill>
                <a:latin typeface="Myriad Pro" pitchFamily="34" charset="0"/>
              </a:defRPr>
            </a:lvl4pPr>
            <a:lvl5pPr marL="2057400" indent="-228600">
              <a:spcBef>
                <a:spcPct val="20000"/>
              </a:spcBef>
              <a:buFont typeface="Arial" panose="020B0604020202020204" pitchFamily="34" charset="0"/>
              <a:buChar char="»"/>
              <a:defRPr sz="16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9pPr>
          </a:lstStyle>
          <a:p>
            <a:pPr eaLnBrk="0" fontAlgn="base" hangingPunct="0">
              <a:spcBef>
                <a:spcPct val="0"/>
              </a:spcBef>
              <a:spcAft>
                <a:spcPct val="0"/>
              </a:spcAft>
              <a:buNone/>
              <a:defRPr/>
            </a:pPr>
            <a:r>
              <a:rPr lang="ru-RU" altLang="ru-RU" sz="1400" dirty="0">
                <a:latin typeface="+mn-lt"/>
              </a:rPr>
              <a:t>Комментарий регионального менеджера «ВЭБ.РФ» в ВО, к.ф-м.н. Антона Ганжи:</a:t>
            </a:r>
          </a:p>
          <a:p>
            <a:pPr eaLnBrk="0" fontAlgn="base" hangingPunct="0">
              <a:spcBef>
                <a:spcPct val="0"/>
              </a:spcBef>
              <a:spcAft>
                <a:spcPct val="0"/>
              </a:spcAft>
              <a:buFontTx/>
              <a:buNone/>
              <a:defRPr/>
            </a:pPr>
            <a:endParaRPr lang="ru-RU" altLang="ru-RU" sz="1400" dirty="0">
              <a:latin typeface="+mn-lt"/>
            </a:endParaRPr>
          </a:p>
          <a:p>
            <a:pPr eaLnBrk="0" fontAlgn="base" hangingPunct="0">
              <a:spcBef>
                <a:spcPct val="0"/>
              </a:spcBef>
              <a:spcAft>
                <a:spcPct val="0"/>
              </a:spcAft>
              <a:buNone/>
              <a:defRPr/>
            </a:pPr>
            <a:r>
              <a:rPr lang="ru-RU" sz="1400" b="0" dirty="0">
                <a:latin typeface="+mn-lt"/>
              </a:rPr>
              <a:t>«Могу только повторить сказанное в прошлом отчете – действия ЦБ привели к уничтожению всякой перспективной проектной активности в сфере среднего и малого бизнеса как таковой. Редкие проекты вынужденной технической модернизации замены основных производственных фондов не будут реализованы без подтверждения финансирования по заказам, что до сих пор не произошло. И не факт, что даже при наличии доступа к финансированию со стороны государства в рамках различных программ предприятия собственники пойдут на их реализацию без крайней необходимости: их потенциальная прибыльность с учетом рисков и постоянно растущей стоимости их реализации ниже доходов от их размещения в финансовые инструменты. Очевидно, что предпринятые ЦБ меры не привели также к достижению заявленных им целей – инфляция продолжает расти. Единственной надеждой могут быть только тектонические подвижки на мировом экономическом рынке – снижение доходов от поставки ресурсов и разрыв мировых глобальных цепочек поставок могут вынудить Правительство и ЦБ попытаться запустить новый инвестиционный цикл развития, в том числе за счет повышения доступности кредитных ресурсов/снижения ключевой ставки ЦБ или в рамках целевых программ развития.»</a:t>
            </a:r>
          </a:p>
        </p:txBody>
      </p:sp>
      <p:pic>
        <p:nvPicPr>
          <p:cNvPr id="10" name="Рисунок 9">
            <a:extLst>
              <a:ext uri="{FF2B5EF4-FFF2-40B4-BE49-F238E27FC236}">
                <a16:creationId xmlns:a16="http://schemas.microsoft.com/office/drawing/2014/main" id="{5A68E0A9-664A-422D-ADD3-56C0857797B0}"/>
              </a:ext>
            </a:extLst>
          </p:cNvPr>
          <p:cNvPicPr>
            <a:picLocks noChangeAspect="1"/>
          </p:cNvPicPr>
          <p:nvPr/>
        </p:nvPicPr>
        <p:blipFill>
          <a:blip r:embed="rId2"/>
          <a:stretch>
            <a:fillRect/>
          </a:stretch>
        </p:blipFill>
        <p:spPr>
          <a:xfrm>
            <a:off x="6485212" y="1146306"/>
            <a:ext cx="1727988" cy="1401797"/>
          </a:xfrm>
          <a:prstGeom prst="rect">
            <a:avLst/>
          </a:prstGeom>
        </p:spPr>
      </p:pic>
      <p:sp>
        <p:nvSpPr>
          <p:cNvPr id="5" name="Rectangle 33">
            <a:extLst>
              <a:ext uri="{FF2B5EF4-FFF2-40B4-BE49-F238E27FC236}">
                <a16:creationId xmlns:a16="http://schemas.microsoft.com/office/drawing/2014/main" id="{43BF2269-AB3C-A335-AA5C-890A0BFFACA5}"/>
              </a:ext>
            </a:extLst>
          </p:cNvPr>
          <p:cNvSpPr/>
          <p:nvPr/>
        </p:nvSpPr>
        <p:spPr>
          <a:xfrm>
            <a:off x="8221319" y="2168284"/>
            <a:ext cx="3117247" cy="126095"/>
          </a:xfrm>
          <a:prstGeom prst="rect">
            <a:avLst/>
          </a:prstGeom>
          <a:solidFill>
            <a:srgbClr val="A5A5A5"/>
          </a:soli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 name="Rectangle 34">
            <a:extLst>
              <a:ext uri="{FF2B5EF4-FFF2-40B4-BE49-F238E27FC236}">
                <a16:creationId xmlns:a16="http://schemas.microsoft.com/office/drawing/2014/main" id="{2631EE45-BD47-7F59-8777-3665827CA90B}"/>
              </a:ext>
            </a:extLst>
          </p:cNvPr>
          <p:cNvSpPr/>
          <p:nvPr/>
        </p:nvSpPr>
        <p:spPr>
          <a:xfrm>
            <a:off x="8221318" y="1924434"/>
            <a:ext cx="2520000" cy="182935"/>
          </a:xfrm>
          <a:prstGeom prst="rect">
            <a:avLst/>
          </a:prstGeom>
          <a:solidFill>
            <a:srgbClr val="00B0F0"/>
          </a:solidFill>
          <a:ln w="25400" cap="flat" cmpd="sng" algn="ctr">
            <a:noFill/>
            <a:prstDash val="solid"/>
          </a:ln>
          <a:effectLst>
            <a:outerShdw blurRad="50800" dist="38100" dir="2700000" algn="tl" rotWithShape="0">
              <a:prstClr val="black">
                <a:alpha val="40000"/>
              </a:prst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8" name="Group 46">
            <a:extLst>
              <a:ext uri="{FF2B5EF4-FFF2-40B4-BE49-F238E27FC236}">
                <a16:creationId xmlns:a16="http://schemas.microsoft.com/office/drawing/2014/main" id="{FF6DBC71-560C-3BA7-9F0D-B31A046CFE6F}"/>
              </a:ext>
            </a:extLst>
          </p:cNvPr>
          <p:cNvGrpSpPr/>
          <p:nvPr/>
        </p:nvGrpSpPr>
        <p:grpSpPr>
          <a:xfrm>
            <a:off x="10505331" y="1297033"/>
            <a:ext cx="1146086" cy="597599"/>
            <a:chOff x="2791098" y="4192376"/>
            <a:chExt cx="920323" cy="386636"/>
          </a:xfrm>
          <a:effectLst>
            <a:outerShdw blurRad="50800" dist="38100" dir="2700000" algn="tl" rotWithShape="0">
              <a:prstClr val="black">
                <a:alpha val="40000"/>
              </a:prstClr>
            </a:outerShdw>
          </a:effectLst>
        </p:grpSpPr>
        <p:sp>
          <p:nvSpPr>
            <p:cNvPr id="12" name="Freeform 47">
              <a:extLst>
                <a:ext uri="{FF2B5EF4-FFF2-40B4-BE49-F238E27FC236}">
                  <a16:creationId xmlns:a16="http://schemas.microsoft.com/office/drawing/2014/main" id="{EF012142-4F43-2E25-2DF6-7F92F39183EE}"/>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F81BD"/>
            </a:soli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3" name="TextBox 12">
              <a:extLst>
                <a:ext uri="{FF2B5EF4-FFF2-40B4-BE49-F238E27FC236}">
                  <a16:creationId xmlns:a16="http://schemas.microsoft.com/office/drawing/2014/main" id="{464E7C35-EC80-9E6D-D881-E6E49012D5E7}"/>
                </a:ext>
              </a:extLst>
            </p:cNvPr>
            <p:cNvSpPr txBox="1"/>
            <p:nvPr/>
          </p:nvSpPr>
          <p:spPr>
            <a:xfrm>
              <a:off x="2909772" y="4192376"/>
              <a:ext cx="801649" cy="258864"/>
            </a:xfrm>
            <a:prstGeom prst="rect">
              <a:avLst/>
            </a:prstGeom>
            <a:noFill/>
          </p:spPr>
          <p:txBody>
            <a:bodyP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ru-RU" sz="2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35,7</a:t>
              </a:r>
              <a:endParaRPr kumimoji="0" lang="en-US" sz="2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sp>
        <p:nvSpPr>
          <p:cNvPr id="14" name="Стрелка: штриховая вправо 13">
            <a:extLst>
              <a:ext uri="{FF2B5EF4-FFF2-40B4-BE49-F238E27FC236}">
                <a16:creationId xmlns:a16="http://schemas.microsoft.com/office/drawing/2014/main" id="{9B21DEAD-241E-175F-459B-C446B209FA8C}"/>
              </a:ext>
            </a:extLst>
          </p:cNvPr>
          <p:cNvSpPr/>
          <p:nvPr/>
        </p:nvSpPr>
        <p:spPr>
          <a:xfrm rot="5400000">
            <a:off x="11537654" y="5995973"/>
            <a:ext cx="329503" cy="416560"/>
          </a:xfrm>
          <a:prstGeom prst="stripedRightArrow">
            <a:avLst>
              <a:gd name="adj1" fmla="val 50000"/>
              <a:gd name="adj2" fmla="val 37679"/>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Левая фигурная скобка 14">
            <a:extLst>
              <a:ext uri="{FF2B5EF4-FFF2-40B4-BE49-F238E27FC236}">
                <a16:creationId xmlns:a16="http://schemas.microsoft.com/office/drawing/2014/main" id="{802F6B6E-935E-67C7-5AF4-EEA717945AD1}"/>
              </a:ext>
            </a:extLst>
          </p:cNvPr>
          <p:cNvSpPr/>
          <p:nvPr/>
        </p:nvSpPr>
        <p:spPr>
          <a:xfrm rot="16200000">
            <a:off x="10874264" y="5046723"/>
            <a:ext cx="171743" cy="1754208"/>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6" name="TextBox 15">
            <a:extLst>
              <a:ext uri="{FF2B5EF4-FFF2-40B4-BE49-F238E27FC236}">
                <a16:creationId xmlns:a16="http://schemas.microsoft.com/office/drawing/2014/main" id="{D0592481-DFF5-F42D-438D-59D5536B40A8}"/>
              </a:ext>
            </a:extLst>
          </p:cNvPr>
          <p:cNvSpPr txBox="1"/>
          <p:nvPr/>
        </p:nvSpPr>
        <p:spPr>
          <a:xfrm>
            <a:off x="10585311" y="6038484"/>
            <a:ext cx="1225159" cy="369332"/>
          </a:xfrm>
          <a:prstGeom prst="rect">
            <a:avLst/>
          </a:prstGeom>
          <a:noFill/>
        </p:spPr>
        <p:txBody>
          <a:bodyPr wrap="square" rtlCol="0">
            <a:spAutoFit/>
          </a:bodyPr>
          <a:lstStyle/>
          <a:p>
            <a:r>
              <a:rPr lang="ru-RU" b="1" dirty="0">
                <a:solidFill>
                  <a:srgbClr val="C00000"/>
                </a:solidFill>
                <a:sym typeface="Symbol" panose="05050102010706020507" pitchFamily="18" charset="2"/>
              </a:rPr>
              <a:t>  -2,1</a:t>
            </a:r>
            <a:endParaRPr lang="ru-RU" b="1" dirty="0">
              <a:solidFill>
                <a:srgbClr val="C00000"/>
              </a:solidFill>
            </a:endParaRPr>
          </a:p>
        </p:txBody>
      </p:sp>
      <p:graphicFrame>
        <p:nvGraphicFramePr>
          <p:cNvPr id="17" name="Диаграмма 16">
            <a:extLst>
              <a:ext uri="{FF2B5EF4-FFF2-40B4-BE49-F238E27FC236}">
                <a16:creationId xmlns:a16="http://schemas.microsoft.com/office/drawing/2014/main" id="{E8A20BA5-96B0-8BDF-6BD9-CCA717A4F38D}"/>
              </a:ext>
            </a:extLst>
          </p:cNvPr>
          <p:cNvGraphicFramePr>
            <a:graphicFrameLocks/>
          </p:cNvGraphicFramePr>
          <p:nvPr>
            <p:extLst>
              <p:ext uri="{D42A27DB-BD31-4B8C-83A1-F6EECF244321}">
                <p14:modId xmlns:p14="http://schemas.microsoft.com/office/powerpoint/2010/main" val="2172901934"/>
              </p:ext>
            </p:extLst>
          </p:nvPr>
        </p:nvGraphicFramePr>
        <p:xfrm>
          <a:off x="6251333" y="2489414"/>
          <a:ext cx="5911137" cy="34152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0792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750"/>
                                        <p:tgtEl>
                                          <p:spTgt spid="7"/>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Полилиния: фигура 43">
            <a:extLst>
              <a:ext uri="{FF2B5EF4-FFF2-40B4-BE49-F238E27FC236}">
                <a16:creationId xmlns:a16="http://schemas.microsoft.com/office/drawing/2014/main" id="{8680CF91-5744-4B96-A5DF-5BF376DC32B7}"/>
              </a:ext>
            </a:extLst>
          </p:cNvPr>
          <p:cNvSpPr/>
          <p:nvPr/>
        </p:nvSpPr>
        <p:spPr>
          <a:xfrm>
            <a:off x="10483116" y="1030286"/>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chemeClr val="bg1">
              <a:lumMod val="85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45" name="Полилиния: фигура 44">
            <a:extLst>
              <a:ext uri="{FF2B5EF4-FFF2-40B4-BE49-F238E27FC236}">
                <a16:creationId xmlns:a16="http://schemas.microsoft.com/office/drawing/2014/main" id="{434845DE-A4FE-46DB-B934-AAF81E13E780}"/>
              </a:ext>
            </a:extLst>
          </p:cNvPr>
          <p:cNvSpPr/>
          <p:nvPr/>
        </p:nvSpPr>
        <p:spPr>
          <a:xfrm>
            <a:off x="9351147" y="1028988"/>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chemeClr val="bg1">
              <a:lumMod val="85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9" name="Стрелка: пятиугольник 8">
            <a:extLst>
              <a:ext uri="{FF2B5EF4-FFF2-40B4-BE49-F238E27FC236}">
                <a16:creationId xmlns:a16="http://schemas.microsoft.com/office/drawing/2014/main" id="{0AE5BCBA-7547-4A1D-BF40-BAD90A6ECC91}"/>
              </a:ext>
            </a:extLst>
          </p:cNvPr>
          <p:cNvSpPr/>
          <p:nvPr/>
        </p:nvSpPr>
        <p:spPr>
          <a:xfrm>
            <a:off x="352672" y="1757814"/>
            <a:ext cx="5751893" cy="4033385"/>
          </a:xfrm>
          <a:prstGeom prst="homePlate">
            <a:avLst>
              <a:gd name="adj" fmla="val 16794"/>
            </a:avLst>
          </a:prstGeom>
          <a:solidFill>
            <a:srgbClr val="DAE3F3">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Заголовок 1">
            <a:extLst>
              <a:ext uri="{FF2B5EF4-FFF2-40B4-BE49-F238E27FC236}">
                <a16:creationId xmlns:a16="http://schemas.microsoft.com/office/drawing/2014/main" id="{F2E52787-FE41-4025-8880-A15F5C87B727}"/>
              </a:ext>
            </a:extLst>
          </p:cNvPr>
          <p:cNvSpPr>
            <a:spLocks noGrp="1"/>
          </p:cNvSpPr>
          <p:nvPr>
            <p:ph type="ctrTitle"/>
          </p:nvPr>
        </p:nvSpPr>
        <p:spPr>
          <a:xfrm>
            <a:off x="806849" y="271859"/>
            <a:ext cx="10293657" cy="512473"/>
          </a:xfrm>
        </p:spPr>
        <p:txBody>
          <a:bodyPr>
            <a:noAutofit/>
          </a:bodyPr>
          <a:lstStyle/>
          <a:p>
            <a:pPr algn="l"/>
            <a:r>
              <a:rPr lang="ru-RU" altLang="ru-RU" sz="2600" b="1" dirty="0">
                <a:solidFill>
                  <a:srgbClr val="284391"/>
                </a:solidFill>
                <a:latin typeface="Arial" panose="020B0604020202020204" pitchFamily="34" charset="0"/>
                <a:cs typeface="Arial" panose="020B0604020202020204" pitchFamily="34" charset="0"/>
              </a:rPr>
              <a:t>Общий индекс </a:t>
            </a:r>
            <a:endParaRPr lang="ru-RU" sz="2600" b="1" dirty="0">
              <a:solidFill>
                <a:srgbClr val="284391"/>
              </a:solidFill>
              <a:latin typeface="Arial" panose="020B0604020202020204" pitchFamily="34" charset="0"/>
              <a:cs typeface="Arial" panose="020B0604020202020204" pitchFamily="34" charset="0"/>
            </a:endParaRPr>
          </a:p>
        </p:txBody>
      </p:sp>
      <p:grpSp>
        <p:nvGrpSpPr>
          <p:cNvPr id="3" name="Группа 2">
            <a:extLst>
              <a:ext uri="{FF2B5EF4-FFF2-40B4-BE49-F238E27FC236}">
                <a16:creationId xmlns:a16="http://schemas.microsoft.com/office/drawing/2014/main" id="{AA94D823-FDFA-4515-8E42-79784B872E02}"/>
              </a:ext>
            </a:extLst>
          </p:cNvPr>
          <p:cNvGrpSpPr/>
          <p:nvPr/>
        </p:nvGrpSpPr>
        <p:grpSpPr>
          <a:xfrm>
            <a:off x="0" y="957941"/>
            <a:ext cx="12192000" cy="72346"/>
            <a:chOff x="0" y="957941"/>
            <a:chExt cx="12192000" cy="72346"/>
          </a:xfrm>
        </p:grpSpPr>
        <p:sp>
          <p:nvSpPr>
            <p:cNvPr id="4" name="Прямоугольник 3">
              <a:extLst>
                <a:ext uri="{FF2B5EF4-FFF2-40B4-BE49-F238E27FC236}">
                  <a16:creationId xmlns:a16="http://schemas.microsoft.com/office/drawing/2014/main" id="{23C07C10-62C6-4771-BEE3-D9AB45EB4850}"/>
                </a:ext>
              </a:extLst>
            </p:cNvPr>
            <p:cNvSpPr/>
            <p:nvPr/>
          </p:nvSpPr>
          <p:spPr>
            <a:xfrm>
              <a:off x="0" y="957942"/>
              <a:ext cx="12192000" cy="7234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араллелограмм 1">
              <a:extLst>
                <a:ext uri="{FF2B5EF4-FFF2-40B4-BE49-F238E27FC236}">
                  <a16:creationId xmlns:a16="http://schemas.microsoft.com/office/drawing/2014/main" id="{2562EB68-DBEA-44DE-92AF-AEA1E63898F7}"/>
                </a:ext>
              </a:extLst>
            </p:cNvPr>
            <p:cNvSpPr/>
            <p:nvPr/>
          </p:nvSpPr>
          <p:spPr>
            <a:xfrm flipH="1">
              <a:off x="552450" y="957942"/>
              <a:ext cx="195263" cy="72345"/>
            </a:xfrm>
            <a:prstGeom prst="parallelogram">
              <a:avLst>
                <a:gd name="adj" fmla="val 131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араллелограмм 10">
              <a:extLst>
                <a:ext uri="{FF2B5EF4-FFF2-40B4-BE49-F238E27FC236}">
                  <a16:creationId xmlns:a16="http://schemas.microsoft.com/office/drawing/2014/main" id="{08A8FE95-9BEE-4E85-AA82-33C58674A3E1}"/>
                </a:ext>
              </a:extLst>
            </p:cNvPr>
            <p:cNvSpPr/>
            <p:nvPr/>
          </p:nvSpPr>
          <p:spPr>
            <a:xfrm flipH="1">
              <a:off x="747713" y="957941"/>
              <a:ext cx="195263" cy="72345"/>
            </a:xfrm>
            <a:prstGeom prst="parallelogram">
              <a:avLst>
                <a:gd name="adj" fmla="val 131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0" name="Группа 29">
            <a:extLst>
              <a:ext uri="{FF2B5EF4-FFF2-40B4-BE49-F238E27FC236}">
                <a16:creationId xmlns:a16="http://schemas.microsoft.com/office/drawing/2014/main" id="{9F7752EB-1795-4F0F-873F-3BEA40F30AE8}"/>
              </a:ext>
            </a:extLst>
          </p:cNvPr>
          <p:cNvGrpSpPr/>
          <p:nvPr/>
        </p:nvGrpSpPr>
        <p:grpSpPr>
          <a:xfrm>
            <a:off x="11098816" y="150895"/>
            <a:ext cx="1018130" cy="843218"/>
            <a:chOff x="11098816" y="150895"/>
            <a:chExt cx="1018130" cy="843218"/>
          </a:xfrm>
        </p:grpSpPr>
        <p:grpSp>
          <p:nvGrpSpPr>
            <p:cNvPr id="29" name="Группа 28">
              <a:extLst>
                <a:ext uri="{FF2B5EF4-FFF2-40B4-BE49-F238E27FC236}">
                  <a16:creationId xmlns:a16="http://schemas.microsoft.com/office/drawing/2014/main" id="{0CE26789-7954-4C1E-B443-243F83D09B96}"/>
                </a:ext>
              </a:extLst>
            </p:cNvPr>
            <p:cNvGrpSpPr/>
            <p:nvPr/>
          </p:nvGrpSpPr>
          <p:grpSpPr>
            <a:xfrm>
              <a:off x="11152356" y="150895"/>
              <a:ext cx="658637" cy="504554"/>
              <a:chOff x="11152356" y="150895"/>
              <a:chExt cx="658637" cy="504554"/>
            </a:xfrm>
          </p:grpSpPr>
          <p:sp>
            <p:nvSpPr>
              <p:cNvPr id="25" name="Полилиния: фигура 24">
                <a:extLst>
                  <a:ext uri="{FF2B5EF4-FFF2-40B4-BE49-F238E27FC236}">
                    <a16:creationId xmlns:a16="http://schemas.microsoft.com/office/drawing/2014/main" id="{29442075-3304-4B10-B3F5-507604ADBA5C}"/>
                  </a:ext>
                </a:extLst>
              </p:cNvPr>
              <p:cNvSpPr/>
              <p:nvPr/>
            </p:nvSpPr>
            <p:spPr>
              <a:xfrm rot="12906208">
                <a:off x="11404770" y="150895"/>
                <a:ext cx="406223" cy="496933"/>
              </a:xfrm>
              <a:custGeom>
                <a:avLst/>
                <a:gdLst>
                  <a:gd name="connsiteX0" fmla="*/ 1212377 w 1266547"/>
                  <a:gd name="connsiteY0" fmla="*/ 1456144 h 1494286"/>
                  <a:gd name="connsiteX1" fmla="*/ 1096339 w 1266547"/>
                  <a:gd name="connsiteY1" fmla="*/ 1493703 h 1494286"/>
                  <a:gd name="connsiteX2" fmla="*/ 1058178 w 1266547"/>
                  <a:gd name="connsiteY2" fmla="*/ 1485127 h 1494286"/>
                  <a:gd name="connsiteX3" fmla="*/ 1052771 w 1266547"/>
                  <a:gd name="connsiteY3" fmla="*/ 1488928 h 1494286"/>
                  <a:gd name="connsiteX4" fmla="*/ 68954 w 1266547"/>
                  <a:gd name="connsiteY4" fmla="*/ 1252817 h 1494286"/>
                  <a:gd name="connsiteX5" fmla="*/ 68788 w 1266547"/>
                  <a:gd name="connsiteY5" fmla="*/ 1251900 h 1494286"/>
                  <a:gd name="connsiteX6" fmla="*/ 55241 w 1266547"/>
                  <a:gd name="connsiteY6" fmla="*/ 1248714 h 1494286"/>
                  <a:gd name="connsiteX7" fmla="*/ 14685 w 1266547"/>
                  <a:gd name="connsiteY7" fmla="*/ 1218525 h 1494286"/>
                  <a:gd name="connsiteX8" fmla="*/ 12 w 1266547"/>
                  <a:gd name="connsiteY8" fmla="*/ 1170142 h 1494286"/>
                  <a:gd name="connsiteX9" fmla="*/ 1351 w 1266547"/>
                  <a:gd name="connsiteY9" fmla="*/ 1158497 h 1494286"/>
                  <a:gd name="connsiteX10" fmla="*/ 675 w 1266547"/>
                  <a:gd name="connsiteY10" fmla="*/ 1158201 h 1494286"/>
                  <a:gd name="connsiteX11" fmla="*/ 111899 w 1266547"/>
                  <a:gd name="connsiteY11" fmla="*/ 150375 h 1494286"/>
                  <a:gd name="connsiteX12" fmla="*/ 112135 w 1266547"/>
                  <a:gd name="connsiteY12" fmla="*/ 150209 h 1494286"/>
                  <a:gd name="connsiteX13" fmla="*/ 117645 w 1266547"/>
                  <a:gd name="connsiteY13" fmla="*/ 113088 h 1494286"/>
                  <a:gd name="connsiteX14" fmla="*/ 194490 w 1266547"/>
                  <a:gd name="connsiteY14" fmla="*/ 18371 h 1494286"/>
                  <a:gd name="connsiteX15" fmla="*/ 354057 w 1266547"/>
                  <a:gd name="connsiteY15" fmla="*/ 25762 h 1494286"/>
                  <a:gd name="connsiteX16" fmla="*/ 421833 w 1266547"/>
                  <a:gd name="connsiteY16" fmla="*/ 127162 h 1494286"/>
                  <a:gd name="connsiteX17" fmla="*/ 423502 w 1266547"/>
                  <a:gd name="connsiteY17" fmla="*/ 157429 h 1494286"/>
                  <a:gd name="connsiteX18" fmla="*/ 429654 w 1266547"/>
                  <a:gd name="connsiteY18" fmla="*/ 107211 h 1494286"/>
                  <a:gd name="connsiteX19" fmla="*/ 427485 w 1266547"/>
                  <a:gd name="connsiteY19" fmla="*/ 135207 h 1494286"/>
                  <a:gd name="connsiteX20" fmla="*/ 430907 w 1266547"/>
                  <a:gd name="connsiteY20" fmla="*/ 125639 h 1494286"/>
                  <a:gd name="connsiteX21" fmla="*/ 335141 w 1266547"/>
                  <a:gd name="connsiteY21" fmla="*/ 993404 h 1494286"/>
                  <a:gd name="connsiteX22" fmla="*/ 1153653 w 1266547"/>
                  <a:gd name="connsiteY22" fmla="*/ 1189843 h 1494286"/>
                  <a:gd name="connsiteX23" fmla="*/ 1154414 w 1266547"/>
                  <a:gd name="connsiteY23" fmla="*/ 1187565 h 1494286"/>
                  <a:gd name="connsiteX24" fmla="*/ 1166088 w 1266547"/>
                  <a:gd name="connsiteY24" fmla="*/ 1192827 h 1494286"/>
                  <a:gd name="connsiteX25" fmla="*/ 1173355 w 1266547"/>
                  <a:gd name="connsiteY25" fmla="*/ 1194571 h 1494286"/>
                  <a:gd name="connsiteX26" fmla="*/ 1172876 w 1266547"/>
                  <a:gd name="connsiteY26" fmla="*/ 1195887 h 1494286"/>
                  <a:gd name="connsiteX27" fmla="*/ 1192822 w 1266547"/>
                  <a:gd name="connsiteY27" fmla="*/ 1204879 h 1494286"/>
                  <a:gd name="connsiteX28" fmla="*/ 1262997 w 1266547"/>
                  <a:gd name="connsiteY28" fmla="*/ 1304639 h 1494286"/>
                  <a:gd name="connsiteX29" fmla="*/ 1212377 w 1266547"/>
                  <a:gd name="connsiteY29" fmla="*/ 1456144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6547" h="1494286">
                    <a:moveTo>
                      <a:pt x="1212377" y="1456144"/>
                    </a:moveTo>
                    <a:cubicBezTo>
                      <a:pt x="1179930" y="1484185"/>
                      <a:pt x="1137939" y="1497302"/>
                      <a:pt x="1096339" y="1493703"/>
                    </a:cubicBezTo>
                    <a:lnTo>
                      <a:pt x="1058178" y="1485127"/>
                    </a:lnTo>
                    <a:lnTo>
                      <a:pt x="1052771" y="1488928"/>
                    </a:lnTo>
                    <a:lnTo>
                      <a:pt x="68954" y="1252817"/>
                    </a:lnTo>
                    <a:lnTo>
                      <a:pt x="68788" y="1251900"/>
                    </a:lnTo>
                    <a:lnTo>
                      <a:pt x="55241" y="1248714"/>
                    </a:lnTo>
                    <a:cubicBezTo>
                      <a:pt x="39187" y="1243242"/>
                      <a:pt x="24914" y="1233078"/>
                      <a:pt x="14685" y="1218525"/>
                    </a:cubicBezTo>
                    <a:cubicBezTo>
                      <a:pt x="4456" y="1203972"/>
                      <a:pt x="-276" y="1187099"/>
                      <a:pt x="12" y="1170142"/>
                    </a:cubicBezTo>
                    <a:lnTo>
                      <a:pt x="1351" y="1158497"/>
                    </a:lnTo>
                    <a:lnTo>
                      <a:pt x="675" y="1158201"/>
                    </a:lnTo>
                    <a:lnTo>
                      <a:pt x="111899" y="150375"/>
                    </a:lnTo>
                    <a:lnTo>
                      <a:pt x="112135" y="150209"/>
                    </a:lnTo>
                    <a:lnTo>
                      <a:pt x="117645" y="113088"/>
                    </a:lnTo>
                    <a:cubicBezTo>
                      <a:pt x="129271" y="72981"/>
                      <a:pt x="156637" y="38533"/>
                      <a:pt x="194490" y="18371"/>
                    </a:cubicBezTo>
                    <a:cubicBezTo>
                      <a:pt x="245030" y="-8549"/>
                      <a:pt x="306216" y="-5715"/>
                      <a:pt x="354057" y="25762"/>
                    </a:cubicBezTo>
                    <a:cubicBezTo>
                      <a:pt x="389883" y="49334"/>
                      <a:pt x="413952" y="86158"/>
                      <a:pt x="421833" y="127162"/>
                    </a:cubicBezTo>
                    <a:lnTo>
                      <a:pt x="423502" y="157429"/>
                    </a:lnTo>
                    <a:lnTo>
                      <a:pt x="429654" y="107211"/>
                    </a:lnTo>
                    <a:lnTo>
                      <a:pt x="427485" y="135207"/>
                    </a:lnTo>
                    <a:lnTo>
                      <a:pt x="430907" y="125639"/>
                    </a:lnTo>
                    <a:lnTo>
                      <a:pt x="335141" y="993404"/>
                    </a:lnTo>
                    <a:lnTo>
                      <a:pt x="1153653" y="1189843"/>
                    </a:lnTo>
                    <a:lnTo>
                      <a:pt x="1154414" y="1187565"/>
                    </a:lnTo>
                    <a:lnTo>
                      <a:pt x="1166088" y="1192827"/>
                    </a:lnTo>
                    <a:lnTo>
                      <a:pt x="1173355" y="1194571"/>
                    </a:lnTo>
                    <a:lnTo>
                      <a:pt x="1172876" y="1195887"/>
                    </a:lnTo>
                    <a:lnTo>
                      <a:pt x="1192822" y="1204879"/>
                    </a:lnTo>
                    <a:cubicBezTo>
                      <a:pt x="1228240" y="1227000"/>
                      <a:pt x="1253920" y="1262722"/>
                      <a:pt x="1262997" y="1304639"/>
                    </a:cubicBezTo>
                    <a:cubicBezTo>
                      <a:pt x="1275117" y="1360604"/>
                      <a:pt x="1255706" y="1418699"/>
                      <a:pt x="1212377" y="1456144"/>
                    </a:cubicBezTo>
                    <a:close/>
                  </a:path>
                </a:pathLst>
              </a:custGeom>
              <a:solidFill>
                <a:srgbClr val="2843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27" name="Полилиния: фигура 26">
                <a:extLst>
                  <a:ext uri="{FF2B5EF4-FFF2-40B4-BE49-F238E27FC236}">
                    <a16:creationId xmlns:a16="http://schemas.microsoft.com/office/drawing/2014/main" id="{4254B57A-0BF7-4F60-97A7-51B43B03E5CB}"/>
                  </a:ext>
                </a:extLst>
              </p:cNvPr>
              <p:cNvSpPr/>
              <p:nvPr/>
            </p:nvSpPr>
            <p:spPr>
              <a:xfrm rot="12906208">
                <a:off x="11152356" y="158516"/>
                <a:ext cx="406223" cy="496933"/>
              </a:xfrm>
              <a:custGeom>
                <a:avLst/>
                <a:gdLst>
                  <a:gd name="connsiteX0" fmla="*/ 1212377 w 1266547"/>
                  <a:gd name="connsiteY0" fmla="*/ 1456144 h 1494286"/>
                  <a:gd name="connsiteX1" fmla="*/ 1096339 w 1266547"/>
                  <a:gd name="connsiteY1" fmla="*/ 1493703 h 1494286"/>
                  <a:gd name="connsiteX2" fmla="*/ 1058178 w 1266547"/>
                  <a:gd name="connsiteY2" fmla="*/ 1485127 h 1494286"/>
                  <a:gd name="connsiteX3" fmla="*/ 1052771 w 1266547"/>
                  <a:gd name="connsiteY3" fmla="*/ 1488928 h 1494286"/>
                  <a:gd name="connsiteX4" fmla="*/ 68954 w 1266547"/>
                  <a:gd name="connsiteY4" fmla="*/ 1252817 h 1494286"/>
                  <a:gd name="connsiteX5" fmla="*/ 68788 w 1266547"/>
                  <a:gd name="connsiteY5" fmla="*/ 1251900 h 1494286"/>
                  <a:gd name="connsiteX6" fmla="*/ 55241 w 1266547"/>
                  <a:gd name="connsiteY6" fmla="*/ 1248714 h 1494286"/>
                  <a:gd name="connsiteX7" fmla="*/ 14685 w 1266547"/>
                  <a:gd name="connsiteY7" fmla="*/ 1218525 h 1494286"/>
                  <a:gd name="connsiteX8" fmla="*/ 12 w 1266547"/>
                  <a:gd name="connsiteY8" fmla="*/ 1170142 h 1494286"/>
                  <a:gd name="connsiteX9" fmla="*/ 1351 w 1266547"/>
                  <a:gd name="connsiteY9" fmla="*/ 1158497 h 1494286"/>
                  <a:gd name="connsiteX10" fmla="*/ 675 w 1266547"/>
                  <a:gd name="connsiteY10" fmla="*/ 1158201 h 1494286"/>
                  <a:gd name="connsiteX11" fmla="*/ 111899 w 1266547"/>
                  <a:gd name="connsiteY11" fmla="*/ 150375 h 1494286"/>
                  <a:gd name="connsiteX12" fmla="*/ 112135 w 1266547"/>
                  <a:gd name="connsiteY12" fmla="*/ 150209 h 1494286"/>
                  <a:gd name="connsiteX13" fmla="*/ 117645 w 1266547"/>
                  <a:gd name="connsiteY13" fmla="*/ 113088 h 1494286"/>
                  <a:gd name="connsiteX14" fmla="*/ 194490 w 1266547"/>
                  <a:gd name="connsiteY14" fmla="*/ 18371 h 1494286"/>
                  <a:gd name="connsiteX15" fmla="*/ 354057 w 1266547"/>
                  <a:gd name="connsiteY15" fmla="*/ 25762 h 1494286"/>
                  <a:gd name="connsiteX16" fmla="*/ 421833 w 1266547"/>
                  <a:gd name="connsiteY16" fmla="*/ 127162 h 1494286"/>
                  <a:gd name="connsiteX17" fmla="*/ 423502 w 1266547"/>
                  <a:gd name="connsiteY17" fmla="*/ 157429 h 1494286"/>
                  <a:gd name="connsiteX18" fmla="*/ 429654 w 1266547"/>
                  <a:gd name="connsiteY18" fmla="*/ 107211 h 1494286"/>
                  <a:gd name="connsiteX19" fmla="*/ 427485 w 1266547"/>
                  <a:gd name="connsiteY19" fmla="*/ 135207 h 1494286"/>
                  <a:gd name="connsiteX20" fmla="*/ 430907 w 1266547"/>
                  <a:gd name="connsiteY20" fmla="*/ 125639 h 1494286"/>
                  <a:gd name="connsiteX21" fmla="*/ 335141 w 1266547"/>
                  <a:gd name="connsiteY21" fmla="*/ 993404 h 1494286"/>
                  <a:gd name="connsiteX22" fmla="*/ 1153653 w 1266547"/>
                  <a:gd name="connsiteY22" fmla="*/ 1189843 h 1494286"/>
                  <a:gd name="connsiteX23" fmla="*/ 1154414 w 1266547"/>
                  <a:gd name="connsiteY23" fmla="*/ 1187565 h 1494286"/>
                  <a:gd name="connsiteX24" fmla="*/ 1166088 w 1266547"/>
                  <a:gd name="connsiteY24" fmla="*/ 1192827 h 1494286"/>
                  <a:gd name="connsiteX25" fmla="*/ 1173355 w 1266547"/>
                  <a:gd name="connsiteY25" fmla="*/ 1194571 h 1494286"/>
                  <a:gd name="connsiteX26" fmla="*/ 1172876 w 1266547"/>
                  <a:gd name="connsiteY26" fmla="*/ 1195887 h 1494286"/>
                  <a:gd name="connsiteX27" fmla="*/ 1192822 w 1266547"/>
                  <a:gd name="connsiteY27" fmla="*/ 1204879 h 1494286"/>
                  <a:gd name="connsiteX28" fmla="*/ 1262997 w 1266547"/>
                  <a:gd name="connsiteY28" fmla="*/ 1304639 h 1494286"/>
                  <a:gd name="connsiteX29" fmla="*/ 1212377 w 1266547"/>
                  <a:gd name="connsiteY29" fmla="*/ 1456144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6547" h="1494286">
                    <a:moveTo>
                      <a:pt x="1212377" y="1456144"/>
                    </a:moveTo>
                    <a:cubicBezTo>
                      <a:pt x="1179930" y="1484185"/>
                      <a:pt x="1137939" y="1497302"/>
                      <a:pt x="1096339" y="1493703"/>
                    </a:cubicBezTo>
                    <a:lnTo>
                      <a:pt x="1058178" y="1485127"/>
                    </a:lnTo>
                    <a:lnTo>
                      <a:pt x="1052771" y="1488928"/>
                    </a:lnTo>
                    <a:lnTo>
                      <a:pt x="68954" y="1252817"/>
                    </a:lnTo>
                    <a:lnTo>
                      <a:pt x="68788" y="1251900"/>
                    </a:lnTo>
                    <a:lnTo>
                      <a:pt x="55241" y="1248714"/>
                    </a:lnTo>
                    <a:cubicBezTo>
                      <a:pt x="39187" y="1243242"/>
                      <a:pt x="24914" y="1233078"/>
                      <a:pt x="14685" y="1218525"/>
                    </a:cubicBezTo>
                    <a:cubicBezTo>
                      <a:pt x="4456" y="1203972"/>
                      <a:pt x="-276" y="1187099"/>
                      <a:pt x="12" y="1170142"/>
                    </a:cubicBezTo>
                    <a:lnTo>
                      <a:pt x="1351" y="1158497"/>
                    </a:lnTo>
                    <a:lnTo>
                      <a:pt x="675" y="1158201"/>
                    </a:lnTo>
                    <a:lnTo>
                      <a:pt x="111899" y="150375"/>
                    </a:lnTo>
                    <a:lnTo>
                      <a:pt x="112135" y="150209"/>
                    </a:lnTo>
                    <a:lnTo>
                      <a:pt x="117645" y="113088"/>
                    </a:lnTo>
                    <a:cubicBezTo>
                      <a:pt x="129271" y="72981"/>
                      <a:pt x="156637" y="38533"/>
                      <a:pt x="194490" y="18371"/>
                    </a:cubicBezTo>
                    <a:cubicBezTo>
                      <a:pt x="245030" y="-8549"/>
                      <a:pt x="306216" y="-5715"/>
                      <a:pt x="354057" y="25762"/>
                    </a:cubicBezTo>
                    <a:cubicBezTo>
                      <a:pt x="389883" y="49334"/>
                      <a:pt x="413952" y="86158"/>
                      <a:pt x="421833" y="127162"/>
                    </a:cubicBezTo>
                    <a:lnTo>
                      <a:pt x="423502" y="157429"/>
                    </a:lnTo>
                    <a:lnTo>
                      <a:pt x="429654" y="107211"/>
                    </a:lnTo>
                    <a:lnTo>
                      <a:pt x="427485" y="135207"/>
                    </a:lnTo>
                    <a:lnTo>
                      <a:pt x="430907" y="125639"/>
                    </a:lnTo>
                    <a:lnTo>
                      <a:pt x="335141" y="993404"/>
                    </a:lnTo>
                    <a:lnTo>
                      <a:pt x="1153653" y="1189843"/>
                    </a:lnTo>
                    <a:lnTo>
                      <a:pt x="1154414" y="1187565"/>
                    </a:lnTo>
                    <a:lnTo>
                      <a:pt x="1166088" y="1192827"/>
                    </a:lnTo>
                    <a:lnTo>
                      <a:pt x="1173355" y="1194571"/>
                    </a:lnTo>
                    <a:lnTo>
                      <a:pt x="1172876" y="1195887"/>
                    </a:lnTo>
                    <a:lnTo>
                      <a:pt x="1192822" y="1204879"/>
                    </a:lnTo>
                    <a:cubicBezTo>
                      <a:pt x="1228240" y="1227000"/>
                      <a:pt x="1253920" y="1262722"/>
                      <a:pt x="1262997" y="1304639"/>
                    </a:cubicBezTo>
                    <a:cubicBezTo>
                      <a:pt x="1275117" y="1360604"/>
                      <a:pt x="1255706" y="1418699"/>
                      <a:pt x="1212377" y="1456144"/>
                    </a:cubicBezTo>
                    <a:close/>
                  </a:path>
                </a:pathLst>
              </a:custGeom>
              <a:solidFill>
                <a:srgbClr val="2843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28" name="TextBox 27">
              <a:extLst>
                <a:ext uri="{FF2B5EF4-FFF2-40B4-BE49-F238E27FC236}">
                  <a16:creationId xmlns:a16="http://schemas.microsoft.com/office/drawing/2014/main" id="{D395BCDD-CE7A-4F10-8D3F-700413958CDF}"/>
                </a:ext>
              </a:extLst>
            </p:cNvPr>
            <p:cNvSpPr txBox="1"/>
            <p:nvPr/>
          </p:nvSpPr>
          <p:spPr>
            <a:xfrm>
              <a:off x="11098816" y="624781"/>
              <a:ext cx="1018130" cy="369332"/>
            </a:xfrm>
            <a:prstGeom prst="rect">
              <a:avLst/>
            </a:prstGeom>
            <a:noFill/>
          </p:spPr>
          <p:txBody>
            <a:bodyPr wrap="square" rtlCol="0">
              <a:spAutoFit/>
            </a:bodyPr>
            <a:lstStyle/>
            <a:p>
              <a:r>
                <a:rPr lang="ru-RU" dirty="0">
                  <a:solidFill>
                    <a:srgbClr val="284391"/>
                  </a:solidFill>
                </a:rPr>
                <a:t>СОВНЕТ</a:t>
              </a:r>
            </a:p>
          </p:txBody>
        </p:sp>
      </p:grpSp>
      <p:sp>
        <p:nvSpPr>
          <p:cNvPr id="31" name="Прямоугольник 30">
            <a:extLst>
              <a:ext uri="{FF2B5EF4-FFF2-40B4-BE49-F238E27FC236}">
                <a16:creationId xmlns:a16="http://schemas.microsoft.com/office/drawing/2014/main" id="{2A15A8B6-5FC8-4DE9-9A18-332E209CB635}"/>
              </a:ext>
            </a:extLst>
          </p:cNvPr>
          <p:cNvSpPr/>
          <p:nvPr/>
        </p:nvSpPr>
        <p:spPr>
          <a:xfrm>
            <a:off x="0" y="6606917"/>
            <a:ext cx="12192000" cy="28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TextBox 31">
            <a:extLst>
              <a:ext uri="{FF2B5EF4-FFF2-40B4-BE49-F238E27FC236}">
                <a16:creationId xmlns:a16="http://schemas.microsoft.com/office/drawing/2014/main" id="{ECA08312-DFF7-4D25-B240-F84FC4390633}"/>
              </a:ext>
            </a:extLst>
          </p:cNvPr>
          <p:cNvSpPr txBox="1"/>
          <p:nvPr/>
        </p:nvSpPr>
        <p:spPr>
          <a:xfrm>
            <a:off x="10867373" y="6594826"/>
            <a:ext cx="1324627" cy="276999"/>
          </a:xfrm>
          <a:prstGeom prst="rect">
            <a:avLst/>
          </a:prstGeom>
          <a:noFill/>
        </p:spPr>
        <p:txBody>
          <a:bodyPr wrap="square" rtlCol="0">
            <a:spAutoFit/>
          </a:bodyPr>
          <a:lstStyle/>
          <a:p>
            <a:r>
              <a:rPr lang="en-US" sz="1200" b="1" dirty="0">
                <a:solidFill>
                  <a:srgbClr val="284391"/>
                </a:solidFill>
                <a:latin typeface="Arial" panose="020B0604020202020204" pitchFamily="34" charset="0"/>
                <a:cs typeface="Arial" panose="020B0604020202020204" pitchFamily="34" charset="0"/>
              </a:rPr>
              <a:t>www.sovnet.ru</a:t>
            </a:r>
            <a:endParaRPr lang="ru-RU" sz="1200" b="1" dirty="0">
              <a:solidFill>
                <a:srgbClr val="284391"/>
              </a:solidFill>
              <a:latin typeface="Arial" panose="020B0604020202020204" pitchFamily="34" charset="0"/>
              <a:cs typeface="Arial" panose="020B0604020202020204" pitchFamily="34" charset="0"/>
            </a:endParaRPr>
          </a:p>
        </p:txBody>
      </p:sp>
      <p:grpSp>
        <p:nvGrpSpPr>
          <p:cNvPr id="40" name="Группа 39">
            <a:extLst>
              <a:ext uri="{FF2B5EF4-FFF2-40B4-BE49-F238E27FC236}">
                <a16:creationId xmlns:a16="http://schemas.microsoft.com/office/drawing/2014/main" id="{96941552-227B-4F6F-8266-491CD138E0EF}"/>
              </a:ext>
            </a:extLst>
          </p:cNvPr>
          <p:cNvGrpSpPr/>
          <p:nvPr/>
        </p:nvGrpSpPr>
        <p:grpSpPr>
          <a:xfrm>
            <a:off x="240506" y="6606917"/>
            <a:ext cx="616744" cy="288000"/>
            <a:chOff x="552450" y="6606915"/>
            <a:chExt cx="616744" cy="288000"/>
          </a:xfrm>
        </p:grpSpPr>
        <p:sp>
          <p:nvSpPr>
            <p:cNvPr id="38" name="Стрелка: шеврон 37">
              <a:extLst>
                <a:ext uri="{FF2B5EF4-FFF2-40B4-BE49-F238E27FC236}">
                  <a16:creationId xmlns:a16="http://schemas.microsoft.com/office/drawing/2014/main" id="{58C7EF8E-9230-41D4-A21E-42C9937849C0}"/>
                </a:ext>
              </a:extLst>
            </p:cNvPr>
            <p:cNvSpPr/>
            <p:nvPr/>
          </p:nvSpPr>
          <p:spPr>
            <a:xfrm>
              <a:off x="552450" y="6606915"/>
              <a:ext cx="468000" cy="288000"/>
            </a:xfrm>
            <a:prstGeom prst="chevron">
              <a:avLst>
                <a:gd name="adj" fmla="val 367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3" name="Стрелка: шеврон 32">
              <a:extLst>
                <a:ext uri="{FF2B5EF4-FFF2-40B4-BE49-F238E27FC236}">
                  <a16:creationId xmlns:a16="http://schemas.microsoft.com/office/drawing/2014/main" id="{F3071521-75D9-4AB9-B4D2-75954FE80E4D}"/>
                </a:ext>
              </a:extLst>
            </p:cNvPr>
            <p:cNvSpPr/>
            <p:nvPr/>
          </p:nvSpPr>
          <p:spPr>
            <a:xfrm>
              <a:off x="570450" y="6606915"/>
              <a:ext cx="598744" cy="288000"/>
            </a:xfrm>
            <a:prstGeom prst="chevron">
              <a:avLst>
                <a:gd name="adj" fmla="val 3677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chemeClr val="bg1">
                      <a:lumMod val="95000"/>
                    </a:schemeClr>
                  </a:solidFill>
                  <a:latin typeface="Arial" panose="020B0604020202020204" pitchFamily="34" charset="0"/>
                  <a:cs typeface="Arial" panose="020B0604020202020204" pitchFamily="34" charset="0"/>
                </a:rPr>
                <a:t>21</a:t>
              </a:r>
            </a:p>
          </p:txBody>
        </p:sp>
      </p:grpSp>
      <p:sp>
        <p:nvSpPr>
          <p:cNvPr id="42" name="TextBox 2">
            <a:extLst>
              <a:ext uri="{FF2B5EF4-FFF2-40B4-BE49-F238E27FC236}">
                <a16:creationId xmlns:a16="http://schemas.microsoft.com/office/drawing/2014/main" id="{245D9A38-735C-4816-81A1-3F90740F521A}"/>
              </a:ext>
            </a:extLst>
          </p:cNvPr>
          <p:cNvSpPr txBox="1">
            <a:spLocks noChangeArrowheads="1"/>
          </p:cNvSpPr>
          <p:nvPr/>
        </p:nvSpPr>
        <p:spPr bwMode="auto">
          <a:xfrm>
            <a:off x="426343" y="1896665"/>
            <a:ext cx="5116758" cy="3754874"/>
          </a:xfrm>
          <a:prstGeom prst="rect">
            <a:avLst/>
          </a:prstGeom>
          <a:noFill/>
          <a:ln>
            <a:noFill/>
          </a:ln>
        </p:spPr>
        <p:txBody>
          <a:bodyPr wrap="square">
            <a:spAutoFit/>
          </a:bodyPr>
          <a:lstStyle>
            <a:lvl1pPr>
              <a:spcBef>
                <a:spcPct val="20000"/>
              </a:spcBef>
              <a:buFont typeface="Arial" panose="020B0604020202020204" pitchFamily="34" charset="0"/>
              <a:buChar char="•"/>
              <a:defRPr sz="2400" b="1">
                <a:solidFill>
                  <a:schemeClr val="tx1"/>
                </a:solidFill>
                <a:latin typeface="Myriad Pro" pitchFamily="34" charset="0"/>
              </a:defRPr>
            </a:lvl1pPr>
            <a:lvl2pPr marL="742950" indent="-285750">
              <a:spcBef>
                <a:spcPct val="20000"/>
              </a:spcBef>
              <a:buFont typeface="Arial" panose="020B0604020202020204" pitchFamily="34" charset="0"/>
              <a:buChar char="–"/>
              <a:defRPr sz="2000">
                <a:solidFill>
                  <a:schemeClr val="tx1"/>
                </a:solidFill>
                <a:latin typeface="Myriad Pro" pitchFamily="34" charset="0"/>
              </a:defRPr>
            </a:lvl2pPr>
            <a:lvl3pPr marL="1143000" indent="-228600">
              <a:spcBef>
                <a:spcPct val="20000"/>
              </a:spcBef>
              <a:buFont typeface="Arial" panose="020B0604020202020204" pitchFamily="34" charset="0"/>
              <a:buChar char="•"/>
              <a:defRPr>
                <a:solidFill>
                  <a:schemeClr val="tx1"/>
                </a:solidFill>
                <a:latin typeface="Myriad Pro" pitchFamily="34" charset="0"/>
              </a:defRPr>
            </a:lvl3pPr>
            <a:lvl4pPr marL="1600200" indent="-228600">
              <a:spcBef>
                <a:spcPct val="20000"/>
              </a:spcBef>
              <a:buFont typeface="Arial" panose="020B0604020202020204" pitchFamily="34" charset="0"/>
              <a:buChar char="–"/>
              <a:defRPr sz="1600">
                <a:solidFill>
                  <a:schemeClr val="tx1"/>
                </a:solidFill>
                <a:latin typeface="Myriad Pro" pitchFamily="34" charset="0"/>
              </a:defRPr>
            </a:lvl4pPr>
            <a:lvl5pPr marL="2057400" indent="-228600">
              <a:spcBef>
                <a:spcPct val="20000"/>
              </a:spcBef>
              <a:buFont typeface="Arial" panose="020B0604020202020204" pitchFamily="34" charset="0"/>
              <a:buChar char="»"/>
              <a:defRPr sz="16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9pPr>
          </a:lstStyle>
          <a:p>
            <a:pPr eaLnBrk="0" fontAlgn="base" hangingPunct="0">
              <a:spcBef>
                <a:spcPct val="0"/>
              </a:spcBef>
              <a:spcAft>
                <a:spcPct val="0"/>
              </a:spcAft>
              <a:buNone/>
              <a:defRPr/>
            </a:pPr>
            <a:r>
              <a:rPr lang="ru-RU" altLang="ru-RU" sz="1400" dirty="0">
                <a:latin typeface="+mn-lt"/>
              </a:rPr>
              <a:t>Комментарий руководителя проектного офиса по стратегии «Метафракс Кемикалс» Евгения Гаврилова:</a:t>
            </a:r>
          </a:p>
          <a:p>
            <a:pPr eaLnBrk="0" fontAlgn="base" hangingPunct="0">
              <a:spcBef>
                <a:spcPct val="0"/>
              </a:spcBef>
              <a:spcAft>
                <a:spcPct val="0"/>
              </a:spcAft>
              <a:buNone/>
              <a:defRPr/>
            </a:pPr>
            <a:endParaRPr lang="ru-RU" altLang="ru-RU" sz="1400" dirty="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buFontTx/>
              <a:buNone/>
              <a:defRPr/>
            </a:pPr>
            <a:r>
              <a:rPr lang="ru-RU" altLang="ru-RU" sz="1400" b="0" dirty="0">
                <a:latin typeface="+mn-lt"/>
              </a:rPr>
              <a:t>«Мои данные не вписываются в общие показатели:</a:t>
            </a:r>
          </a:p>
          <a:p>
            <a:pPr eaLnBrk="0" fontAlgn="base" hangingPunct="0">
              <a:spcBef>
                <a:spcPct val="0"/>
              </a:spcBef>
              <a:spcAft>
                <a:spcPct val="0"/>
              </a:spcAft>
              <a:buFontTx/>
              <a:buNone/>
              <a:defRPr/>
            </a:pPr>
            <a:r>
              <a:rPr lang="ru-RU" altLang="ru-RU" sz="1400" b="0" dirty="0">
                <a:latin typeface="+mn-lt"/>
              </a:rPr>
              <a:t>1) зарплата членов проектных команд - выросла - выровнялись под сильно выросшие средние зарплаты в отрасли, чувствуем постоянное давление на сотрудников со стороны конкурентов. Судя по офферам, зарплатные ожидания продолжают расти</a:t>
            </a:r>
          </a:p>
          <a:p>
            <a:pPr eaLnBrk="0" fontAlgn="base" hangingPunct="0">
              <a:spcBef>
                <a:spcPct val="0"/>
              </a:spcBef>
              <a:spcAft>
                <a:spcPct val="0"/>
              </a:spcAft>
              <a:buFontTx/>
              <a:buNone/>
              <a:defRPr/>
            </a:pPr>
            <a:r>
              <a:rPr lang="ru-RU" altLang="ru-RU" sz="1400" b="0" dirty="0">
                <a:latin typeface="+mn-lt"/>
              </a:rPr>
              <a:t>2) количество проектов в следующем квартале вырастет. Группа «Росхим» формирует свою инвестиционную стратегию, в ходе этого процесса мы ищем и оцениваем новые проектные инициативы по новым продуктам для газохимического и смоляного направления. Дорогие кредиты начнут сказываться на стоимости проектов через 2-3 года, когда начнутся закупки оборудования и СМР по новым проектам. До этого проекты будут требовать не более 5% бюджета - на НИОКР, базовое проектирование и стадию «П»»</a:t>
            </a:r>
          </a:p>
        </p:txBody>
      </p:sp>
      <p:pic>
        <p:nvPicPr>
          <p:cNvPr id="10" name="Рисунок 9">
            <a:extLst>
              <a:ext uri="{FF2B5EF4-FFF2-40B4-BE49-F238E27FC236}">
                <a16:creationId xmlns:a16="http://schemas.microsoft.com/office/drawing/2014/main" id="{5A68E0A9-664A-422D-ADD3-56C0857797B0}"/>
              </a:ext>
            </a:extLst>
          </p:cNvPr>
          <p:cNvPicPr>
            <a:picLocks noChangeAspect="1"/>
          </p:cNvPicPr>
          <p:nvPr/>
        </p:nvPicPr>
        <p:blipFill>
          <a:blip r:embed="rId2"/>
          <a:stretch>
            <a:fillRect/>
          </a:stretch>
        </p:blipFill>
        <p:spPr>
          <a:xfrm>
            <a:off x="6485212" y="1146306"/>
            <a:ext cx="1727988" cy="1401797"/>
          </a:xfrm>
          <a:prstGeom prst="rect">
            <a:avLst/>
          </a:prstGeom>
        </p:spPr>
      </p:pic>
      <p:sp>
        <p:nvSpPr>
          <p:cNvPr id="5" name="Rectangle 33">
            <a:extLst>
              <a:ext uri="{FF2B5EF4-FFF2-40B4-BE49-F238E27FC236}">
                <a16:creationId xmlns:a16="http://schemas.microsoft.com/office/drawing/2014/main" id="{1F34DC49-4FE2-F228-B249-083A4AE8095A}"/>
              </a:ext>
            </a:extLst>
          </p:cNvPr>
          <p:cNvSpPr/>
          <p:nvPr/>
        </p:nvSpPr>
        <p:spPr>
          <a:xfrm>
            <a:off x="8221319" y="2168284"/>
            <a:ext cx="3117247" cy="126095"/>
          </a:xfrm>
          <a:prstGeom prst="rect">
            <a:avLst/>
          </a:prstGeom>
          <a:solidFill>
            <a:srgbClr val="A5A5A5"/>
          </a:soli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 name="Rectangle 34">
            <a:extLst>
              <a:ext uri="{FF2B5EF4-FFF2-40B4-BE49-F238E27FC236}">
                <a16:creationId xmlns:a16="http://schemas.microsoft.com/office/drawing/2014/main" id="{B70E5C60-5683-0BF1-705D-5087DC92471F}"/>
              </a:ext>
            </a:extLst>
          </p:cNvPr>
          <p:cNvSpPr/>
          <p:nvPr/>
        </p:nvSpPr>
        <p:spPr>
          <a:xfrm>
            <a:off x="8221318" y="1924434"/>
            <a:ext cx="2520000" cy="182935"/>
          </a:xfrm>
          <a:prstGeom prst="rect">
            <a:avLst/>
          </a:prstGeom>
          <a:solidFill>
            <a:srgbClr val="00B0F0"/>
          </a:solidFill>
          <a:ln w="25400" cap="flat" cmpd="sng" algn="ctr">
            <a:noFill/>
            <a:prstDash val="solid"/>
          </a:ln>
          <a:effectLst>
            <a:outerShdw blurRad="50800" dist="38100" dir="2700000" algn="tl" rotWithShape="0">
              <a:prstClr val="black">
                <a:alpha val="40000"/>
              </a:prst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8" name="Group 46">
            <a:extLst>
              <a:ext uri="{FF2B5EF4-FFF2-40B4-BE49-F238E27FC236}">
                <a16:creationId xmlns:a16="http://schemas.microsoft.com/office/drawing/2014/main" id="{3BF843D8-103C-4821-2473-ABDA68D87D18}"/>
              </a:ext>
            </a:extLst>
          </p:cNvPr>
          <p:cNvGrpSpPr/>
          <p:nvPr/>
        </p:nvGrpSpPr>
        <p:grpSpPr>
          <a:xfrm>
            <a:off x="10505331" y="1297033"/>
            <a:ext cx="1146086" cy="597599"/>
            <a:chOff x="2791098" y="4192376"/>
            <a:chExt cx="920323" cy="386636"/>
          </a:xfrm>
          <a:effectLst>
            <a:outerShdw blurRad="50800" dist="38100" dir="2700000" algn="tl" rotWithShape="0">
              <a:prstClr val="black">
                <a:alpha val="40000"/>
              </a:prstClr>
            </a:outerShdw>
          </a:effectLst>
        </p:grpSpPr>
        <p:sp>
          <p:nvSpPr>
            <p:cNvPr id="12" name="Freeform 47">
              <a:extLst>
                <a:ext uri="{FF2B5EF4-FFF2-40B4-BE49-F238E27FC236}">
                  <a16:creationId xmlns:a16="http://schemas.microsoft.com/office/drawing/2014/main" id="{3D1A7E03-4E3A-1763-4FD7-57553911A66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F81BD"/>
            </a:soli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3" name="TextBox 12">
              <a:extLst>
                <a:ext uri="{FF2B5EF4-FFF2-40B4-BE49-F238E27FC236}">
                  <a16:creationId xmlns:a16="http://schemas.microsoft.com/office/drawing/2014/main" id="{1677D094-A7B3-792B-309B-5FFE260CA9F8}"/>
                </a:ext>
              </a:extLst>
            </p:cNvPr>
            <p:cNvSpPr txBox="1"/>
            <p:nvPr/>
          </p:nvSpPr>
          <p:spPr>
            <a:xfrm>
              <a:off x="2909772" y="4192376"/>
              <a:ext cx="801649" cy="258864"/>
            </a:xfrm>
            <a:prstGeom prst="rect">
              <a:avLst/>
            </a:prstGeom>
            <a:noFill/>
          </p:spPr>
          <p:txBody>
            <a:bodyP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ru-RU" sz="2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35,7</a:t>
              </a:r>
              <a:endParaRPr kumimoji="0" lang="en-US" sz="2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sp>
        <p:nvSpPr>
          <p:cNvPr id="14" name="Стрелка: штриховая вправо 13">
            <a:extLst>
              <a:ext uri="{FF2B5EF4-FFF2-40B4-BE49-F238E27FC236}">
                <a16:creationId xmlns:a16="http://schemas.microsoft.com/office/drawing/2014/main" id="{0B883AA3-0013-3431-9BCF-040F0792625B}"/>
              </a:ext>
            </a:extLst>
          </p:cNvPr>
          <p:cNvSpPr/>
          <p:nvPr/>
        </p:nvSpPr>
        <p:spPr>
          <a:xfrm rot="5400000">
            <a:off x="11537654" y="5995973"/>
            <a:ext cx="329503" cy="416560"/>
          </a:xfrm>
          <a:prstGeom prst="stripedRightArrow">
            <a:avLst>
              <a:gd name="adj1" fmla="val 50000"/>
              <a:gd name="adj2" fmla="val 37679"/>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Левая фигурная скобка 14">
            <a:extLst>
              <a:ext uri="{FF2B5EF4-FFF2-40B4-BE49-F238E27FC236}">
                <a16:creationId xmlns:a16="http://schemas.microsoft.com/office/drawing/2014/main" id="{1150EE18-8E9F-B344-99B6-6179D399034E}"/>
              </a:ext>
            </a:extLst>
          </p:cNvPr>
          <p:cNvSpPr/>
          <p:nvPr/>
        </p:nvSpPr>
        <p:spPr>
          <a:xfrm rot="16200000">
            <a:off x="10874264" y="5046723"/>
            <a:ext cx="171743" cy="1754208"/>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6" name="TextBox 15">
            <a:extLst>
              <a:ext uri="{FF2B5EF4-FFF2-40B4-BE49-F238E27FC236}">
                <a16:creationId xmlns:a16="http://schemas.microsoft.com/office/drawing/2014/main" id="{17BAA707-6609-5829-5FB8-5A903B939CBD}"/>
              </a:ext>
            </a:extLst>
          </p:cNvPr>
          <p:cNvSpPr txBox="1"/>
          <p:nvPr/>
        </p:nvSpPr>
        <p:spPr>
          <a:xfrm>
            <a:off x="10585311" y="6038484"/>
            <a:ext cx="1225159" cy="369332"/>
          </a:xfrm>
          <a:prstGeom prst="rect">
            <a:avLst/>
          </a:prstGeom>
          <a:noFill/>
        </p:spPr>
        <p:txBody>
          <a:bodyPr wrap="square" rtlCol="0">
            <a:spAutoFit/>
          </a:bodyPr>
          <a:lstStyle/>
          <a:p>
            <a:r>
              <a:rPr lang="ru-RU" b="1" dirty="0">
                <a:solidFill>
                  <a:srgbClr val="C00000"/>
                </a:solidFill>
                <a:sym typeface="Symbol" panose="05050102010706020507" pitchFamily="18" charset="2"/>
              </a:rPr>
              <a:t>  -2,1</a:t>
            </a:r>
            <a:endParaRPr lang="ru-RU" b="1" dirty="0">
              <a:solidFill>
                <a:srgbClr val="C00000"/>
              </a:solidFill>
            </a:endParaRPr>
          </a:p>
        </p:txBody>
      </p:sp>
      <p:graphicFrame>
        <p:nvGraphicFramePr>
          <p:cNvPr id="17" name="Диаграмма 16">
            <a:extLst>
              <a:ext uri="{FF2B5EF4-FFF2-40B4-BE49-F238E27FC236}">
                <a16:creationId xmlns:a16="http://schemas.microsoft.com/office/drawing/2014/main" id="{AFC92955-A919-F3D4-3B24-55B63082A55E}"/>
              </a:ext>
            </a:extLst>
          </p:cNvPr>
          <p:cNvGraphicFramePr>
            <a:graphicFrameLocks/>
          </p:cNvGraphicFramePr>
          <p:nvPr>
            <p:extLst>
              <p:ext uri="{D42A27DB-BD31-4B8C-83A1-F6EECF244321}">
                <p14:modId xmlns:p14="http://schemas.microsoft.com/office/powerpoint/2010/main" val="2172901934"/>
              </p:ext>
            </p:extLst>
          </p:nvPr>
        </p:nvGraphicFramePr>
        <p:xfrm>
          <a:off x="6251333" y="2489414"/>
          <a:ext cx="5911137" cy="34152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198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750"/>
                                        <p:tgtEl>
                                          <p:spTgt spid="7"/>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Полилиния: фигура 43">
            <a:extLst>
              <a:ext uri="{FF2B5EF4-FFF2-40B4-BE49-F238E27FC236}">
                <a16:creationId xmlns:a16="http://schemas.microsoft.com/office/drawing/2014/main" id="{8680CF91-5744-4B96-A5DF-5BF376DC32B7}"/>
              </a:ext>
            </a:extLst>
          </p:cNvPr>
          <p:cNvSpPr/>
          <p:nvPr/>
        </p:nvSpPr>
        <p:spPr>
          <a:xfrm>
            <a:off x="10483116" y="1030286"/>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chemeClr val="bg1">
              <a:lumMod val="85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45" name="Полилиния: фигура 44">
            <a:extLst>
              <a:ext uri="{FF2B5EF4-FFF2-40B4-BE49-F238E27FC236}">
                <a16:creationId xmlns:a16="http://schemas.microsoft.com/office/drawing/2014/main" id="{434845DE-A4FE-46DB-B934-AAF81E13E780}"/>
              </a:ext>
            </a:extLst>
          </p:cNvPr>
          <p:cNvSpPr/>
          <p:nvPr/>
        </p:nvSpPr>
        <p:spPr>
          <a:xfrm>
            <a:off x="9351147" y="1028988"/>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chemeClr val="bg1">
              <a:lumMod val="85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9" name="Стрелка: пятиугольник 8">
            <a:extLst>
              <a:ext uri="{FF2B5EF4-FFF2-40B4-BE49-F238E27FC236}">
                <a16:creationId xmlns:a16="http://schemas.microsoft.com/office/drawing/2014/main" id="{0AE5BCBA-7547-4A1D-BF40-BAD90A6ECC91}"/>
              </a:ext>
            </a:extLst>
          </p:cNvPr>
          <p:cNvSpPr/>
          <p:nvPr/>
        </p:nvSpPr>
        <p:spPr>
          <a:xfrm>
            <a:off x="410307" y="2365358"/>
            <a:ext cx="5620851" cy="3472733"/>
          </a:xfrm>
          <a:prstGeom prst="homePlate">
            <a:avLst>
              <a:gd name="adj" fmla="val 16794"/>
            </a:avLst>
          </a:prstGeom>
          <a:solidFill>
            <a:srgbClr val="DAE3F3">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Заголовок 1">
            <a:extLst>
              <a:ext uri="{FF2B5EF4-FFF2-40B4-BE49-F238E27FC236}">
                <a16:creationId xmlns:a16="http://schemas.microsoft.com/office/drawing/2014/main" id="{F2E52787-FE41-4025-8880-A15F5C87B727}"/>
              </a:ext>
            </a:extLst>
          </p:cNvPr>
          <p:cNvSpPr>
            <a:spLocks noGrp="1"/>
          </p:cNvSpPr>
          <p:nvPr>
            <p:ph type="ctrTitle"/>
          </p:nvPr>
        </p:nvSpPr>
        <p:spPr>
          <a:xfrm>
            <a:off x="806849" y="271859"/>
            <a:ext cx="10293657" cy="512473"/>
          </a:xfrm>
        </p:spPr>
        <p:txBody>
          <a:bodyPr>
            <a:noAutofit/>
          </a:bodyPr>
          <a:lstStyle/>
          <a:p>
            <a:pPr algn="l"/>
            <a:r>
              <a:rPr lang="ru-RU" altLang="ru-RU" sz="2600" b="1" dirty="0">
                <a:solidFill>
                  <a:srgbClr val="284391"/>
                </a:solidFill>
                <a:latin typeface="Arial" panose="020B0604020202020204" pitchFamily="34" charset="0"/>
                <a:cs typeface="Arial" panose="020B0604020202020204" pitchFamily="34" charset="0"/>
              </a:rPr>
              <a:t>Общий индекс </a:t>
            </a:r>
            <a:endParaRPr lang="ru-RU" sz="2600" b="1" dirty="0">
              <a:solidFill>
                <a:srgbClr val="284391"/>
              </a:solidFill>
              <a:latin typeface="Arial" panose="020B0604020202020204" pitchFamily="34" charset="0"/>
              <a:cs typeface="Arial" panose="020B0604020202020204" pitchFamily="34" charset="0"/>
            </a:endParaRPr>
          </a:p>
        </p:txBody>
      </p:sp>
      <p:grpSp>
        <p:nvGrpSpPr>
          <p:cNvPr id="3" name="Группа 2">
            <a:extLst>
              <a:ext uri="{FF2B5EF4-FFF2-40B4-BE49-F238E27FC236}">
                <a16:creationId xmlns:a16="http://schemas.microsoft.com/office/drawing/2014/main" id="{AA94D823-FDFA-4515-8E42-79784B872E02}"/>
              </a:ext>
            </a:extLst>
          </p:cNvPr>
          <p:cNvGrpSpPr/>
          <p:nvPr/>
        </p:nvGrpSpPr>
        <p:grpSpPr>
          <a:xfrm>
            <a:off x="0" y="957941"/>
            <a:ext cx="12192000" cy="72346"/>
            <a:chOff x="0" y="957941"/>
            <a:chExt cx="12192000" cy="72346"/>
          </a:xfrm>
        </p:grpSpPr>
        <p:sp>
          <p:nvSpPr>
            <p:cNvPr id="4" name="Прямоугольник 3">
              <a:extLst>
                <a:ext uri="{FF2B5EF4-FFF2-40B4-BE49-F238E27FC236}">
                  <a16:creationId xmlns:a16="http://schemas.microsoft.com/office/drawing/2014/main" id="{23C07C10-62C6-4771-BEE3-D9AB45EB4850}"/>
                </a:ext>
              </a:extLst>
            </p:cNvPr>
            <p:cNvSpPr/>
            <p:nvPr/>
          </p:nvSpPr>
          <p:spPr>
            <a:xfrm>
              <a:off x="0" y="957942"/>
              <a:ext cx="12192000" cy="7234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араллелограмм 1">
              <a:extLst>
                <a:ext uri="{FF2B5EF4-FFF2-40B4-BE49-F238E27FC236}">
                  <a16:creationId xmlns:a16="http://schemas.microsoft.com/office/drawing/2014/main" id="{2562EB68-DBEA-44DE-92AF-AEA1E63898F7}"/>
                </a:ext>
              </a:extLst>
            </p:cNvPr>
            <p:cNvSpPr/>
            <p:nvPr/>
          </p:nvSpPr>
          <p:spPr>
            <a:xfrm flipH="1">
              <a:off x="552450" y="957942"/>
              <a:ext cx="195263" cy="72345"/>
            </a:xfrm>
            <a:prstGeom prst="parallelogram">
              <a:avLst>
                <a:gd name="adj" fmla="val 131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араллелограмм 10">
              <a:extLst>
                <a:ext uri="{FF2B5EF4-FFF2-40B4-BE49-F238E27FC236}">
                  <a16:creationId xmlns:a16="http://schemas.microsoft.com/office/drawing/2014/main" id="{08A8FE95-9BEE-4E85-AA82-33C58674A3E1}"/>
                </a:ext>
              </a:extLst>
            </p:cNvPr>
            <p:cNvSpPr/>
            <p:nvPr/>
          </p:nvSpPr>
          <p:spPr>
            <a:xfrm flipH="1">
              <a:off x="747713" y="957941"/>
              <a:ext cx="195263" cy="72345"/>
            </a:xfrm>
            <a:prstGeom prst="parallelogram">
              <a:avLst>
                <a:gd name="adj" fmla="val 131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0" name="Группа 29">
            <a:extLst>
              <a:ext uri="{FF2B5EF4-FFF2-40B4-BE49-F238E27FC236}">
                <a16:creationId xmlns:a16="http://schemas.microsoft.com/office/drawing/2014/main" id="{9F7752EB-1795-4F0F-873F-3BEA40F30AE8}"/>
              </a:ext>
            </a:extLst>
          </p:cNvPr>
          <p:cNvGrpSpPr/>
          <p:nvPr/>
        </p:nvGrpSpPr>
        <p:grpSpPr>
          <a:xfrm>
            <a:off x="11098816" y="150895"/>
            <a:ext cx="1018130" cy="843218"/>
            <a:chOff x="11098816" y="150895"/>
            <a:chExt cx="1018130" cy="843218"/>
          </a:xfrm>
        </p:grpSpPr>
        <p:grpSp>
          <p:nvGrpSpPr>
            <p:cNvPr id="29" name="Группа 28">
              <a:extLst>
                <a:ext uri="{FF2B5EF4-FFF2-40B4-BE49-F238E27FC236}">
                  <a16:creationId xmlns:a16="http://schemas.microsoft.com/office/drawing/2014/main" id="{0CE26789-7954-4C1E-B443-243F83D09B96}"/>
                </a:ext>
              </a:extLst>
            </p:cNvPr>
            <p:cNvGrpSpPr/>
            <p:nvPr/>
          </p:nvGrpSpPr>
          <p:grpSpPr>
            <a:xfrm>
              <a:off x="11152356" y="150895"/>
              <a:ext cx="658637" cy="504554"/>
              <a:chOff x="11152356" y="150895"/>
              <a:chExt cx="658637" cy="504554"/>
            </a:xfrm>
          </p:grpSpPr>
          <p:sp>
            <p:nvSpPr>
              <p:cNvPr id="25" name="Полилиния: фигура 24">
                <a:extLst>
                  <a:ext uri="{FF2B5EF4-FFF2-40B4-BE49-F238E27FC236}">
                    <a16:creationId xmlns:a16="http://schemas.microsoft.com/office/drawing/2014/main" id="{29442075-3304-4B10-B3F5-507604ADBA5C}"/>
                  </a:ext>
                </a:extLst>
              </p:cNvPr>
              <p:cNvSpPr/>
              <p:nvPr/>
            </p:nvSpPr>
            <p:spPr>
              <a:xfrm rot="12906208">
                <a:off x="11404770" y="150895"/>
                <a:ext cx="406223" cy="496933"/>
              </a:xfrm>
              <a:custGeom>
                <a:avLst/>
                <a:gdLst>
                  <a:gd name="connsiteX0" fmla="*/ 1212377 w 1266547"/>
                  <a:gd name="connsiteY0" fmla="*/ 1456144 h 1494286"/>
                  <a:gd name="connsiteX1" fmla="*/ 1096339 w 1266547"/>
                  <a:gd name="connsiteY1" fmla="*/ 1493703 h 1494286"/>
                  <a:gd name="connsiteX2" fmla="*/ 1058178 w 1266547"/>
                  <a:gd name="connsiteY2" fmla="*/ 1485127 h 1494286"/>
                  <a:gd name="connsiteX3" fmla="*/ 1052771 w 1266547"/>
                  <a:gd name="connsiteY3" fmla="*/ 1488928 h 1494286"/>
                  <a:gd name="connsiteX4" fmla="*/ 68954 w 1266547"/>
                  <a:gd name="connsiteY4" fmla="*/ 1252817 h 1494286"/>
                  <a:gd name="connsiteX5" fmla="*/ 68788 w 1266547"/>
                  <a:gd name="connsiteY5" fmla="*/ 1251900 h 1494286"/>
                  <a:gd name="connsiteX6" fmla="*/ 55241 w 1266547"/>
                  <a:gd name="connsiteY6" fmla="*/ 1248714 h 1494286"/>
                  <a:gd name="connsiteX7" fmla="*/ 14685 w 1266547"/>
                  <a:gd name="connsiteY7" fmla="*/ 1218525 h 1494286"/>
                  <a:gd name="connsiteX8" fmla="*/ 12 w 1266547"/>
                  <a:gd name="connsiteY8" fmla="*/ 1170142 h 1494286"/>
                  <a:gd name="connsiteX9" fmla="*/ 1351 w 1266547"/>
                  <a:gd name="connsiteY9" fmla="*/ 1158497 h 1494286"/>
                  <a:gd name="connsiteX10" fmla="*/ 675 w 1266547"/>
                  <a:gd name="connsiteY10" fmla="*/ 1158201 h 1494286"/>
                  <a:gd name="connsiteX11" fmla="*/ 111899 w 1266547"/>
                  <a:gd name="connsiteY11" fmla="*/ 150375 h 1494286"/>
                  <a:gd name="connsiteX12" fmla="*/ 112135 w 1266547"/>
                  <a:gd name="connsiteY12" fmla="*/ 150209 h 1494286"/>
                  <a:gd name="connsiteX13" fmla="*/ 117645 w 1266547"/>
                  <a:gd name="connsiteY13" fmla="*/ 113088 h 1494286"/>
                  <a:gd name="connsiteX14" fmla="*/ 194490 w 1266547"/>
                  <a:gd name="connsiteY14" fmla="*/ 18371 h 1494286"/>
                  <a:gd name="connsiteX15" fmla="*/ 354057 w 1266547"/>
                  <a:gd name="connsiteY15" fmla="*/ 25762 h 1494286"/>
                  <a:gd name="connsiteX16" fmla="*/ 421833 w 1266547"/>
                  <a:gd name="connsiteY16" fmla="*/ 127162 h 1494286"/>
                  <a:gd name="connsiteX17" fmla="*/ 423502 w 1266547"/>
                  <a:gd name="connsiteY17" fmla="*/ 157429 h 1494286"/>
                  <a:gd name="connsiteX18" fmla="*/ 429654 w 1266547"/>
                  <a:gd name="connsiteY18" fmla="*/ 107211 h 1494286"/>
                  <a:gd name="connsiteX19" fmla="*/ 427485 w 1266547"/>
                  <a:gd name="connsiteY19" fmla="*/ 135207 h 1494286"/>
                  <a:gd name="connsiteX20" fmla="*/ 430907 w 1266547"/>
                  <a:gd name="connsiteY20" fmla="*/ 125639 h 1494286"/>
                  <a:gd name="connsiteX21" fmla="*/ 335141 w 1266547"/>
                  <a:gd name="connsiteY21" fmla="*/ 993404 h 1494286"/>
                  <a:gd name="connsiteX22" fmla="*/ 1153653 w 1266547"/>
                  <a:gd name="connsiteY22" fmla="*/ 1189843 h 1494286"/>
                  <a:gd name="connsiteX23" fmla="*/ 1154414 w 1266547"/>
                  <a:gd name="connsiteY23" fmla="*/ 1187565 h 1494286"/>
                  <a:gd name="connsiteX24" fmla="*/ 1166088 w 1266547"/>
                  <a:gd name="connsiteY24" fmla="*/ 1192827 h 1494286"/>
                  <a:gd name="connsiteX25" fmla="*/ 1173355 w 1266547"/>
                  <a:gd name="connsiteY25" fmla="*/ 1194571 h 1494286"/>
                  <a:gd name="connsiteX26" fmla="*/ 1172876 w 1266547"/>
                  <a:gd name="connsiteY26" fmla="*/ 1195887 h 1494286"/>
                  <a:gd name="connsiteX27" fmla="*/ 1192822 w 1266547"/>
                  <a:gd name="connsiteY27" fmla="*/ 1204879 h 1494286"/>
                  <a:gd name="connsiteX28" fmla="*/ 1262997 w 1266547"/>
                  <a:gd name="connsiteY28" fmla="*/ 1304639 h 1494286"/>
                  <a:gd name="connsiteX29" fmla="*/ 1212377 w 1266547"/>
                  <a:gd name="connsiteY29" fmla="*/ 1456144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6547" h="1494286">
                    <a:moveTo>
                      <a:pt x="1212377" y="1456144"/>
                    </a:moveTo>
                    <a:cubicBezTo>
                      <a:pt x="1179930" y="1484185"/>
                      <a:pt x="1137939" y="1497302"/>
                      <a:pt x="1096339" y="1493703"/>
                    </a:cubicBezTo>
                    <a:lnTo>
                      <a:pt x="1058178" y="1485127"/>
                    </a:lnTo>
                    <a:lnTo>
                      <a:pt x="1052771" y="1488928"/>
                    </a:lnTo>
                    <a:lnTo>
                      <a:pt x="68954" y="1252817"/>
                    </a:lnTo>
                    <a:lnTo>
                      <a:pt x="68788" y="1251900"/>
                    </a:lnTo>
                    <a:lnTo>
                      <a:pt x="55241" y="1248714"/>
                    </a:lnTo>
                    <a:cubicBezTo>
                      <a:pt x="39187" y="1243242"/>
                      <a:pt x="24914" y="1233078"/>
                      <a:pt x="14685" y="1218525"/>
                    </a:cubicBezTo>
                    <a:cubicBezTo>
                      <a:pt x="4456" y="1203972"/>
                      <a:pt x="-276" y="1187099"/>
                      <a:pt x="12" y="1170142"/>
                    </a:cubicBezTo>
                    <a:lnTo>
                      <a:pt x="1351" y="1158497"/>
                    </a:lnTo>
                    <a:lnTo>
                      <a:pt x="675" y="1158201"/>
                    </a:lnTo>
                    <a:lnTo>
                      <a:pt x="111899" y="150375"/>
                    </a:lnTo>
                    <a:lnTo>
                      <a:pt x="112135" y="150209"/>
                    </a:lnTo>
                    <a:lnTo>
                      <a:pt x="117645" y="113088"/>
                    </a:lnTo>
                    <a:cubicBezTo>
                      <a:pt x="129271" y="72981"/>
                      <a:pt x="156637" y="38533"/>
                      <a:pt x="194490" y="18371"/>
                    </a:cubicBezTo>
                    <a:cubicBezTo>
                      <a:pt x="245030" y="-8549"/>
                      <a:pt x="306216" y="-5715"/>
                      <a:pt x="354057" y="25762"/>
                    </a:cubicBezTo>
                    <a:cubicBezTo>
                      <a:pt x="389883" y="49334"/>
                      <a:pt x="413952" y="86158"/>
                      <a:pt x="421833" y="127162"/>
                    </a:cubicBezTo>
                    <a:lnTo>
                      <a:pt x="423502" y="157429"/>
                    </a:lnTo>
                    <a:lnTo>
                      <a:pt x="429654" y="107211"/>
                    </a:lnTo>
                    <a:lnTo>
                      <a:pt x="427485" y="135207"/>
                    </a:lnTo>
                    <a:lnTo>
                      <a:pt x="430907" y="125639"/>
                    </a:lnTo>
                    <a:lnTo>
                      <a:pt x="335141" y="993404"/>
                    </a:lnTo>
                    <a:lnTo>
                      <a:pt x="1153653" y="1189843"/>
                    </a:lnTo>
                    <a:lnTo>
                      <a:pt x="1154414" y="1187565"/>
                    </a:lnTo>
                    <a:lnTo>
                      <a:pt x="1166088" y="1192827"/>
                    </a:lnTo>
                    <a:lnTo>
                      <a:pt x="1173355" y="1194571"/>
                    </a:lnTo>
                    <a:lnTo>
                      <a:pt x="1172876" y="1195887"/>
                    </a:lnTo>
                    <a:lnTo>
                      <a:pt x="1192822" y="1204879"/>
                    </a:lnTo>
                    <a:cubicBezTo>
                      <a:pt x="1228240" y="1227000"/>
                      <a:pt x="1253920" y="1262722"/>
                      <a:pt x="1262997" y="1304639"/>
                    </a:cubicBezTo>
                    <a:cubicBezTo>
                      <a:pt x="1275117" y="1360604"/>
                      <a:pt x="1255706" y="1418699"/>
                      <a:pt x="1212377" y="1456144"/>
                    </a:cubicBezTo>
                    <a:close/>
                  </a:path>
                </a:pathLst>
              </a:custGeom>
              <a:solidFill>
                <a:srgbClr val="2843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27" name="Полилиния: фигура 26">
                <a:extLst>
                  <a:ext uri="{FF2B5EF4-FFF2-40B4-BE49-F238E27FC236}">
                    <a16:creationId xmlns:a16="http://schemas.microsoft.com/office/drawing/2014/main" id="{4254B57A-0BF7-4F60-97A7-51B43B03E5CB}"/>
                  </a:ext>
                </a:extLst>
              </p:cNvPr>
              <p:cNvSpPr/>
              <p:nvPr/>
            </p:nvSpPr>
            <p:spPr>
              <a:xfrm rot="12906208">
                <a:off x="11152356" y="158516"/>
                <a:ext cx="406223" cy="496933"/>
              </a:xfrm>
              <a:custGeom>
                <a:avLst/>
                <a:gdLst>
                  <a:gd name="connsiteX0" fmla="*/ 1212377 w 1266547"/>
                  <a:gd name="connsiteY0" fmla="*/ 1456144 h 1494286"/>
                  <a:gd name="connsiteX1" fmla="*/ 1096339 w 1266547"/>
                  <a:gd name="connsiteY1" fmla="*/ 1493703 h 1494286"/>
                  <a:gd name="connsiteX2" fmla="*/ 1058178 w 1266547"/>
                  <a:gd name="connsiteY2" fmla="*/ 1485127 h 1494286"/>
                  <a:gd name="connsiteX3" fmla="*/ 1052771 w 1266547"/>
                  <a:gd name="connsiteY3" fmla="*/ 1488928 h 1494286"/>
                  <a:gd name="connsiteX4" fmla="*/ 68954 w 1266547"/>
                  <a:gd name="connsiteY4" fmla="*/ 1252817 h 1494286"/>
                  <a:gd name="connsiteX5" fmla="*/ 68788 w 1266547"/>
                  <a:gd name="connsiteY5" fmla="*/ 1251900 h 1494286"/>
                  <a:gd name="connsiteX6" fmla="*/ 55241 w 1266547"/>
                  <a:gd name="connsiteY6" fmla="*/ 1248714 h 1494286"/>
                  <a:gd name="connsiteX7" fmla="*/ 14685 w 1266547"/>
                  <a:gd name="connsiteY7" fmla="*/ 1218525 h 1494286"/>
                  <a:gd name="connsiteX8" fmla="*/ 12 w 1266547"/>
                  <a:gd name="connsiteY8" fmla="*/ 1170142 h 1494286"/>
                  <a:gd name="connsiteX9" fmla="*/ 1351 w 1266547"/>
                  <a:gd name="connsiteY9" fmla="*/ 1158497 h 1494286"/>
                  <a:gd name="connsiteX10" fmla="*/ 675 w 1266547"/>
                  <a:gd name="connsiteY10" fmla="*/ 1158201 h 1494286"/>
                  <a:gd name="connsiteX11" fmla="*/ 111899 w 1266547"/>
                  <a:gd name="connsiteY11" fmla="*/ 150375 h 1494286"/>
                  <a:gd name="connsiteX12" fmla="*/ 112135 w 1266547"/>
                  <a:gd name="connsiteY12" fmla="*/ 150209 h 1494286"/>
                  <a:gd name="connsiteX13" fmla="*/ 117645 w 1266547"/>
                  <a:gd name="connsiteY13" fmla="*/ 113088 h 1494286"/>
                  <a:gd name="connsiteX14" fmla="*/ 194490 w 1266547"/>
                  <a:gd name="connsiteY14" fmla="*/ 18371 h 1494286"/>
                  <a:gd name="connsiteX15" fmla="*/ 354057 w 1266547"/>
                  <a:gd name="connsiteY15" fmla="*/ 25762 h 1494286"/>
                  <a:gd name="connsiteX16" fmla="*/ 421833 w 1266547"/>
                  <a:gd name="connsiteY16" fmla="*/ 127162 h 1494286"/>
                  <a:gd name="connsiteX17" fmla="*/ 423502 w 1266547"/>
                  <a:gd name="connsiteY17" fmla="*/ 157429 h 1494286"/>
                  <a:gd name="connsiteX18" fmla="*/ 429654 w 1266547"/>
                  <a:gd name="connsiteY18" fmla="*/ 107211 h 1494286"/>
                  <a:gd name="connsiteX19" fmla="*/ 427485 w 1266547"/>
                  <a:gd name="connsiteY19" fmla="*/ 135207 h 1494286"/>
                  <a:gd name="connsiteX20" fmla="*/ 430907 w 1266547"/>
                  <a:gd name="connsiteY20" fmla="*/ 125639 h 1494286"/>
                  <a:gd name="connsiteX21" fmla="*/ 335141 w 1266547"/>
                  <a:gd name="connsiteY21" fmla="*/ 993404 h 1494286"/>
                  <a:gd name="connsiteX22" fmla="*/ 1153653 w 1266547"/>
                  <a:gd name="connsiteY22" fmla="*/ 1189843 h 1494286"/>
                  <a:gd name="connsiteX23" fmla="*/ 1154414 w 1266547"/>
                  <a:gd name="connsiteY23" fmla="*/ 1187565 h 1494286"/>
                  <a:gd name="connsiteX24" fmla="*/ 1166088 w 1266547"/>
                  <a:gd name="connsiteY24" fmla="*/ 1192827 h 1494286"/>
                  <a:gd name="connsiteX25" fmla="*/ 1173355 w 1266547"/>
                  <a:gd name="connsiteY25" fmla="*/ 1194571 h 1494286"/>
                  <a:gd name="connsiteX26" fmla="*/ 1172876 w 1266547"/>
                  <a:gd name="connsiteY26" fmla="*/ 1195887 h 1494286"/>
                  <a:gd name="connsiteX27" fmla="*/ 1192822 w 1266547"/>
                  <a:gd name="connsiteY27" fmla="*/ 1204879 h 1494286"/>
                  <a:gd name="connsiteX28" fmla="*/ 1262997 w 1266547"/>
                  <a:gd name="connsiteY28" fmla="*/ 1304639 h 1494286"/>
                  <a:gd name="connsiteX29" fmla="*/ 1212377 w 1266547"/>
                  <a:gd name="connsiteY29" fmla="*/ 1456144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6547" h="1494286">
                    <a:moveTo>
                      <a:pt x="1212377" y="1456144"/>
                    </a:moveTo>
                    <a:cubicBezTo>
                      <a:pt x="1179930" y="1484185"/>
                      <a:pt x="1137939" y="1497302"/>
                      <a:pt x="1096339" y="1493703"/>
                    </a:cubicBezTo>
                    <a:lnTo>
                      <a:pt x="1058178" y="1485127"/>
                    </a:lnTo>
                    <a:lnTo>
                      <a:pt x="1052771" y="1488928"/>
                    </a:lnTo>
                    <a:lnTo>
                      <a:pt x="68954" y="1252817"/>
                    </a:lnTo>
                    <a:lnTo>
                      <a:pt x="68788" y="1251900"/>
                    </a:lnTo>
                    <a:lnTo>
                      <a:pt x="55241" y="1248714"/>
                    </a:lnTo>
                    <a:cubicBezTo>
                      <a:pt x="39187" y="1243242"/>
                      <a:pt x="24914" y="1233078"/>
                      <a:pt x="14685" y="1218525"/>
                    </a:cubicBezTo>
                    <a:cubicBezTo>
                      <a:pt x="4456" y="1203972"/>
                      <a:pt x="-276" y="1187099"/>
                      <a:pt x="12" y="1170142"/>
                    </a:cubicBezTo>
                    <a:lnTo>
                      <a:pt x="1351" y="1158497"/>
                    </a:lnTo>
                    <a:lnTo>
                      <a:pt x="675" y="1158201"/>
                    </a:lnTo>
                    <a:lnTo>
                      <a:pt x="111899" y="150375"/>
                    </a:lnTo>
                    <a:lnTo>
                      <a:pt x="112135" y="150209"/>
                    </a:lnTo>
                    <a:lnTo>
                      <a:pt x="117645" y="113088"/>
                    </a:lnTo>
                    <a:cubicBezTo>
                      <a:pt x="129271" y="72981"/>
                      <a:pt x="156637" y="38533"/>
                      <a:pt x="194490" y="18371"/>
                    </a:cubicBezTo>
                    <a:cubicBezTo>
                      <a:pt x="245030" y="-8549"/>
                      <a:pt x="306216" y="-5715"/>
                      <a:pt x="354057" y="25762"/>
                    </a:cubicBezTo>
                    <a:cubicBezTo>
                      <a:pt x="389883" y="49334"/>
                      <a:pt x="413952" y="86158"/>
                      <a:pt x="421833" y="127162"/>
                    </a:cubicBezTo>
                    <a:lnTo>
                      <a:pt x="423502" y="157429"/>
                    </a:lnTo>
                    <a:lnTo>
                      <a:pt x="429654" y="107211"/>
                    </a:lnTo>
                    <a:lnTo>
                      <a:pt x="427485" y="135207"/>
                    </a:lnTo>
                    <a:lnTo>
                      <a:pt x="430907" y="125639"/>
                    </a:lnTo>
                    <a:lnTo>
                      <a:pt x="335141" y="993404"/>
                    </a:lnTo>
                    <a:lnTo>
                      <a:pt x="1153653" y="1189843"/>
                    </a:lnTo>
                    <a:lnTo>
                      <a:pt x="1154414" y="1187565"/>
                    </a:lnTo>
                    <a:lnTo>
                      <a:pt x="1166088" y="1192827"/>
                    </a:lnTo>
                    <a:lnTo>
                      <a:pt x="1173355" y="1194571"/>
                    </a:lnTo>
                    <a:lnTo>
                      <a:pt x="1172876" y="1195887"/>
                    </a:lnTo>
                    <a:lnTo>
                      <a:pt x="1192822" y="1204879"/>
                    </a:lnTo>
                    <a:cubicBezTo>
                      <a:pt x="1228240" y="1227000"/>
                      <a:pt x="1253920" y="1262722"/>
                      <a:pt x="1262997" y="1304639"/>
                    </a:cubicBezTo>
                    <a:cubicBezTo>
                      <a:pt x="1275117" y="1360604"/>
                      <a:pt x="1255706" y="1418699"/>
                      <a:pt x="1212377" y="1456144"/>
                    </a:cubicBezTo>
                    <a:close/>
                  </a:path>
                </a:pathLst>
              </a:custGeom>
              <a:solidFill>
                <a:srgbClr val="2843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28" name="TextBox 27">
              <a:extLst>
                <a:ext uri="{FF2B5EF4-FFF2-40B4-BE49-F238E27FC236}">
                  <a16:creationId xmlns:a16="http://schemas.microsoft.com/office/drawing/2014/main" id="{D395BCDD-CE7A-4F10-8D3F-700413958CDF}"/>
                </a:ext>
              </a:extLst>
            </p:cNvPr>
            <p:cNvSpPr txBox="1"/>
            <p:nvPr/>
          </p:nvSpPr>
          <p:spPr>
            <a:xfrm>
              <a:off x="11098816" y="624781"/>
              <a:ext cx="1018130" cy="369332"/>
            </a:xfrm>
            <a:prstGeom prst="rect">
              <a:avLst/>
            </a:prstGeom>
            <a:noFill/>
          </p:spPr>
          <p:txBody>
            <a:bodyPr wrap="square" rtlCol="0">
              <a:spAutoFit/>
            </a:bodyPr>
            <a:lstStyle/>
            <a:p>
              <a:r>
                <a:rPr lang="ru-RU" dirty="0">
                  <a:solidFill>
                    <a:srgbClr val="284391"/>
                  </a:solidFill>
                </a:rPr>
                <a:t>СОВНЕТ</a:t>
              </a:r>
            </a:p>
          </p:txBody>
        </p:sp>
      </p:grpSp>
      <p:sp>
        <p:nvSpPr>
          <p:cNvPr id="31" name="Прямоугольник 30">
            <a:extLst>
              <a:ext uri="{FF2B5EF4-FFF2-40B4-BE49-F238E27FC236}">
                <a16:creationId xmlns:a16="http://schemas.microsoft.com/office/drawing/2014/main" id="{2A15A8B6-5FC8-4DE9-9A18-332E209CB635}"/>
              </a:ext>
            </a:extLst>
          </p:cNvPr>
          <p:cNvSpPr/>
          <p:nvPr/>
        </p:nvSpPr>
        <p:spPr>
          <a:xfrm>
            <a:off x="0" y="6606917"/>
            <a:ext cx="12192000" cy="28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TextBox 31">
            <a:extLst>
              <a:ext uri="{FF2B5EF4-FFF2-40B4-BE49-F238E27FC236}">
                <a16:creationId xmlns:a16="http://schemas.microsoft.com/office/drawing/2014/main" id="{ECA08312-DFF7-4D25-B240-F84FC4390633}"/>
              </a:ext>
            </a:extLst>
          </p:cNvPr>
          <p:cNvSpPr txBox="1"/>
          <p:nvPr/>
        </p:nvSpPr>
        <p:spPr>
          <a:xfrm>
            <a:off x="10867373" y="6594826"/>
            <a:ext cx="1324627" cy="276999"/>
          </a:xfrm>
          <a:prstGeom prst="rect">
            <a:avLst/>
          </a:prstGeom>
          <a:noFill/>
        </p:spPr>
        <p:txBody>
          <a:bodyPr wrap="square" rtlCol="0">
            <a:spAutoFit/>
          </a:bodyPr>
          <a:lstStyle/>
          <a:p>
            <a:r>
              <a:rPr lang="en-US" sz="1200" b="1" dirty="0">
                <a:solidFill>
                  <a:srgbClr val="284391"/>
                </a:solidFill>
                <a:latin typeface="Arial" panose="020B0604020202020204" pitchFamily="34" charset="0"/>
                <a:cs typeface="Arial" panose="020B0604020202020204" pitchFamily="34" charset="0"/>
              </a:rPr>
              <a:t>www.sovnet.ru</a:t>
            </a:r>
            <a:endParaRPr lang="ru-RU" sz="1200" b="1" dirty="0">
              <a:solidFill>
                <a:srgbClr val="284391"/>
              </a:solidFill>
              <a:latin typeface="Arial" panose="020B0604020202020204" pitchFamily="34" charset="0"/>
              <a:cs typeface="Arial" panose="020B0604020202020204" pitchFamily="34" charset="0"/>
            </a:endParaRPr>
          </a:p>
        </p:txBody>
      </p:sp>
      <p:grpSp>
        <p:nvGrpSpPr>
          <p:cNvPr id="40" name="Группа 39">
            <a:extLst>
              <a:ext uri="{FF2B5EF4-FFF2-40B4-BE49-F238E27FC236}">
                <a16:creationId xmlns:a16="http://schemas.microsoft.com/office/drawing/2014/main" id="{96941552-227B-4F6F-8266-491CD138E0EF}"/>
              </a:ext>
            </a:extLst>
          </p:cNvPr>
          <p:cNvGrpSpPr/>
          <p:nvPr/>
        </p:nvGrpSpPr>
        <p:grpSpPr>
          <a:xfrm>
            <a:off x="240506" y="6606917"/>
            <a:ext cx="597694" cy="288000"/>
            <a:chOff x="552450" y="6606915"/>
            <a:chExt cx="597694" cy="288000"/>
          </a:xfrm>
        </p:grpSpPr>
        <p:sp>
          <p:nvSpPr>
            <p:cNvPr id="38" name="Стрелка: шеврон 37">
              <a:extLst>
                <a:ext uri="{FF2B5EF4-FFF2-40B4-BE49-F238E27FC236}">
                  <a16:creationId xmlns:a16="http://schemas.microsoft.com/office/drawing/2014/main" id="{58C7EF8E-9230-41D4-A21E-42C9937849C0}"/>
                </a:ext>
              </a:extLst>
            </p:cNvPr>
            <p:cNvSpPr/>
            <p:nvPr/>
          </p:nvSpPr>
          <p:spPr>
            <a:xfrm>
              <a:off x="552450" y="6606915"/>
              <a:ext cx="468000" cy="288000"/>
            </a:xfrm>
            <a:prstGeom prst="chevron">
              <a:avLst>
                <a:gd name="adj" fmla="val 367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3" name="Стрелка: шеврон 32">
              <a:extLst>
                <a:ext uri="{FF2B5EF4-FFF2-40B4-BE49-F238E27FC236}">
                  <a16:creationId xmlns:a16="http://schemas.microsoft.com/office/drawing/2014/main" id="{F3071521-75D9-4AB9-B4D2-75954FE80E4D}"/>
                </a:ext>
              </a:extLst>
            </p:cNvPr>
            <p:cNvSpPr/>
            <p:nvPr/>
          </p:nvSpPr>
          <p:spPr>
            <a:xfrm>
              <a:off x="570450" y="6606915"/>
              <a:ext cx="579694" cy="288000"/>
            </a:xfrm>
            <a:prstGeom prst="chevron">
              <a:avLst>
                <a:gd name="adj" fmla="val 3677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chemeClr val="bg1">
                      <a:lumMod val="95000"/>
                    </a:schemeClr>
                  </a:solidFill>
                  <a:latin typeface="Arial" panose="020B0604020202020204" pitchFamily="34" charset="0"/>
                  <a:cs typeface="Arial" panose="020B0604020202020204" pitchFamily="34" charset="0"/>
                </a:rPr>
                <a:t>22</a:t>
              </a:r>
            </a:p>
          </p:txBody>
        </p:sp>
      </p:grpSp>
      <p:sp>
        <p:nvSpPr>
          <p:cNvPr id="42" name="TextBox 2">
            <a:extLst>
              <a:ext uri="{FF2B5EF4-FFF2-40B4-BE49-F238E27FC236}">
                <a16:creationId xmlns:a16="http://schemas.microsoft.com/office/drawing/2014/main" id="{245D9A38-735C-4816-81A1-3F90740F521A}"/>
              </a:ext>
            </a:extLst>
          </p:cNvPr>
          <p:cNvSpPr txBox="1">
            <a:spLocks noChangeArrowheads="1"/>
          </p:cNvSpPr>
          <p:nvPr/>
        </p:nvSpPr>
        <p:spPr bwMode="auto">
          <a:xfrm>
            <a:off x="609601" y="2539400"/>
            <a:ext cx="4794738" cy="3108543"/>
          </a:xfrm>
          <a:prstGeom prst="rect">
            <a:avLst/>
          </a:prstGeom>
          <a:noFill/>
          <a:ln>
            <a:noFill/>
          </a:ln>
        </p:spPr>
        <p:txBody>
          <a:bodyPr wrap="square">
            <a:spAutoFit/>
          </a:bodyPr>
          <a:lstStyle>
            <a:lvl1pPr>
              <a:spcBef>
                <a:spcPct val="20000"/>
              </a:spcBef>
              <a:buFont typeface="Arial" panose="020B0604020202020204" pitchFamily="34" charset="0"/>
              <a:buChar char="•"/>
              <a:defRPr sz="2400" b="1">
                <a:solidFill>
                  <a:schemeClr val="tx1"/>
                </a:solidFill>
                <a:latin typeface="Myriad Pro" pitchFamily="34" charset="0"/>
              </a:defRPr>
            </a:lvl1pPr>
            <a:lvl2pPr marL="742950" indent="-285750">
              <a:spcBef>
                <a:spcPct val="20000"/>
              </a:spcBef>
              <a:buFont typeface="Arial" panose="020B0604020202020204" pitchFamily="34" charset="0"/>
              <a:buChar char="–"/>
              <a:defRPr sz="2000">
                <a:solidFill>
                  <a:schemeClr val="tx1"/>
                </a:solidFill>
                <a:latin typeface="Myriad Pro" pitchFamily="34" charset="0"/>
              </a:defRPr>
            </a:lvl2pPr>
            <a:lvl3pPr marL="1143000" indent="-228600">
              <a:spcBef>
                <a:spcPct val="20000"/>
              </a:spcBef>
              <a:buFont typeface="Arial" panose="020B0604020202020204" pitchFamily="34" charset="0"/>
              <a:buChar char="•"/>
              <a:defRPr>
                <a:solidFill>
                  <a:schemeClr val="tx1"/>
                </a:solidFill>
                <a:latin typeface="Myriad Pro" pitchFamily="34" charset="0"/>
              </a:defRPr>
            </a:lvl3pPr>
            <a:lvl4pPr marL="1600200" indent="-228600">
              <a:spcBef>
                <a:spcPct val="20000"/>
              </a:spcBef>
              <a:buFont typeface="Arial" panose="020B0604020202020204" pitchFamily="34" charset="0"/>
              <a:buChar char="–"/>
              <a:defRPr sz="1600">
                <a:solidFill>
                  <a:schemeClr val="tx1"/>
                </a:solidFill>
                <a:latin typeface="Myriad Pro" pitchFamily="34" charset="0"/>
              </a:defRPr>
            </a:lvl4pPr>
            <a:lvl5pPr marL="2057400" indent="-228600">
              <a:spcBef>
                <a:spcPct val="20000"/>
              </a:spcBef>
              <a:buFont typeface="Arial" panose="020B0604020202020204" pitchFamily="34" charset="0"/>
              <a:buChar char="»"/>
              <a:defRPr sz="16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9pPr>
          </a:lstStyle>
          <a:p>
            <a:pPr eaLnBrk="0" fontAlgn="base" hangingPunct="0">
              <a:spcBef>
                <a:spcPct val="0"/>
              </a:spcBef>
              <a:spcAft>
                <a:spcPct val="0"/>
              </a:spcAft>
              <a:buNone/>
              <a:defRPr/>
            </a:pPr>
            <a:r>
              <a:rPr lang="ru-RU" altLang="ru-RU" sz="1400" dirty="0">
                <a:latin typeface="+mn-lt"/>
              </a:rPr>
              <a:t>Комментарий руководителя направления проектного офиса «Солар» Михаила Белова:</a:t>
            </a:r>
          </a:p>
          <a:p>
            <a:pPr eaLnBrk="0" fontAlgn="base" hangingPunct="0">
              <a:spcBef>
                <a:spcPct val="0"/>
              </a:spcBef>
              <a:spcAft>
                <a:spcPct val="0"/>
              </a:spcAft>
              <a:buNone/>
              <a:defRPr/>
            </a:pPr>
            <a:endParaRPr lang="ru-RU" altLang="ru-RU" sz="1400" b="0" dirty="0">
              <a:latin typeface="+mn-lt"/>
            </a:endParaRPr>
          </a:p>
          <a:p>
            <a:pPr eaLnBrk="0" fontAlgn="base" hangingPunct="0">
              <a:spcBef>
                <a:spcPct val="0"/>
              </a:spcBef>
              <a:spcAft>
                <a:spcPct val="0"/>
              </a:spcAft>
              <a:buFontTx/>
              <a:buNone/>
              <a:defRPr/>
            </a:pPr>
            <a:r>
              <a:rPr lang="ru-RU" altLang="ru-RU" sz="1400" b="0" dirty="0">
                <a:latin typeface="+mn-lt"/>
              </a:rPr>
              <a:t>«Мой прошлый комментарий, что мы идём в оптимизации - подтверждается.</a:t>
            </a:r>
          </a:p>
          <a:p>
            <a:pPr eaLnBrk="0" fontAlgn="base" hangingPunct="0">
              <a:spcBef>
                <a:spcPct val="0"/>
              </a:spcBef>
              <a:spcAft>
                <a:spcPct val="0"/>
              </a:spcAft>
              <a:buFontTx/>
              <a:buNone/>
              <a:defRPr/>
            </a:pPr>
            <a:r>
              <a:rPr lang="ru-RU" altLang="ru-RU" sz="1400" b="0" dirty="0">
                <a:latin typeface="+mn-lt"/>
              </a:rPr>
              <a:t>Второй квартал будет показательным, потому что летом уже сильных изменений никто принимать не будет (исключая критичные изменения на рынке, которые заставят пересмотреть бюджеты и подходы).</a:t>
            </a:r>
          </a:p>
          <a:p>
            <a:pPr eaLnBrk="0" fontAlgn="base" hangingPunct="0">
              <a:spcBef>
                <a:spcPct val="0"/>
              </a:spcBef>
              <a:spcAft>
                <a:spcPct val="0"/>
              </a:spcAft>
              <a:buFontTx/>
              <a:buNone/>
              <a:defRPr/>
            </a:pPr>
            <a:r>
              <a:rPr lang="ru-RU" altLang="ru-RU" sz="1400" b="0" dirty="0">
                <a:latin typeface="+mn-lt"/>
              </a:rPr>
              <a:t>Инертность свойственно бизнесу и чем он больше, тем сильнее - поэтому мне кажется, что второй квартал не добавит активности.</a:t>
            </a:r>
          </a:p>
          <a:p>
            <a:pPr eaLnBrk="0" fontAlgn="base" hangingPunct="0">
              <a:spcBef>
                <a:spcPct val="0"/>
              </a:spcBef>
              <a:spcAft>
                <a:spcPct val="0"/>
              </a:spcAft>
              <a:buFontTx/>
              <a:buNone/>
              <a:defRPr/>
            </a:pPr>
            <a:r>
              <a:rPr lang="ru-RU" altLang="ru-RU" sz="1400" b="0" dirty="0">
                <a:latin typeface="+mn-lt"/>
              </a:rPr>
              <a:t>А вот четвертый может показать много интересного, опять же - в зависимости от рынка.»</a:t>
            </a:r>
          </a:p>
        </p:txBody>
      </p:sp>
      <p:pic>
        <p:nvPicPr>
          <p:cNvPr id="10" name="Рисунок 9">
            <a:extLst>
              <a:ext uri="{FF2B5EF4-FFF2-40B4-BE49-F238E27FC236}">
                <a16:creationId xmlns:a16="http://schemas.microsoft.com/office/drawing/2014/main" id="{5A68E0A9-664A-422D-ADD3-56C0857797B0}"/>
              </a:ext>
            </a:extLst>
          </p:cNvPr>
          <p:cNvPicPr>
            <a:picLocks noChangeAspect="1"/>
          </p:cNvPicPr>
          <p:nvPr/>
        </p:nvPicPr>
        <p:blipFill>
          <a:blip r:embed="rId2"/>
          <a:stretch>
            <a:fillRect/>
          </a:stretch>
        </p:blipFill>
        <p:spPr>
          <a:xfrm>
            <a:off x="6485212" y="1146306"/>
            <a:ext cx="1727988" cy="1401797"/>
          </a:xfrm>
          <a:prstGeom prst="rect">
            <a:avLst/>
          </a:prstGeom>
        </p:spPr>
      </p:pic>
      <p:sp>
        <p:nvSpPr>
          <p:cNvPr id="5" name="Rectangle 33">
            <a:extLst>
              <a:ext uri="{FF2B5EF4-FFF2-40B4-BE49-F238E27FC236}">
                <a16:creationId xmlns:a16="http://schemas.microsoft.com/office/drawing/2014/main" id="{4FB95DEE-1B51-56E9-389C-AEA55F33DF21}"/>
              </a:ext>
            </a:extLst>
          </p:cNvPr>
          <p:cNvSpPr/>
          <p:nvPr/>
        </p:nvSpPr>
        <p:spPr>
          <a:xfrm>
            <a:off x="8221319" y="2168284"/>
            <a:ext cx="3117247" cy="126095"/>
          </a:xfrm>
          <a:prstGeom prst="rect">
            <a:avLst/>
          </a:prstGeom>
          <a:solidFill>
            <a:srgbClr val="A5A5A5"/>
          </a:soli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 name="Rectangle 34">
            <a:extLst>
              <a:ext uri="{FF2B5EF4-FFF2-40B4-BE49-F238E27FC236}">
                <a16:creationId xmlns:a16="http://schemas.microsoft.com/office/drawing/2014/main" id="{A1F34C4D-5876-EE6B-FA41-CF79DDFE3431}"/>
              </a:ext>
            </a:extLst>
          </p:cNvPr>
          <p:cNvSpPr/>
          <p:nvPr/>
        </p:nvSpPr>
        <p:spPr>
          <a:xfrm>
            <a:off x="8221318" y="1924434"/>
            <a:ext cx="2520000" cy="182935"/>
          </a:xfrm>
          <a:prstGeom prst="rect">
            <a:avLst/>
          </a:prstGeom>
          <a:solidFill>
            <a:srgbClr val="00B0F0"/>
          </a:solidFill>
          <a:ln w="25400" cap="flat" cmpd="sng" algn="ctr">
            <a:noFill/>
            <a:prstDash val="solid"/>
          </a:ln>
          <a:effectLst>
            <a:outerShdw blurRad="50800" dist="38100" dir="2700000" algn="tl" rotWithShape="0">
              <a:prstClr val="black">
                <a:alpha val="40000"/>
              </a:prst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8" name="Group 46">
            <a:extLst>
              <a:ext uri="{FF2B5EF4-FFF2-40B4-BE49-F238E27FC236}">
                <a16:creationId xmlns:a16="http://schemas.microsoft.com/office/drawing/2014/main" id="{F1503FF1-B4B5-A18C-E67C-9692C58253E3}"/>
              </a:ext>
            </a:extLst>
          </p:cNvPr>
          <p:cNvGrpSpPr/>
          <p:nvPr/>
        </p:nvGrpSpPr>
        <p:grpSpPr>
          <a:xfrm>
            <a:off x="10505331" y="1297033"/>
            <a:ext cx="1146086" cy="597599"/>
            <a:chOff x="2791098" y="4192376"/>
            <a:chExt cx="920323" cy="386636"/>
          </a:xfrm>
          <a:effectLst>
            <a:outerShdw blurRad="50800" dist="38100" dir="2700000" algn="tl" rotWithShape="0">
              <a:prstClr val="black">
                <a:alpha val="40000"/>
              </a:prstClr>
            </a:outerShdw>
          </a:effectLst>
        </p:grpSpPr>
        <p:sp>
          <p:nvSpPr>
            <p:cNvPr id="12" name="Freeform 47">
              <a:extLst>
                <a:ext uri="{FF2B5EF4-FFF2-40B4-BE49-F238E27FC236}">
                  <a16:creationId xmlns:a16="http://schemas.microsoft.com/office/drawing/2014/main" id="{4ECDB8E9-FA91-469F-C47D-494A8D59E697}"/>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F81BD"/>
            </a:soli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3" name="TextBox 12">
              <a:extLst>
                <a:ext uri="{FF2B5EF4-FFF2-40B4-BE49-F238E27FC236}">
                  <a16:creationId xmlns:a16="http://schemas.microsoft.com/office/drawing/2014/main" id="{74022CBA-C167-B47D-F236-7C1D29A7A79D}"/>
                </a:ext>
              </a:extLst>
            </p:cNvPr>
            <p:cNvSpPr txBox="1"/>
            <p:nvPr/>
          </p:nvSpPr>
          <p:spPr>
            <a:xfrm>
              <a:off x="2909772" y="4192376"/>
              <a:ext cx="801649" cy="258864"/>
            </a:xfrm>
            <a:prstGeom prst="rect">
              <a:avLst/>
            </a:prstGeom>
            <a:noFill/>
          </p:spPr>
          <p:txBody>
            <a:bodyP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ru-RU" sz="2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35,7</a:t>
              </a:r>
              <a:endParaRPr kumimoji="0" lang="en-US" sz="2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sp>
        <p:nvSpPr>
          <p:cNvPr id="24" name="Стрелка: штриховая вправо 23">
            <a:extLst>
              <a:ext uri="{FF2B5EF4-FFF2-40B4-BE49-F238E27FC236}">
                <a16:creationId xmlns:a16="http://schemas.microsoft.com/office/drawing/2014/main" id="{FA7F55A2-32DB-01FA-FBEB-46F9A6EA1A30}"/>
              </a:ext>
            </a:extLst>
          </p:cNvPr>
          <p:cNvSpPr/>
          <p:nvPr/>
        </p:nvSpPr>
        <p:spPr>
          <a:xfrm rot="5400000">
            <a:off x="11537654" y="5995973"/>
            <a:ext cx="329503" cy="416560"/>
          </a:xfrm>
          <a:prstGeom prst="stripedRightArrow">
            <a:avLst>
              <a:gd name="adj1" fmla="val 50000"/>
              <a:gd name="adj2" fmla="val 37679"/>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Левая фигурная скобка 25">
            <a:extLst>
              <a:ext uri="{FF2B5EF4-FFF2-40B4-BE49-F238E27FC236}">
                <a16:creationId xmlns:a16="http://schemas.microsoft.com/office/drawing/2014/main" id="{09E66351-4258-F03C-FC76-57140412E174}"/>
              </a:ext>
            </a:extLst>
          </p:cNvPr>
          <p:cNvSpPr/>
          <p:nvPr/>
        </p:nvSpPr>
        <p:spPr>
          <a:xfrm rot="16200000">
            <a:off x="10874264" y="5046723"/>
            <a:ext cx="171743" cy="1754208"/>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4" name="TextBox 33">
            <a:extLst>
              <a:ext uri="{FF2B5EF4-FFF2-40B4-BE49-F238E27FC236}">
                <a16:creationId xmlns:a16="http://schemas.microsoft.com/office/drawing/2014/main" id="{63B0FE80-7D01-54D1-850D-F427B98251DA}"/>
              </a:ext>
            </a:extLst>
          </p:cNvPr>
          <p:cNvSpPr txBox="1"/>
          <p:nvPr/>
        </p:nvSpPr>
        <p:spPr>
          <a:xfrm>
            <a:off x="10585311" y="6038484"/>
            <a:ext cx="1225159" cy="369332"/>
          </a:xfrm>
          <a:prstGeom prst="rect">
            <a:avLst/>
          </a:prstGeom>
          <a:noFill/>
        </p:spPr>
        <p:txBody>
          <a:bodyPr wrap="square" rtlCol="0">
            <a:spAutoFit/>
          </a:bodyPr>
          <a:lstStyle/>
          <a:p>
            <a:r>
              <a:rPr lang="ru-RU" b="1" dirty="0">
                <a:solidFill>
                  <a:srgbClr val="C00000"/>
                </a:solidFill>
                <a:sym typeface="Symbol" panose="05050102010706020507" pitchFamily="18" charset="2"/>
              </a:rPr>
              <a:t>  -2,1</a:t>
            </a:r>
            <a:endParaRPr lang="ru-RU" b="1" dirty="0">
              <a:solidFill>
                <a:srgbClr val="C00000"/>
              </a:solidFill>
            </a:endParaRPr>
          </a:p>
        </p:txBody>
      </p:sp>
      <p:graphicFrame>
        <p:nvGraphicFramePr>
          <p:cNvPr id="35" name="Диаграмма 34">
            <a:extLst>
              <a:ext uri="{FF2B5EF4-FFF2-40B4-BE49-F238E27FC236}">
                <a16:creationId xmlns:a16="http://schemas.microsoft.com/office/drawing/2014/main" id="{81C9E240-90D9-7208-EDA4-44164CC1BFEE}"/>
              </a:ext>
            </a:extLst>
          </p:cNvPr>
          <p:cNvGraphicFramePr>
            <a:graphicFrameLocks/>
          </p:cNvGraphicFramePr>
          <p:nvPr>
            <p:extLst>
              <p:ext uri="{D42A27DB-BD31-4B8C-83A1-F6EECF244321}">
                <p14:modId xmlns:p14="http://schemas.microsoft.com/office/powerpoint/2010/main" val="2172901934"/>
              </p:ext>
            </p:extLst>
          </p:nvPr>
        </p:nvGraphicFramePr>
        <p:xfrm>
          <a:off x="6251333" y="2489414"/>
          <a:ext cx="5911137" cy="34152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77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750"/>
                                        <p:tgtEl>
                                          <p:spTgt spid="7"/>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Полилиния: фигура 43">
            <a:extLst>
              <a:ext uri="{FF2B5EF4-FFF2-40B4-BE49-F238E27FC236}">
                <a16:creationId xmlns:a16="http://schemas.microsoft.com/office/drawing/2014/main" id="{8680CF91-5744-4B96-A5DF-5BF376DC32B7}"/>
              </a:ext>
            </a:extLst>
          </p:cNvPr>
          <p:cNvSpPr/>
          <p:nvPr/>
        </p:nvSpPr>
        <p:spPr>
          <a:xfrm>
            <a:off x="10483116" y="1030286"/>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chemeClr val="bg1">
              <a:lumMod val="85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45" name="Полилиния: фигура 44">
            <a:extLst>
              <a:ext uri="{FF2B5EF4-FFF2-40B4-BE49-F238E27FC236}">
                <a16:creationId xmlns:a16="http://schemas.microsoft.com/office/drawing/2014/main" id="{434845DE-A4FE-46DB-B934-AAF81E13E780}"/>
              </a:ext>
            </a:extLst>
          </p:cNvPr>
          <p:cNvSpPr/>
          <p:nvPr/>
        </p:nvSpPr>
        <p:spPr>
          <a:xfrm>
            <a:off x="9351147" y="1028988"/>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chemeClr val="bg1">
              <a:lumMod val="85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9" name="Стрелка: пятиугольник 8">
            <a:extLst>
              <a:ext uri="{FF2B5EF4-FFF2-40B4-BE49-F238E27FC236}">
                <a16:creationId xmlns:a16="http://schemas.microsoft.com/office/drawing/2014/main" id="{0AE5BCBA-7547-4A1D-BF40-BAD90A6ECC91}"/>
              </a:ext>
            </a:extLst>
          </p:cNvPr>
          <p:cNvSpPr/>
          <p:nvPr/>
        </p:nvSpPr>
        <p:spPr>
          <a:xfrm>
            <a:off x="410308" y="1216498"/>
            <a:ext cx="5708722" cy="5113964"/>
          </a:xfrm>
          <a:prstGeom prst="homePlate">
            <a:avLst>
              <a:gd name="adj" fmla="val 16794"/>
            </a:avLst>
          </a:prstGeom>
          <a:solidFill>
            <a:srgbClr val="DAE3F3">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Заголовок 1">
            <a:extLst>
              <a:ext uri="{FF2B5EF4-FFF2-40B4-BE49-F238E27FC236}">
                <a16:creationId xmlns:a16="http://schemas.microsoft.com/office/drawing/2014/main" id="{F2E52787-FE41-4025-8880-A15F5C87B727}"/>
              </a:ext>
            </a:extLst>
          </p:cNvPr>
          <p:cNvSpPr>
            <a:spLocks noGrp="1"/>
          </p:cNvSpPr>
          <p:nvPr>
            <p:ph type="ctrTitle"/>
          </p:nvPr>
        </p:nvSpPr>
        <p:spPr>
          <a:xfrm>
            <a:off x="806849" y="271859"/>
            <a:ext cx="10293657" cy="512473"/>
          </a:xfrm>
        </p:spPr>
        <p:txBody>
          <a:bodyPr>
            <a:noAutofit/>
          </a:bodyPr>
          <a:lstStyle/>
          <a:p>
            <a:pPr algn="l"/>
            <a:r>
              <a:rPr lang="ru-RU" altLang="ru-RU" sz="2600" b="1" dirty="0">
                <a:solidFill>
                  <a:srgbClr val="284391"/>
                </a:solidFill>
                <a:latin typeface="Arial" panose="020B0604020202020204" pitchFamily="34" charset="0"/>
                <a:cs typeface="Arial" panose="020B0604020202020204" pitchFamily="34" charset="0"/>
              </a:rPr>
              <a:t>Общий индекс </a:t>
            </a:r>
            <a:endParaRPr lang="ru-RU" sz="2600" b="1" dirty="0">
              <a:solidFill>
                <a:srgbClr val="284391"/>
              </a:solidFill>
              <a:latin typeface="Arial" panose="020B0604020202020204" pitchFamily="34" charset="0"/>
              <a:cs typeface="Arial" panose="020B0604020202020204" pitchFamily="34" charset="0"/>
            </a:endParaRPr>
          </a:p>
        </p:txBody>
      </p:sp>
      <p:grpSp>
        <p:nvGrpSpPr>
          <p:cNvPr id="3" name="Группа 2">
            <a:extLst>
              <a:ext uri="{FF2B5EF4-FFF2-40B4-BE49-F238E27FC236}">
                <a16:creationId xmlns:a16="http://schemas.microsoft.com/office/drawing/2014/main" id="{AA94D823-FDFA-4515-8E42-79784B872E02}"/>
              </a:ext>
            </a:extLst>
          </p:cNvPr>
          <p:cNvGrpSpPr/>
          <p:nvPr/>
        </p:nvGrpSpPr>
        <p:grpSpPr>
          <a:xfrm>
            <a:off x="0" y="957941"/>
            <a:ext cx="12192000" cy="72346"/>
            <a:chOff x="0" y="957941"/>
            <a:chExt cx="12192000" cy="72346"/>
          </a:xfrm>
        </p:grpSpPr>
        <p:sp>
          <p:nvSpPr>
            <p:cNvPr id="4" name="Прямоугольник 3">
              <a:extLst>
                <a:ext uri="{FF2B5EF4-FFF2-40B4-BE49-F238E27FC236}">
                  <a16:creationId xmlns:a16="http://schemas.microsoft.com/office/drawing/2014/main" id="{23C07C10-62C6-4771-BEE3-D9AB45EB4850}"/>
                </a:ext>
              </a:extLst>
            </p:cNvPr>
            <p:cNvSpPr/>
            <p:nvPr/>
          </p:nvSpPr>
          <p:spPr>
            <a:xfrm>
              <a:off x="0" y="957942"/>
              <a:ext cx="12192000" cy="7234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араллелограмм 1">
              <a:extLst>
                <a:ext uri="{FF2B5EF4-FFF2-40B4-BE49-F238E27FC236}">
                  <a16:creationId xmlns:a16="http://schemas.microsoft.com/office/drawing/2014/main" id="{2562EB68-DBEA-44DE-92AF-AEA1E63898F7}"/>
                </a:ext>
              </a:extLst>
            </p:cNvPr>
            <p:cNvSpPr/>
            <p:nvPr/>
          </p:nvSpPr>
          <p:spPr>
            <a:xfrm flipH="1">
              <a:off x="552450" y="957942"/>
              <a:ext cx="195263" cy="72345"/>
            </a:xfrm>
            <a:prstGeom prst="parallelogram">
              <a:avLst>
                <a:gd name="adj" fmla="val 131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араллелограмм 10">
              <a:extLst>
                <a:ext uri="{FF2B5EF4-FFF2-40B4-BE49-F238E27FC236}">
                  <a16:creationId xmlns:a16="http://schemas.microsoft.com/office/drawing/2014/main" id="{08A8FE95-9BEE-4E85-AA82-33C58674A3E1}"/>
                </a:ext>
              </a:extLst>
            </p:cNvPr>
            <p:cNvSpPr/>
            <p:nvPr/>
          </p:nvSpPr>
          <p:spPr>
            <a:xfrm flipH="1">
              <a:off x="747713" y="957941"/>
              <a:ext cx="195263" cy="72345"/>
            </a:xfrm>
            <a:prstGeom prst="parallelogram">
              <a:avLst>
                <a:gd name="adj" fmla="val 131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0" name="Группа 29">
            <a:extLst>
              <a:ext uri="{FF2B5EF4-FFF2-40B4-BE49-F238E27FC236}">
                <a16:creationId xmlns:a16="http://schemas.microsoft.com/office/drawing/2014/main" id="{9F7752EB-1795-4F0F-873F-3BEA40F30AE8}"/>
              </a:ext>
            </a:extLst>
          </p:cNvPr>
          <p:cNvGrpSpPr/>
          <p:nvPr/>
        </p:nvGrpSpPr>
        <p:grpSpPr>
          <a:xfrm>
            <a:off x="11098816" y="150895"/>
            <a:ext cx="1018130" cy="843218"/>
            <a:chOff x="11098816" y="150895"/>
            <a:chExt cx="1018130" cy="843218"/>
          </a:xfrm>
        </p:grpSpPr>
        <p:grpSp>
          <p:nvGrpSpPr>
            <p:cNvPr id="29" name="Группа 28">
              <a:extLst>
                <a:ext uri="{FF2B5EF4-FFF2-40B4-BE49-F238E27FC236}">
                  <a16:creationId xmlns:a16="http://schemas.microsoft.com/office/drawing/2014/main" id="{0CE26789-7954-4C1E-B443-243F83D09B96}"/>
                </a:ext>
              </a:extLst>
            </p:cNvPr>
            <p:cNvGrpSpPr/>
            <p:nvPr/>
          </p:nvGrpSpPr>
          <p:grpSpPr>
            <a:xfrm>
              <a:off x="11152356" y="150895"/>
              <a:ext cx="658637" cy="504554"/>
              <a:chOff x="11152356" y="150895"/>
              <a:chExt cx="658637" cy="504554"/>
            </a:xfrm>
          </p:grpSpPr>
          <p:sp>
            <p:nvSpPr>
              <p:cNvPr id="25" name="Полилиния: фигура 24">
                <a:extLst>
                  <a:ext uri="{FF2B5EF4-FFF2-40B4-BE49-F238E27FC236}">
                    <a16:creationId xmlns:a16="http://schemas.microsoft.com/office/drawing/2014/main" id="{29442075-3304-4B10-B3F5-507604ADBA5C}"/>
                  </a:ext>
                </a:extLst>
              </p:cNvPr>
              <p:cNvSpPr/>
              <p:nvPr/>
            </p:nvSpPr>
            <p:spPr>
              <a:xfrm rot="12906208">
                <a:off x="11404770" y="150895"/>
                <a:ext cx="406223" cy="496933"/>
              </a:xfrm>
              <a:custGeom>
                <a:avLst/>
                <a:gdLst>
                  <a:gd name="connsiteX0" fmla="*/ 1212377 w 1266547"/>
                  <a:gd name="connsiteY0" fmla="*/ 1456144 h 1494286"/>
                  <a:gd name="connsiteX1" fmla="*/ 1096339 w 1266547"/>
                  <a:gd name="connsiteY1" fmla="*/ 1493703 h 1494286"/>
                  <a:gd name="connsiteX2" fmla="*/ 1058178 w 1266547"/>
                  <a:gd name="connsiteY2" fmla="*/ 1485127 h 1494286"/>
                  <a:gd name="connsiteX3" fmla="*/ 1052771 w 1266547"/>
                  <a:gd name="connsiteY3" fmla="*/ 1488928 h 1494286"/>
                  <a:gd name="connsiteX4" fmla="*/ 68954 w 1266547"/>
                  <a:gd name="connsiteY4" fmla="*/ 1252817 h 1494286"/>
                  <a:gd name="connsiteX5" fmla="*/ 68788 w 1266547"/>
                  <a:gd name="connsiteY5" fmla="*/ 1251900 h 1494286"/>
                  <a:gd name="connsiteX6" fmla="*/ 55241 w 1266547"/>
                  <a:gd name="connsiteY6" fmla="*/ 1248714 h 1494286"/>
                  <a:gd name="connsiteX7" fmla="*/ 14685 w 1266547"/>
                  <a:gd name="connsiteY7" fmla="*/ 1218525 h 1494286"/>
                  <a:gd name="connsiteX8" fmla="*/ 12 w 1266547"/>
                  <a:gd name="connsiteY8" fmla="*/ 1170142 h 1494286"/>
                  <a:gd name="connsiteX9" fmla="*/ 1351 w 1266547"/>
                  <a:gd name="connsiteY9" fmla="*/ 1158497 h 1494286"/>
                  <a:gd name="connsiteX10" fmla="*/ 675 w 1266547"/>
                  <a:gd name="connsiteY10" fmla="*/ 1158201 h 1494286"/>
                  <a:gd name="connsiteX11" fmla="*/ 111899 w 1266547"/>
                  <a:gd name="connsiteY11" fmla="*/ 150375 h 1494286"/>
                  <a:gd name="connsiteX12" fmla="*/ 112135 w 1266547"/>
                  <a:gd name="connsiteY12" fmla="*/ 150209 h 1494286"/>
                  <a:gd name="connsiteX13" fmla="*/ 117645 w 1266547"/>
                  <a:gd name="connsiteY13" fmla="*/ 113088 h 1494286"/>
                  <a:gd name="connsiteX14" fmla="*/ 194490 w 1266547"/>
                  <a:gd name="connsiteY14" fmla="*/ 18371 h 1494286"/>
                  <a:gd name="connsiteX15" fmla="*/ 354057 w 1266547"/>
                  <a:gd name="connsiteY15" fmla="*/ 25762 h 1494286"/>
                  <a:gd name="connsiteX16" fmla="*/ 421833 w 1266547"/>
                  <a:gd name="connsiteY16" fmla="*/ 127162 h 1494286"/>
                  <a:gd name="connsiteX17" fmla="*/ 423502 w 1266547"/>
                  <a:gd name="connsiteY17" fmla="*/ 157429 h 1494286"/>
                  <a:gd name="connsiteX18" fmla="*/ 429654 w 1266547"/>
                  <a:gd name="connsiteY18" fmla="*/ 107211 h 1494286"/>
                  <a:gd name="connsiteX19" fmla="*/ 427485 w 1266547"/>
                  <a:gd name="connsiteY19" fmla="*/ 135207 h 1494286"/>
                  <a:gd name="connsiteX20" fmla="*/ 430907 w 1266547"/>
                  <a:gd name="connsiteY20" fmla="*/ 125639 h 1494286"/>
                  <a:gd name="connsiteX21" fmla="*/ 335141 w 1266547"/>
                  <a:gd name="connsiteY21" fmla="*/ 993404 h 1494286"/>
                  <a:gd name="connsiteX22" fmla="*/ 1153653 w 1266547"/>
                  <a:gd name="connsiteY22" fmla="*/ 1189843 h 1494286"/>
                  <a:gd name="connsiteX23" fmla="*/ 1154414 w 1266547"/>
                  <a:gd name="connsiteY23" fmla="*/ 1187565 h 1494286"/>
                  <a:gd name="connsiteX24" fmla="*/ 1166088 w 1266547"/>
                  <a:gd name="connsiteY24" fmla="*/ 1192827 h 1494286"/>
                  <a:gd name="connsiteX25" fmla="*/ 1173355 w 1266547"/>
                  <a:gd name="connsiteY25" fmla="*/ 1194571 h 1494286"/>
                  <a:gd name="connsiteX26" fmla="*/ 1172876 w 1266547"/>
                  <a:gd name="connsiteY26" fmla="*/ 1195887 h 1494286"/>
                  <a:gd name="connsiteX27" fmla="*/ 1192822 w 1266547"/>
                  <a:gd name="connsiteY27" fmla="*/ 1204879 h 1494286"/>
                  <a:gd name="connsiteX28" fmla="*/ 1262997 w 1266547"/>
                  <a:gd name="connsiteY28" fmla="*/ 1304639 h 1494286"/>
                  <a:gd name="connsiteX29" fmla="*/ 1212377 w 1266547"/>
                  <a:gd name="connsiteY29" fmla="*/ 1456144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6547" h="1494286">
                    <a:moveTo>
                      <a:pt x="1212377" y="1456144"/>
                    </a:moveTo>
                    <a:cubicBezTo>
                      <a:pt x="1179930" y="1484185"/>
                      <a:pt x="1137939" y="1497302"/>
                      <a:pt x="1096339" y="1493703"/>
                    </a:cubicBezTo>
                    <a:lnTo>
                      <a:pt x="1058178" y="1485127"/>
                    </a:lnTo>
                    <a:lnTo>
                      <a:pt x="1052771" y="1488928"/>
                    </a:lnTo>
                    <a:lnTo>
                      <a:pt x="68954" y="1252817"/>
                    </a:lnTo>
                    <a:lnTo>
                      <a:pt x="68788" y="1251900"/>
                    </a:lnTo>
                    <a:lnTo>
                      <a:pt x="55241" y="1248714"/>
                    </a:lnTo>
                    <a:cubicBezTo>
                      <a:pt x="39187" y="1243242"/>
                      <a:pt x="24914" y="1233078"/>
                      <a:pt x="14685" y="1218525"/>
                    </a:cubicBezTo>
                    <a:cubicBezTo>
                      <a:pt x="4456" y="1203972"/>
                      <a:pt x="-276" y="1187099"/>
                      <a:pt x="12" y="1170142"/>
                    </a:cubicBezTo>
                    <a:lnTo>
                      <a:pt x="1351" y="1158497"/>
                    </a:lnTo>
                    <a:lnTo>
                      <a:pt x="675" y="1158201"/>
                    </a:lnTo>
                    <a:lnTo>
                      <a:pt x="111899" y="150375"/>
                    </a:lnTo>
                    <a:lnTo>
                      <a:pt x="112135" y="150209"/>
                    </a:lnTo>
                    <a:lnTo>
                      <a:pt x="117645" y="113088"/>
                    </a:lnTo>
                    <a:cubicBezTo>
                      <a:pt x="129271" y="72981"/>
                      <a:pt x="156637" y="38533"/>
                      <a:pt x="194490" y="18371"/>
                    </a:cubicBezTo>
                    <a:cubicBezTo>
                      <a:pt x="245030" y="-8549"/>
                      <a:pt x="306216" y="-5715"/>
                      <a:pt x="354057" y="25762"/>
                    </a:cubicBezTo>
                    <a:cubicBezTo>
                      <a:pt x="389883" y="49334"/>
                      <a:pt x="413952" y="86158"/>
                      <a:pt x="421833" y="127162"/>
                    </a:cubicBezTo>
                    <a:lnTo>
                      <a:pt x="423502" y="157429"/>
                    </a:lnTo>
                    <a:lnTo>
                      <a:pt x="429654" y="107211"/>
                    </a:lnTo>
                    <a:lnTo>
                      <a:pt x="427485" y="135207"/>
                    </a:lnTo>
                    <a:lnTo>
                      <a:pt x="430907" y="125639"/>
                    </a:lnTo>
                    <a:lnTo>
                      <a:pt x="335141" y="993404"/>
                    </a:lnTo>
                    <a:lnTo>
                      <a:pt x="1153653" y="1189843"/>
                    </a:lnTo>
                    <a:lnTo>
                      <a:pt x="1154414" y="1187565"/>
                    </a:lnTo>
                    <a:lnTo>
                      <a:pt x="1166088" y="1192827"/>
                    </a:lnTo>
                    <a:lnTo>
                      <a:pt x="1173355" y="1194571"/>
                    </a:lnTo>
                    <a:lnTo>
                      <a:pt x="1172876" y="1195887"/>
                    </a:lnTo>
                    <a:lnTo>
                      <a:pt x="1192822" y="1204879"/>
                    </a:lnTo>
                    <a:cubicBezTo>
                      <a:pt x="1228240" y="1227000"/>
                      <a:pt x="1253920" y="1262722"/>
                      <a:pt x="1262997" y="1304639"/>
                    </a:cubicBezTo>
                    <a:cubicBezTo>
                      <a:pt x="1275117" y="1360604"/>
                      <a:pt x="1255706" y="1418699"/>
                      <a:pt x="1212377" y="1456144"/>
                    </a:cubicBezTo>
                    <a:close/>
                  </a:path>
                </a:pathLst>
              </a:custGeom>
              <a:solidFill>
                <a:srgbClr val="2843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27" name="Полилиния: фигура 26">
                <a:extLst>
                  <a:ext uri="{FF2B5EF4-FFF2-40B4-BE49-F238E27FC236}">
                    <a16:creationId xmlns:a16="http://schemas.microsoft.com/office/drawing/2014/main" id="{4254B57A-0BF7-4F60-97A7-51B43B03E5CB}"/>
                  </a:ext>
                </a:extLst>
              </p:cNvPr>
              <p:cNvSpPr/>
              <p:nvPr/>
            </p:nvSpPr>
            <p:spPr>
              <a:xfrm rot="12906208">
                <a:off x="11152356" y="158516"/>
                <a:ext cx="406223" cy="496933"/>
              </a:xfrm>
              <a:custGeom>
                <a:avLst/>
                <a:gdLst>
                  <a:gd name="connsiteX0" fmla="*/ 1212377 w 1266547"/>
                  <a:gd name="connsiteY0" fmla="*/ 1456144 h 1494286"/>
                  <a:gd name="connsiteX1" fmla="*/ 1096339 w 1266547"/>
                  <a:gd name="connsiteY1" fmla="*/ 1493703 h 1494286"/>
                  <a:gd name="connsiteX2" fmla="*/ 1058178 w 1266547"/>
                  <a:gd name="connsiteY2" fmla="*/ 1485127 h 1494286"/>
                  <a:gd name="connsiteX3" fmla="*/ 1052771 w 1266547"/>
                  <a:gd name="connsiteY3" fmla="*/ 1488928 h 1494286"/>
                  <a:gd name="connsiteX4" fmla="*/ 68954 w 1266547"/>
                  <a:gd name="connsiteY4" fmla="*/ 1252817 h 1494286"/>
                  <a:gd name="connsiteX5" fmla="*/ 68788 w 1266547"/>
                  <a:gd name="connsiteY5" fmla="*/ 1251900 h 1494286"/>
                  <a:gd name="connsiteX6" fmla="*/ 55241 w 1266547"/>
                  <a:gd name="connsiteY6" fmla="*/ 1248714 h 1494286"/>
                  <a:gd name="connsiteX7" fmla="*/ 14685 w 1266547"/>
                  <a:gd name="connsiteY7" fmla="*/ 1218525 h 1494286"/>
                  <a:gd name="connsiteX8" fmla="*/ 12 w 1266547"/>
                  <a:gd name="connsiteY8" fmla="*/ 1170142 h 1494286"/>
                  <a:gd name="connsiteX9" fmla="*/ 1351 w 1266547"/>
                  <a:gd name="connsiteY9" fmla="*/ 1158497 h 1494286"/>
                  <a:gd name="connsiteX10" fmla="*/ 675 w 1266547"/>
                  <a:gd name="connsiteY10" fmla="*/ 1158201 h 1494286"/>
                  <a:gd name="connsiteX11" fmla="*/ 111899 w 1266547"/>
                  <a:gd name="connsiteY11" fmla="*/ 150375 h 1494286"/>
                  <a:gd name="connsiteX12" fmla="*/ 112135 w 1266547"/>
                  <a:gd name="connsiteY12" fmla="*/ 150209 h 1494286"/>
                  <a:gd name="connsiteX13" fmla="*/ 117645 w 1266547"/>
                  <a:gd name="connsiteY13" fmla="*/ 113088 h 1494286"/>
                  <a:gd name="connsiteX14" fmla="*/ 194490 w 1266547"/>
                  <a:gd name="connsiteY14" fmla="*/ 18371 h 1494286"/>
                  <a:gd name="connsiteX15" fmla="*/ 354057 w 1266547"/>
                  <a:gd name="connsiteY15" fmla="*/ 25762 h 1494286"/>
                  <a:gd name="connsiteX16" fmla="*/ 421833 w 1266547"/>
                  <a:gd name="connsiteY16" fmla="*/ 127162 h 1494286"/>
                  <a:gd name="connsiteX17" fmla="*/ 423502 w 1266547"/>
                  <a:gd name="connsiteY17" fmla="*/ 157429 h 1494286"/>
                  <a:gd name="connsiteX18" fmla="*/ 429654 w 1266547"/>
                  <a:gd name="connsiteY18" fmla="*/ 107211 h 1494286"/>
                  <a:gd name="connsiteX19" fmla="*/ 427485 w 1266547"/>
                  <a:gd name="connsiteY19" fmla="*/ 135207 h 1494286"/>
                  <a:gd name="connsiteX20" fmla="*/ 430907 w 1266547"/>
                  <a:gd name="connsiteY20" fmla="*/ 125639 h 1494286"/>
                  <a:gd name="connsiteX21" fmla="*/ 335141 w 1266547"/>
                  <a:gd name="connsiteY21" fmla="*/ 993404 h 1494286"/>
                  <a:gd name="connsiteX22" fmla="*/ 1153653 w 1266547"/>
                  <a:gd name="connsiteY22" fmla="*/ 1189843 h 1494286"/>
                  <a:gd name="connsiteX23" fmla="*/ 1154414 w 1266547"/>
                  <a:gd name="connsiteY23" fmla="*/ 1187565 h 1494286"/>
                  <a:gd name="connsiteX24" fmla="*/ 1166088 w 1266547"/>
                  <a:gd name="connsiteY24" fmla="*/ 1192827 h 1494286"/>
                  <a:gd name="connsiteX25" fmla="*/ 1173355 w 1266547"/>
                  <a:gd name="connsiteY25" fmla="*/ 1194571 h 1494286"/>
                  <a:gd name="connsiteX26" fmla="*/ 1172876 w 1266547"/>
                  <a:gd name="connsiteY26" fmla="*/ 1195887 h 1494286"/>
                  <a:gd name="connsiteX27" fmla="*/ 1192822 w 1266547"/>
                  <a:gd name="connsiteY27" fmla="*/ 1204879 h 1494286"/>
                  <a:gd name="connsiteX28" fmla="*/ 1262997 w 1266547"/>
                  <a:gd name="connsiteY28" fmla="*/ 1304639 h 1494286"/>
                  <a:gd name="connsiteX29" fmla="*/ 1212377 w 1266547"/>
                  <a:gd name="connsiteY29" fmla="*/ 1456144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6547" h="1494286">
                    <a:moveTo>
                      <a:pt x="1212377" y="1456144"/>
                    </a:moveTo>
                    <a:cubicBezTo>
                      <a:pt x="1179930" y="1484185"/>
                      <a:pt x="1137939" y="1497302"/>
                      <a:pt x="1096339" y="1493703"/>
                    </a:cubicBezTo>
                    <a:lnTo>
                      <a:pt x="1058178" y="1485127"/>
                    </a:lnTo>
                    <a:lnTo>
                      <a:pt x="1052771" y="1488928"/>
                    </a:lnTo>
                    <a:lnTo>
                      <a:pt x="68954" y="1252817"/>
                    </a:lnTo>
                    <a:lnTo>
                      <a:pt x="68788" y="1251900"/>
                    </a:lnTo>
                    <a:lnTo>
                      <a:pt x="55241" y="1248714"/>
                    </a:lnTo>
                    <a:cubicBezTo>
                      <a:pt x="39187" y="1243242"/>
                      <a:pt x="24914" y="1233078"/>
                      <a:pt x="14685" y="1218525"/>
                    </a:cubicBezTo>
                    <a:cubicBezTo>
                      <a:pt x="4456" y="1203972"/>
                      <a:pt x="-276" y="1187099"/>
                      <a:pt x="12" y="1170142"/>
                    </a:cubicBezTo>
                    <a:lnTo>
                      <a:pt x="1351" y="1158497"/>
                    </a:lnTo>
                    <a:lnTo>
                      <a:pt x="675" y="1158201"/>
                    </a:lnTo>
                    <a:lnTo>
                      <a:pt x="111899" y="150375"/>
                    </a:lnTo>
                    <a:lnTo>
                      <a:pt x="112135" y="150209"/>
                    </a:lnTo>
                    <a:lnTo>
                      <a:pt x="117645" y="113088"/>
                    </a:lnTo>
                    <a:cubicBezTo>
                      <a:pt x="129271" y="72981"/>
                      <a:pt x="156637" y="38533"/>
                      <a:pt x="194490" y="18371"/>
                    </a:cubicBezTo>
                    <a:cubicBezTo>
                      <a:pt x="245030" y="-8549"/>
                      <a:pt x="306216" y="-5715"/>
                      <a:pt x="354057" y="25762"/>
                    </a:cubicBezTo>
                    <a:cubicBezTo>
                      <a:pt x="389883" y="49334"/>
                      <a:pt x="413952" y="86158"/>
                      <a:pt x="421833" y="127162"/>
                    </a:cubicBezTo>
                    <a:lnTo>
                      <a:pt x="423502" y="157429"/>
                    </a:lnTo>
                    <a:lnTo>
                      <a:pt x="429654" y="107211"/>
                    </a:lnTo>
                    <a:lnTo>
                      <a:pt x="427485" y="135207"/>
                    </a:lnTo>
                    <a:lnTo>
                      <a:pt x="430907" y="125639"/>
                    </a:lnTo>
                    <a:lnTo>
                      <a:pt x="335141" y="993404"/>
                    </a:lnTo>
                    <a:lnTo>
                      <a:pt x="1153653" y="1189843"/>
                    </a:lnTo>
                    <a:lnTo>
                      <a:pt x="1154414" y="1187565"/>
                    </a:lnTo>
                    <a:lnTo>
                      <a:pt x="1166088" y="1192827"/>
                    </a:lnTo>
                    <a:lnTo>
                      <a:pt x="1173355" y="1194571"/>
                    </a:lnTo>
                    <a:lnTo>
                      <a:pt x="1172876" y="1195887"/>
                    </a:lnTo>
                    <a:lnTo>
                      <a:pt x="1192822" y="1204879"/>
                    </a:lnTo>
                    <a:cubicBezTo>
                      <a:pt x="1228240" y="1227000"/>
                      <a:pt x="1253920" y="1262722"/>
                      <a:pt x="1262997" y="1304639"/>
                    </a:cubicBezTo>
                    <a:cubicBezTo>
                      <a:pt x="1275117" y="1360604"/>
                      <a:pt x="1255706" y="1418699"/>
                      <a:pt x="1212377" y="1456144"/>
                    </a:cubicBezTo>
                    <a:close/>
                  </a:path>
                </a:pathLst>
              </a:custGeom>
              <a:solidFill>
                <a:srgbClr val="2843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28" name="TextBox 27">
              <a:extLst>
                <a:ext uri="{FF2B5EF4-FFF2-40B4-BE49-F238E27FC236}">
                  <a16:creationId xmlns:a16="http://schemas.microsoft.com/office/drawing/2014/main" id="{D395BCDD-CE7A-4F10-8D3F-700413958CDF}"/>
                </a:ext>
              </a:extLst>
            </p:cNvPr>
            <p:cNvSpPr txBox="1"/>
            <p:nvPr/>
          </p:nvSpPr>
          <p:spPr>
            <a:xfrm>
              <a:off x="11098816" y="624781"/>
              <a:ext cx="1018130" cy="369332"/>
            </a:xfrm>
            <a:prstGeom prst="rect">
              <a:avLst/>
            </a:prstGeom>
            <a:noFill/>
          </p:spPr>
          <p:txBody>
            <a:bodyPr wrap="square" rtlCol="0">
              <a:spAutoFit/>
            </a:bodyPr>
            <a:lstStyle/>
            <a:p>
              <a:r>
                <a:rPr lang="ru-RU" dirty="0">
                  <a:solidFill>
                    <a:srgbClr val="284391"/>
                  </a:solidFill>
                </a:rPr>
                <a:t>СОВНЕТ</a:t>
              </a:r>
            </a:p>
          </p:txBody>
        </p:sp>
      </p:grpSp>
      <p:sp>
        <p:nvSpPr>
          <p:cNvPr id="31" name="Прямоугольник 30">
            <a:extLst>
              <a:ext uri="{FF2B5EF4-FFF2-40B4-BE49-F238E27FC236}">
                <a16:creationId xmlns:a16="http://schemas.microsoft.com/office/drawing/2014/main" id="{2A15A8B6-5FC8-4DE9-9A18-332E209CB635}"/>
              </a:ext>
            </a:extLst>
          </p:cNvPr>
          <p:cNvSpPr/>
          <p:nvPr/>
        </p:nvSpPr>
        <p:spPr>
          <a:xfrm>
            <a:off x="0" y="6606917"/>
            <a:ext cx="12192000" cy="28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TextBox 31">
            <a:extLst>
              <a:ext uri="{FF2B5EF4-FFF2-40B4-BE49-F238E27FC236}">
                <a16:creationId xmlns:a16="http://schemas.microsoft.com/office/drawing/2014/main" id="{ECA08312-DFF7-4D25-B240-F84FC4390633}"/>
              </a:ext>
            </a:extLst>
          </p:cNvPr>
          <p:cNvSpPr txBox="1"/>
          <p:nvPr/>
        </p:nvSpPr>
        <p:spPr>
          <a:xfrm>
            <a:off x="10867373" y="6594826"/>
            <a:ext cx="1324627" cy="276999"/>
          </a:xfrm>
          <a:prstGeom prst="rect">
            <a:avLst/>
          </a:prstGeom>
          <a:noFill/>
        </p:spPr>
        <p:txBody>
          <a:bodyPr wrap="square" rtlCol="0">
            <a:spAutoFit/>
          </a:bodyPr>
          <a:lstStyle/>
          <a:p>
            <a:r>
              <a:rPr lang="en-US" sz="1200" b="1" dirty="0">
                <a:solidFill>
                  <a:srgbClr val="284391"/>
                </a:solidFill>
                <a:latin typeface="Arial" panose="020B0604020202020204" pitchFamily="34" charset="0"/>
                <a:cs typeface="Arial" panose="020B0604020202020204" pitchFamily="34" charset="0"/>
              </a:rPr>
              <a:t>www.sovnet.ru</a:t>
            </a:r>
            <a:endParaRPr lang="ru-RU" sz="1200" b="1" dirty="0">
              <a:solidFill>
                <a:srgbClr val="284391"/>
              </a:solidFill>
              <a:latin typeface="Arial" panose="020B0604020202020204" pitchFamily="34" charset="0"/>
              <a:cs typeface="Arial" panose="020B0604020202020204" pitchFamily="34" charset="0"/>
            </a:endParaRPr>
          </a:p>
        </p:txBody>
      </p:sp>
      <p:grpSp>
        <p:nvGrpSpPr>
          <p:cNvPr id="40" name="Группа 39">
            <a:extLst>
              <a:ext uri="{FF2B5EF4-FFF2-40B4-BE49-F238E27FC236}">
                <a16:creationId xmlns:a16="http://schemas.microsoft.com/office/drawing/2014/main" id="{96941552-227B-4F6F-8266-491CD138E0EF}"/>
              </a:ext>
            </a:extLst>
          </p:cNvPr>
          <p:cNvGrpSpPr/>
          <p:nvPr/>
        </p:nvGrpSpPr>
        <p:grpSpPr>
          <a:xfrm>
            <a:off x="240506" y="6606917"/>
            <a:ext cx="597694" cy="288000"/>
            <a:chOff x="552450" y="6606915"/>
            <a:chExt cx="597694" cy="288000"/>
          </a:xfrm>
        </p:grpSpPr>
        <p:sp>
          <p:nvSpPr>
            <p:cNvPr id="38" name="Стрелка: шеврон 37">
              <a:extLst>
                <a:ext uri="{FF2B5EF4-FFF2-40B4-BE49-F238E27FC236}">
                  <a16:creationId xmlns:a16="http://schemas.microsoft.com/office/drawing/2014/main" id="{58C7EF8E-9230-41D4-A21E-42C9937849C0}"/>
                </a:ext>
              </a:extLst>
            </p:cNvPr>
            <p:cNvSpPr/>
            <p:nvPr/>
          </p:nvSpPr>
          <p:spPr>
            <a:xfrm>
              <a:off x="552450" y="6606915"/>
              <a:ext cx="468000" cy="288000"/>
            </a:xfrm>
            <a:prstGeom prst="chevron">
              <a:avLst>
                <a:gd name="adj" fmla="val 367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3" name="Стрелка: шеврон 32">
              <a:extLst>
                <a:ext uri="{FF2B5EF4-FFF2-40B4-BE49-F238E27FC236}">
                  <a16:creationId xmlns:a16="http://schemas.microsoft.com/office/drawing/2014/main" id="{F3071521-75D9-4AB9-B4D2-75954FE80E4D}"/>
                </a:ext>
              </a:extLst>
            </p:cNvPr>
            <p:cNvSpPr/>
            <p:nvPr/>
          </p:nvSpPr>
          <p:spPr>
            <a:xfrm>
              <a:off x="570450" y="6606915"/>
              <a:ext cx="579694" cy="288000"/>
            </a:xfrm>
            <a:prstGeom prst="chevron">
              <a:avLst>
                <a:gd name="adj" fmla="val 3677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chemeClr val="bg1">
                      <a:lumMod val="95000"/>
                    </a:schemeClr>
                  </a:solidFill>
                  <a:latin typeface="Arial" panose="020B0604020202020204" pitchFamily="34" charset="0"/>
                  <a:cs typeface="Arial" panose="020B0604020202020204" pitchFamily="34" charset="0"/>
                </a:rPr>
                <a:t>23</a:t>
              </a:r>
            </a:p>
          </p:txBody>
        </p:sp>
      </p:grpSp>
      <p:sp>
        <p:nvSpPr>
          <p:cNvPr id="42" name="TextBox 2">
            <a:extLst>
              <a:ext uri="{FF2B5EF4-FFF2-40B4-BE49-F238E27FC236}">
                <a16:creationId xmlns:a16="http://schemas.microsoft.com/office/drawing/2014/main" id="{245D9A38-735C-4816-81A1-3F90740F521A}"/>
              </a:ext>
            </a:extLst>
          </p:cNvPr>
          <p:cNvSpPr txBox="1">
            <a:spLocks noChangeArrowheads="1"/>
          </p:cNvSpPr>
          <p:nvPr/>
        </p:nvSpPr>
        <p:spPr bwMode="auto">
          <a:xfrm>
            <a:off x="527540" y="1390538"/>
            <a:ext cx="4724398" cy="4616648"/>
          </a:xfrm>
          <a:prstGeom prst="rect">
            <a:avLst/>
          </a:prstGeom>
          <a:noFill/>
          <a:ln>
            <a:noFill/>
          </a:ln>
        </p:spPr>
        <p:txBody>
          <a:bodyPr wrap="square">
            <a:spAutoFit/>
          </a:bodyPr>
          <a:lstStyle>
            <a:lvl1pPr>
              <a:spcBef>
                <a:spcPct val="20000"/>
              </a:spcBef>
              <a:buFont typeface="Arial" panose="020B0604020202020204" pitchFamily="34" charset="0"/>
              <a:buChar char="•"/>
              <a:defRPr sz="2400" b="1">
                <a:solidFill>
                  <a:schemeClr val="tx1"/>
                </a:solidFill>
                <a:latin typeface="Myriad Pro" pitchFamily="34" charset="0"/>
              </a:defRPr>
            </a:lvl1pPr>
            <a:lvl2pPr marL="742950" indent="-285750">
              <a:spcBef>
                <a:spcPct val="20000"/>
              </a:spcBef>
              <a:buFont typeface="Arial" panose="020B0604020202020204" pitchFamily="34" charset="0"/>
              <a:buChar char="–"/>
              <a:defRPr sz="2000">
                <a:solidFill>
                  <a:schemeClr val="tx1"/>
                </a:solidFill>
                <a:latin typeface="Myriad Pro" pitchFamily="34" charset="0"/>
              </a:defRPr>
            </a:lvl2pPr>
            <a:lvl3pPr marL="1143000" indent="-228600">
              <a:spcBef>
                <a:spcPct val="20000"/>
              </a:spcBef>
              <a:buFont typeface="Arial" panose="020B0604020202020204" pitchFamily="34" charset="0"/>
              <a:buChar char="•"/>
              <a:defRPr>
                <a:solidFill>
                  <a:schemeClr val="tx1"/>
                </a:solidFill>
                <a:latin typeface="Myriad Pro" pitchFamily="34" charset="0"/>
              </a:defRPr>
            </a:lvl3pPr>
            <a:lvl4pPr marL="1600200" indent="-228600">
              <a:spcBef>
                <a:spcPct val="20000"/>
              </a:spcBef>
              <a:buFont typeface="Arial" panose="020B0604020202020204" pitchFamily="34" charset="0"/>
              <a:buChar char="–"/>
              <a:defRPr sz="1600">
                <a:solidFill>
                  <a:schemeClr val="tx1"/>
                </a:solidFill>
                <a:latin typeface="Myriad Pro" pitchFamily="34" charset="0"/>
              </a:defRPr>
            </a:lvl4pPr>
            <a:lvl5pPr marL="2057400" indent="-228600">
              <a:spcBef>
                <a:spcPct val="20000"/>
              </a:spcBef>
              <a:buFont typeface="Arial" panose="020B0604020202020204" pitchFamily="34" charset="0"/>
              <a:buChar char="»"/>
              <a:defRPr sz="16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9pPr>
          </a:lstStyle>
          <a:p>
            <a:pPr eaLnBrk="0" fontAlgn="base" hangingPunct="0">
              <a:spcBef>
                <a:spcPct val="0"/>
              </a:spcBef>
              <a:spcAft>
                <a:spcPct val="0"/>
              </a:spcAft>
              <a:buNone/>
              <a:defRPr/>
            </a:pPr>
            <a:r>
              <a:rPr lang="ru-RU" sz="1400" dirty="0">
                <a:latin typeface="+mn-lt"/>
              </a:rPr>
              <a:t>Антон Маркин, руководитель проектов, АНО «Россия — страна возможностей», «Мастерская управления «Сенеж», направление «Мастерская эффективности»</a:t>
            </a:r>
          </a:p>
          <a:p>
            <a:pPr eaLnBrk="0" fontAlgn="base" hangingPunct="0">
              <a:spcBef>
                <a:spcPct val="0"/>
              </a:spcBef>
              <a:spcAft>
                <a:spcPct val="0"/>
              </a:spcAft>
              <a:buNone/>
              <a:defRPr/>
            </a:pPr>
            <a:endParaRPr lang="ru-RU" sz="1400" dirty="0">
              <a:latin typeface="+mn-lt"/>
            </a:endParaRPr>
          </a:p>
          <a:p>
            <a:pPr eaLnBrk="0" fontAlgn="base" hangingPunct="0">
              <a:spcBef>
                <a:spcPct val="0"/>
              </a:spcBef>
              <a:spcAft>
                <a:spcPct val="0"/>
              </a:spcAft>
              <a:buNone/>
              <a:defRPr/>
            </a:pPr>
            <a:r>
              <a:rPr lang="ru-RU" altLang="ru-RU" sz="1400" b="0" dirty="0">
                <a:latin typeface="+mn-lt"/>
              </a:rPr>
              <a:t>«Текущая ситуация подтверждает, что кризис становится временем возможностей для трансформации. Внедрение lean-методологий и фокус на операционной эффективности позволяют бизнесу не просто выживать, а закладывать основы для будущего роста. По моему опыту компании действуют инерционно, и как мы закончили прошлый год — падением числа проектов и сокращением команд, так его и продолжим в этом году. Бизнес адаптируется под внешние условия — в первой половине года возможно сократить расходы имеющимися средствами. Далее, чтобы обеспечить рост в следующем году, компании будут все больше смотреть на свои процессы и перестраивать / автоматизировать их, чтобы еще «ужаться» и выйти в рост, обогнав конкурентов. Процессы адаптации займут этот год, а результаты и рост активности в проектном управлении мы увидим в начале следующего.»</a:t>
            </a:r>
          </a:p>
        </p:txBody>
      </p:sp>
      <p:pic>
        <p:nvPicPr>
          <p:cNvPr id="10" name="Рисунок 9">
            <a:extLst>
              <a:ext uri="{FF2B5EF4-FFF2-40B4-BE49-F238E27FC236}">
                <a16:creationId xmlns:a16="http://schemas.microsoft.com/office/drawing/2014/main" id="{5A68E0A9-664A-422D-ADD3-56C0857797B0}"/>
              </a:ext>
            </a:extLst>
          </p:cNvPr>
          <p:cNvPicPr>
            <a:picLocks noChangeAspect="1"/>
          </p:cNvPicPr>
          <p:nvPr/>
        </p:nvPicPr>
        <p:blipFill>
          <a:blip r:embed="rId2"/>
          <a:stretch>
            <a:fillRect/>
          </a:stretch>
        </p:blipFill>
        <p:spPr>
          <a:xfrm>
            <a:off x="6485212" y="1146306"/>
            <a:ext cx="1727988" cy="1401797"/>
          </a:xfrm>
          <a:prstGeom prst="rect">
            <a:avLst/>
          </a:prstGeom>
        </p:spPr>
      </p:pic>
      <p:sp>
        <p:nvSpPr>
          <p:cNvPr id="5" name="Rectangle 33">
            <a:extLst>
              <a:ext uri="{FF2B5EF4-FFF2-40B4-BE49-F238E27FC236}">
                <a16:creationId xmlns:a16="http://schemas.microsoft.com/office/drawing/2014/main" id="{E25D8F48-64AE-74D2-7152-7BB3F95A7353}"/>
              </a:ext>
            </a:extLst>
          </p:cNvPr>
          <p:cNvSpPr/>
          <p:nvPr/>
        </p:nvSpPr>
        <p:spPr>
          <a:xfrm>
            <a:off x="8221319" y="2168284"/>
            <a:ext cx="3117247" cy="126095"/>
          </a:xfrm>
          <a:prstGeom prst="rect">
            <a:avLst/>
          </a:prstGeom>
          <a:solidFill>
            <a:srgbClr val="A5A5A5"/>
          </a:soli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 name="Rectangle 34">
            <a:extLst>
              <a:ext uri="{FF2B5EF4-FFF2-40B4-BE49-F238E27FC236}">
                <a16:creationId xmlns:a16="http://schemas.microsoft.com/office/drawing/2014/main" id="{FB1BCB79-5BF3-65B3-985B-FBF6E546EEF6}"/>
              </a:ext>
            </a:extLst>
          </p:cNvPr>
          <p:cNvSpPr/>
          <p:nvPr/>
        </p:nvSpPr>
        <p:spPr>
          <a:xfrm>
            <a:off x="8221318" y="1924434"/>
            <a:ext cx="2520000" cy="182935"/>
          </a:xfrm>
          <a:prstGeom prst="rect">
            <a:avLst/>
          </a:prstGeom>
          <a:solidFill>
            <a:srgbClr val="00B0F0"/>
          </a:solidFill>
          <a:ln w="25400" cap="flat" cmpd="sng" algn="ctr">
            <a:noFill/>
            <a:prstDash val="solid"/>
          </a:ln>
          <a:effectLst>
            <a:outerShdw blurRad="50800" dist="38100" dir="2700000" algn="tl" rotWithShape="0">
              <a:prstClr val="black">
                <a:alpha val="40000"/>
              </a:prst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8" name="Group 46">
            <a:extLst>
              <a:ext uri="{FF2B5EF4-FFF2-40B4-BE49-F238E27FC236}">
                <a16:creationId xmlns:a16="http://schemas.microsoft.com/office/drawing/2014/main" id="{D4512073-4322-7B38-5720-00CE67815E0C}"/>
              </a:ext>
            </a:extLst>
          </p:cNvPr>
          <p:cNvGrpSpPr/>
          <p:nvPr/>
        </p:nvGrpSpPr>
        <p:grpSpPr>
          <a:xfrm>
            <a:off x="10505331" y="1297033"/>
            <a:ext cx="1146086" cy="597599"/>
            <a:chOff x="2791098" y="4192376"/>
            <a:chExt cx="920323" cy="386636"/>
          </a:xfrm>
          <a:effectLst>
            <a:outerShdw blurRad="50800" dist="38100" dir="2700000" algn="tl" rotWithShape="0">
              <a:prstClr val="black">
                <a:alpha val="40000"/>
              </a:prstClr>
            </a:outerShdw>
          </a:effectLst>
        </p:grpSpPr>
        <p:sp>
          <p:nvSpPr>
            <p:cNvPr id="12" name="Freeform 47">
              <a:extLst>
                <a:ext uri="{FF2B5EF4-FFF2-40B4-BE49-F238E27FC236}">
                  <a16:creationId xmlns:a16="http://schemas.microsoft.com/office/drawing/2014/main" id="{E99761AD-7130-E676-D322-FDF5C9D5C69D}"/>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F81BD"/>
            </a:soli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3" name="TextBox 12">
              <a:extLst>
                <a:ext uri="{FF2B5EF4-FFF2-40B4-BE49-F238E27FC236}">
                  <a16:creationId xmlns:a16="http://schemas.microsoft.com/office/drawing/2014/main" id="{318F21E8-25A2-2255-1E0A-BDDD3EE56B2F}"/>
                </a:ext>
              </a:extLst>
            </p:cNvPr>
            <p:cNvSpPr txBox="1"/>
            <p:nvPr/>
          </p:nvSpPr>
          <p:spPr>
            <a:xfrm>
              <a:off x="2909772" y="4192376"/>
              <a:ext cx="801649" cy="258864"/>
            </a:xfrm>
            <a:prstGeom prst="rect">
              <a:avLst/>
            </a:prstGeom>
            <a:noFill/>
          </p:spPr>
          <p:txBody>
            <a:bodyP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ru-RU" sz="2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35,7</a:t>
              </a:r>
              <a:endParaRPr kumimoji="0" lang="en-US" sz="2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sp>
        <p:nvSpPr>
          <p:cNvPr id="24" name="Стрелка: штриховая вправо 23">
            <a:extLst>
              <a:ext uri="{FF2B5EF4-FFF2-40B4-BE49-F238E27FC236}">
                <a16:creationId xmlns:a16="http://schemas.microsoft.com/office/drawing/2014/main" id="{30EEAE8A-B863-4805-6BC7-DD4AB57804B5}"/>
              </a:ext>
            </a:extLst>
          </p:cNvPr>
          <p:cNvSpPr/>
          <p:nvPr/>
        </p:nvSpPr>
        <p:spPr>
          <a:xfrm rot="5400000">
            <a:off x="11537654" y="5995973"/>
            <a:ext cx="329503" cy="416560"/>
          </a:xfrm>
          <a:prstGeom prst="stripedRightArrow">
            <a:avLst>
              <a:gd name="adj1" fmla="val 50000"/>
              <a:gd name="adj2" fmla="val 37679"/>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Левая фигурная скобка 25">
            <a:extLst>
              <a:ext uri="{FF2B5EF4-FFF2-40B4-BE49-F238E27FC236}">
                <a16:creationId xmlns:a16="http://schemas.microsoft.com/office/drawing/2014/main" id="{7B7D30A3-53B0-46AB-1DE2-10BD4BBEE033}"/>
              </a:ext>
            </a:extLst>
          </p:cNvPr>
          <p:cNvSpPr/>
          <p:nvPr/>
        </p:nvSpPr>
        <p:spPr>
          <a:xfrm rot="16200000">
            <a:off x="10874264" y="5046723"/>
            <a:ext cx="171743" cy="1754208"/>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4" name="TextBox 33">
            <a:extLst>
              <a:ext uri="{FF2B5EF4-FFF2-40B4-BE49-F238E27FC236}">
                <a16:creationId xmlns:a16="http://schemas.microsoft.com/office/drawing/2014/main" id="{5282402B-DD08-562E-F3E1-0FD0565BBE4C}"/>
              </a:ext>
            </a:extLst>
          </p:cNvPr>
          <p:cNvSpPr txBox="1"/>
          <p:nvPr/>
        </p:nvSpPr>
        <p:spPr>
          <a:xfrm>
            <a:off x="10585311" y="6038484"/>
            <a:ext cx="1225159" cy="369332"/>
          </a:xfrm>
          <a:prstGeom prst="rect">
            <a:avLst/>
          </a:prstGeom>
          <a:noFill/>
        </p:spPr>
        <p:txBody>
          <a:bodyPr wrap="square" rtlCol="0">
            <a:spAutoFit/>
          </a:bodyPr>
          <a:lstStyle/>
          <a:p>
            <a:r>
              <a:rPr lang="ru-RU" b="1" dirty="0">
                <a:solidFill>
                  <a:srgbClr val="C00000"/>
                </a:solidFill>
                <a:sym typeface="Symbol" panose="05050102010706020507" pitchFamily="18" charset="2"/>
              </a:rPr>
              <a:t>  -2,1</a:t>
            </a:r>
            <a:endParaRPr lang="ru-RU" b="1" dirty="0">
              <a:solidFill>
                <a:srgbClr val="C00000"/>
              </a:solidFill>
            </a:endParaRPr>
          </a:p>
        </p:txBody>
      </p:sp>
      <p:graphicFrame>
        <p:nvGraphicFramePr>
          <p:cNvPr id="35" name="Диаграмма 34">
            <a:extLst>
              <a:ext uri="{FF2B5EF4-FFF2-40B4-BE49-F238E27FC236}">
                <a16:creationId xmlns:a16="http://schemas.microsoft.com/office/drawing/2014/main" id="{3D607F9A-61C6-96BF-6C37-34E123782754}"/>
              </a:ext>
            </a:extLst>
          </p:cNvPr>
          <p:cNvGraphicFramePr>
            <a:graphicFrameLocks/>
          </p:cNvGraphicFramePr>
          <p:nvPr>
            <p:extLst>
              <p:ext uri="{D42A27DB-BD31-4B8C-83A1-F6EECF244321}">
                <p14:modId xmlns:p14="http://schemas.microsoft.com/office/powerpoint/2010/main" val="2172901934"/>
              </p:ext>
            </p:extLst>
          </p:nvPr>
        </p:nvGraphicFramePr>
        <p:xfrm>
          <a:off x="6251333" y="2489414"/>
          <a:ext cx="5911137" cy="34152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90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750"/>
                                        <p:tgtEl>
                                          <p:spTgt spid="7"/>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олилиния: фигура 18">
            <a:extLst>
              <a:ext uri="{FF2B5EF4-FFF2-40B4-BE49-F238E27FC236}">
                <a16:creationId xmlns:a16="http://schemas.microsoft.com/office/drawing/2014/main" id="{C20FD863-4204-45EB-B97A-4F9A7B6FA044}"/>
              </a:ext>
            </a:extLst>
          </p:cNvPr>
          <p:cNvSpPr/>
          <p:nvPr/>
        </p:nvSpPr>
        <p:spPr>
          <a:xfrm>
            <a:off x="10483116" y="1030286"/>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chemeClr val="bg1">
              <a:lumMod val="85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20" name="Полилиния: фигура 19">
            <a:extLst>
              <a:ext uri="{FF2B5EF4-FFF2-40B4-BE49-F238E27FC236}">
                <a16:creationId xmlns:a16="http://schemas.microsoft.com/office/drawing/2014/main" id="{5AE1EB9D-BCF5-411C-9EA5-F18AD74E6FFB}"/>
              </a:ext>
            </a:extLst>
          </p:cNvPr>
          <p:cNvSpPr/>
          <p:nvPr/>
        </p:nvSpPr>
        <p:spPr>
          <a:xfrm>
            <a:off x="9351147" y="1028988"/>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chemeClr val="bg1">
              <a:lumMod val="85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6" name="Заголовок 1">
            <a:extLst>
              <a:ext uri="{FF2B5EF4-FFF2-40B4-BE49-F238E27FC236}">
                <a16:creationId xmlns:a16="http://schemas.microsoft.com/office/drawing/2014/main" id="{F2E52787-FE41-4025-8880-A15F5C87B727}"/>
              </a:ext>
            </a:extLst>
          </p:cNvPr>
          <p:cNvSpPr>
            <a:spLocks noGrp="1"/>
          </p:cNvSpPr>
          <p:nvPr>
            <p:ph type="ctrTitle"/>
          </p:nvPr>
        </p:nvSpPr>
        <p:spPr>
          <a:xfrm>
            <a:off x="806849" y="271859"/>
            <a:ext cx="10293657" cy="512473"/>
          </a:xfrm>
        </p:spPr>
        <p:txBody>
          <a:bodyPr>
            <a:noAutofit/>
          </a:bodyPr>
          <a:lstStyle/>
          <a:p>
            <a:pPr algn="l"/>
            <a:r>
              <a:rPr lang="ru-RU" altLang="ru-RU" sz="2600" b="1" dirty="0">
                <a:solidFill>
                  <a:srgbClr val="C00000"/>
                </a:solidFill>
                <a:latin typeface="Arial" panose="020B0604020202020204" pitchFamily="34" charset="0"/>
                <a:cs typeface="Arial" panose="020B0604020202020204" pitchFamily="34" charset="0"/>
              </a:rPr>
              <a:t>Общий итог.</a:t>
            </a:r>
            <a:endParaRPr lang="ru-RU" sz="2600" b="1" dirty="0">
              <a:solidFill>
                <a:srgbClr val="C00000"/>
              </a:solidFill>
              <a:latin typeface="Arial" panose="020B0604020202020204" pitchFamily="34" charset="0"/>
              <a:cs typeface="Arial" panose="020B0604020202020204" pitchFamily="34" charset="0"/>
            </a:endParaRPr>
          </a:p>
        </p:txBody>
      </p:sp>
      <p:grpSp>
        <p:nvGrpSpPr>
          <p:cNvPr id="3" name="Группа 2">
            <a:extLst>
              <a:ext uri="{FF2B5EF4-FFF2-40B4-BE49-F238E27FC236}">
                <a16:creationId xmlns:a16="http://schemas.microsoft.com/office/drawing/2014/main" id="{AA94D823-FDFA-4515-8E42-79784B872E02}"/>
              </a:ext>
            </a:extLst>
          </p:cNvPr>
          <p:cNvGrpSpPr/>
          <p:nvPr/>
        </p:nvGrpSpPr>
        <p:grpSpPr>
          <a:xfrm>
            <a:off x="0" y="957941"/>
            <a:ext cx="12192000" cy="72346"/>
            <a:chOff x="0" y="957941"/>
            <a:chExt cx="12192000" cy="72346"/>
          </a:xfrm>
        </p:grpSpPr>
        <p:sp>
          <p:nvSpPr>
            <p:cNvPr id="4" name="Прямоугольник 3">
              <a:extLst>
                <a:ext uri="{FF2B5EF4-FFF2-40B4-BE49-F238E27FC236}">
                  <a16:creationId xmlns:a16="http://schemas.microsoft.com/office/drawing/2014/main" id="{23C07C10-62C6-4771-BEE3-D9AB45EB4850}"/>
                </a:ext>
              </a:extLst>
            </p:cNvPr>
            <p:cNvSpPr/>
            <p:nvPr/>
          </p:nvSpPr>
          <p:spPr>
            <a:xfrm>
              <a:off x="0" y="957942"/>
              <a:ext cx="12192000" cy="7234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араллелограмм 1">
              <a:extLst>
                <a:ext uri="{FF2B5EF4-FFF2-40B4-BE49-F238E27FC236}">
                  <a16:creationId xmlns:a16="http://schemas.microsoft.com/office/drawing/2014/main" id="{2562EB68-DBEA-44DE-92AF-AEA1E63898F7}"/>
                </a:ext>
              </a:extLst>
            </p:cNvPr>
            <p:cNvSpPr/>
            <p:nvPr/>
          </p:nvSpPr>
          <p:spPr>
            <a:xfrm flipH="1">
              <a:off x="552450" y="957942"/>
              <a:ext cx="195263" cy="72345"/>
            </a:xfrm>
            <a:prstGeom prst="parallelogram">
              <a:avLst>
                <a:gd name="adj" fmla="val 131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араллелограмм 10">
              <a:extLst>
                <a:ext uri="{FF2B5EF4-FFF2-40B4-BE49-F238E27FC236}">
                  <a16:creationId xmlns:a16="http://schemas.microsoft.com/office/drawing/2014/main" id="{08A8FE95-9BEE-4E85-AA82-33C58674A3E1}"/>
                </a:ext>
              </a:extLst>
            </p:cNvPr>
            <p:cNvSpPr/>
            <p:nvPr/>
          </p:nvSpPr>
          <p:spPr>
            <a:xfrm flipH="1">
              <a:off x="747713" y="957941"/>
              <a:ext cx="195263" cy="72345"/>
            </a:xfrm>
            <a:prstGeom prst="parallelogram">
              <a:avLst>
                <a:gd name="adj" fmla="val 131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0" name="Группа 29">
            <a:extLst>
              <a:ext uri="{FF2B5EF4-FFF2-40B4-BE49-F238E27FC236}">
                <a16:creationId xmlns:a16="http://schemas.microsoft.com/office/drawing/2014/main" id="{9F7752EB-1795-4F0F-873F-3BEA40F30AE8}"/>
              </a:ext>
            </a:extLst>
          </p:cNvPr>
          <p:cNvGrpSpPr/>
          <p:nvPr/>
        </p:nvGrpSpPr>
        <p:grpSpPr>
          <a:xfrm>
            <a:off x="11098816" y="150895"/>
            <a:ext cx="1018130" cy="843218"/>
            <a:chOff x="11098816" y="150895"/>
            <a:chExt cx="1018130" cy="843218"/>
          </a:xfrm>
        </p:grpSpPr>
        <p:grpSp>
          <p:nvGrpSpPr>
            <p:cNvPr id="29" name="Группа 28">
              <a:extLst>
                <a:ext uri="{FF2B5EF4-FFF2-40B4-BE49-F238E27FC236}">
                  <a16:creationId xmlns:a16="http://schemas.microsoft.com/office/drawing/2014/main" id="{0CE26789-7954-4C1E-B443-243F83D09B96}"/>
                </a:ext>
              </a:extLst>
            </p:cNvPr>
            <p:cNvGrpSpPr/>
            <p:nvPr/>
          </p:nvGrpSpPr>
          <p:grpSpPr>
            <a:xfrm>
              <a:off x="11152356" y="150895"/>
              <a:ext cx="658637" cy="504554"/>
              <a:chOff x="11152356" y="150895"/>
              <a:chExt cx="658637" cy="504554"/>
            </a:xfrm>
          </p:grpSpPr>
          <p:sp>
            <p:nvSpPr>
              <p:cNvPr id="25" name="Полилиния: фигура 24">
                <a:extLst>
                  <a:ext uri="{FF2B5EF4-FFF2-40B4-BE49-F238E27FC236}">
                    <a16:creationId xmlns:a16="http://schemas.microsoft.com/office/drawing/2014/main" id="{29442075-3304-4B10-B3F5-507604ADBA5C}"/>
                  </a:ext>
                </a:extLst>
              </p:cNvPr>
              <p:cNvSpPr/>
              <p:nvPr/>
            </p:nvSpPr>
            <p:spPr>
              <a:xfrm rot="12906208">
                <a:off x="11404770" y="150895"/>
                <a:ext cx="406223" cy="496933"/>
              </a:xfrm>
              <a:custGeom>
                <a:avLst/>
                <a:gdLst>
                  <a:gd name="connsiteX0" fmla="*/ 1212377 w 1266547"/>
                  <a:gd name="connsiteY0" fmla="*/ 1456144 h 1494286"/>
                  <a:gd name="connsiteX1" fmla="*/ 1096339 w 1266547"/>
                  <a:gd name="connsiteY1" fmla="*/ 1493703 h 1494286"/>
                  <a:gd name="connsiteX2" fmla="*/ 1058178 w 1266547"/>
                  <a:gd name="connsiteY2" fmla="*/ 1485127 h 1494286"/>
                  <a:gd name="connsiteX3" fmla="*/ 1052771 w 1266547"/>
                  <a:gd name="connsiteY3" fmla="*/ 1488928 h 1494286"/>
                  <a:gd name="connsiteX4" fmla="*/ 68954 w 1266547"/>
                  <a:gd name="connsiteY4" fmla="*/ 1252817 h 1494286"/>
                  <a:gd name="connsiteX5" fmla="*/ 68788 w 1266547"/>
                  <a:gd name="connsiteY5" fmla="*/ 1251900 h 1494286"/>
                  <a:gd name="connsiteX6" fmla="*/ 55241 w 1266547"/>
                  <a:gd name="connsiteY6" fmla="*/ 1248714 h 1494286"/>
                  <a:gd name="connsiteX7" fmla="*/ 14685 w 1266547"/>
                  <a:gd name="connsiteY7" fmla="*/ 1218525 h 1494286"/>
                  <a:gd name="connsiteX8" fmla="*/ 12 w 1266547"/>
                  <a:gd name="connsiteY8" fmla="*/ 1170142 h 1494286"/>
                  <a:gd name="connsiteX9" fmla="*/ 1351 w 1266547"/>
                  <a:gd name="connsiteY9" fmla="*/ 1158497 h 1494286"/>
                  <a:gd name="connsiteX10" fmla="*/ 675 w 1266547"/>
                  <a:gd name="connsiteY10" fmla="*/ 1158201 h 1494286"/>
                  <a:gd name="connsiteX11" fmla="*/ 111899 w 1266547"/>
                  <a:gd name="connsiteY11" fmla="*/ 150375 h 1494286"/>
                  <a:gd name="connsiteX12" fmla="*/ 112135 w 1266547"/>
                  <a:gd name="connsiteY12" fmla="*/ 150209 h 1494286"/>
                  <a:gd name="connsiteX13" fmla="*/ 117645 w 1266547"/>
                  <a:gd name="connsiteY13" fmla="*/ 113088 h 1494286"/>
                  <a:gd name="connsiteX14" fmla="*/ 194490 w 1266547"/>
                  <a:gd name="connsiteY14" fmla="*/ 18371 h 1494286"/>
                  <a:gd name="connsiteX15" fmla="*/ 354057 w 1266547"/>
                  <a:gd name="connsiteY15" fmla="*/ 25762 h 1494286"/>
                  <a:gd name="connsiteX16" fmla="*/ 421833 w 1266547"/>
                  <a:gd name="connsiteY16" fmla="*/ 127162 h 1494286"/>
                  <a:gd name="connsiteX17" fmla="*/ 423502 w 1266547"/>
                  <a:gd name="connsiteY17" fmla="*/ 157429 h 1494286"/>
                  <a:gd name="connsiteX18" fmla="*/ 429654 w 1266547"/>
                  <a:gd name="connsiteY18" fmla="*/ 107211 h 1494286"/>
                  <a:gd name="connsiteX19" fmla="*/ 427485 w 1266547"/>
                  <a:gd name="connsiteY19" fmla="*/ 135207 h 1494286"/>
                  <a:gd name="connsiteX20" fmla="*/ 430907 w 1266547"/>
                  <a:gd name="connsiteY20" fmla="*/ 125639 h 1494286"/>
                  <a:gd name="connsiteX21" fmla="*/ 335141 w 1266547"/>
                  <a:gd name="connsiteY21" fmla="*/ 993404 h 1494286"/>
                  <a:gd name="connsiteX22" fmla="*/ 1153653 w 1266547"/>
                  <a:gd name="connsiteY22" fmla="*/ 1189843 h 1494286"/>
                  <a:gd name="connsiteX23" fmla="*/ 1154414 w 1266547"/>
                  <a:gd name="connsiteY23" fmla="*/ 1187565 h 1494286"/>
                  <a:gd name="connsiteX24" fmla="*/ 1166088 w 1266547"/>
                  <a:gd name="connsiteY24" fmla="*/ 1192827 h 1494286"/>
                  <a:gd name="connsiteX25" fmla="*/ 1173355 w 1266547"/>
                  <a:gd name="connsiteY25" fmla="*/ 1194571 h 1494286"/>
                  <a:gd name="connsiteX26" fmla="*/ 1172876 w 1266547"/>
                  <a:gd name="connsiteY26" fmla="*/ 1195887 h 1494286"/>
                  <a:gd name="connsiteX27" fmla="*/ 1192822 w 1266547"/>
                  <a:gd name="connsiteY27" fmla="*/ 1204879 h 1494286"/>
                  <a:gd name="connsiteX28" fmla="*/ 1262997 w 1266547"/>
                  <a:gd name="connsiteY28" fmla="*/ 1304639 h 1494286"/>
                  <a:gd name="connsiteX29" fmla="*/ 1212377 w 1266547"/>
                  <a:gd name="connsiteY29" fmla="*/ 1456144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6547" h="1494286">
                    <a:moveTo>
                      <a:pt x="1212377" y="1456144"/>
                    </a:moveTo>
                    <a:cubicBezTo>
                      <a:pt x="1179930" y="1484185"/>
                      <a:pt x="1137939" y="1497302"/>
                      <a:pt x="1096339" y="1493703"/>
                    </a:cubicBezTo>
                    <a:lnTo>
                      <a:pt x="1058178" y="1485127"/>
                    </a:lnTo>
                    <a:lnTo>
                      <a:pt x="1052771" y="1488928"/>
                    </a:lnTo>
                    <a:lnTo>
                      <a:pt x="68954" y="1252817"/>
                    </a:lnTo>
                    <a:lnTo>
                      <a:pt x="68788" y="1251900"/>
                    </a:lnTo>
                    <a:lnTo>
                      <a:pt x="55241" y="1248714"/>
                    </a:lnTo>
                    <a:cubicBezTo>
                      <a:pt x="39187" y="1243242"/>
                      <a:pt x="24914" y="1233078"/>
                      <a:pt x="14685" y="1218525"/>
                    </a:cubicBezTo>
                    <a:cubicBezTo>
                      <a:pt x="4456" y="1203972"/>
                      <a:pt x="-276" y="1187099"/>
                      <a:pt x="12" y="1170142"/>
                    </a:cubicBezTo>
                    <a:lnTo>
                      <a:pt x="1351" y="1158497"/>
                    </a:lnTo>
                    <a:lnTo>
                      <a:pt x="675" y="1158201"/>
                    </a:lnTo>
                    <a:lnTo>
                      <a:pt x="111899" y="150375"/>
                    </a:lnTo>
                    <a:lnTo>
                      <a:pt x="112135" y="150209"/>
                    </a:lnTo>
                    <a:lnTo>
                      <a:pt x="117645" y="113088"/>
                    </a:lnTo>
                    <a:cubicBezTo>
                      <a:pt x="129271" y="72981"/>
                      <a:pt x="156637" y="38533"/>
                      <a:pt x="194490" y="18371"/>
                    </a:cubicBezTo>
                    <a:cubicBezTo>
                      <a:pt x="245030" y="-8549"/>
                      <a:pt x="306216" y="-5715"/>
                      <a:pt x="354057" y="25762"/>
                    </a:cubicBezTo>
                    <a:cubicBezTo>
                      <a:pt x="389883" y="49334"/>
                      <a:pt x="413952" y="86158"/>
                      <a:pt x="421833" y="127162"/>
                    </a:cubicBezTo>
                    <a:lnTo>
                      <a:pt x="423502" y="157429"/>
                    </a:lnTo>
                    <a:lnTo>
                      <a:pt x="429654" y="107211"/>
                    </a:lnTo>
                    <a:lnTo>
                      <a:pt x="427485" y="135207"/>
                    </a:lnTo>
                    <a:lnTo>
                      <a:pt x="430907" y="125639"/>
                    </a:lnTo>
                    <a:lnTo>
                      <a:pt x="335141" y="993404"/>
                    </a:lnTo>
                    <a:lnTo>
                      <a:pt x="1153653" y="1189843"/>
                    </a:lnTo>
                    <a:lnTo>
                      <a:pt x="1154414" y="1187565"/>
                    </a:lnTo>
                    <a:lnTo>
                      <a:pt x="1166088" y="1192827"/>
                    </a:lnTo>
                    <a:lnTo>
                      <a:pt x="1173355" y="1194571"/>
                    </a:lnTo>
                    <a:lnTo>
                      <a:pt x="1172876" y="1195887"/>
                    </a:lnTo>
                    <a:lnTo>
                      <a:pt x="1192822" y="1204879"/>
                    </a:lnTo>
                    <a:cubicBezTo>
                      <a:pt x="1228240" y="1227000"/>
                      <a:pt x="1253920" y="1262722"/>
                      <a:pt x="1262997" y="1304639"/>
                    </a:cubicBezTo>
                    <a:cubicBezTo>
                      <a:pt x="1275117" y="1360604"/>
                      <a:pt x="1255706" y="1418699"/>
                      <a:pt x="1212377" y="1456144"/>
                    </a:cubicBezTo>
                    <a:close/>
                  </a:path>
                </a:pathLst>
              </a:custGeom>
              <a:solidFill>
                <a:srgbClr val="2843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27" name="Полилиния: фигура 26">
                <a:extLst>
                  <a:ext uri="{FF2B5EF4-FFF2-40B4-BE49-F238E27FC236}">
                    <a16:creationId xmlns:a16="http://schemas.microsoft.com/office/drawing/2014/main" id="{4254B57A-0BF7-4F60-97A7-51B43B03E5CB}"/>
                  </a:ext>
                </a:extLst>
              </p:cNvPr>
              <p:cNvSpPr/>
              <p:nvPr/>
            </p:nvSpPr>
            <p:spPr>
              <a:xfrm rot="12906208">
                <a:off x="11152356" y="158516"/>
                <a:ext cx="406223" cy="496933"/>
              </a:xfrm>
              <a:custGeom>
                <a:avLst/>
                <a:gdLst>
                  <a:gd name="connsiteX0" fmla="*/ 1212377 w 1266547"/>
                  <a:gd name="connsiteY0" fmla="*/ 1456144 h 1494286"/>
                  <a:gd name="connsiteX1" fmla="*/ 1096339 w 1266547"/>
                  <a:gd name="connsiteY1" fmla="*/ 1493703 h 1494286"/>
                  <a:gd name="connsiteX2" fmla="*/ 1058178 w 1266547"/>
                  <a:gd name="connsiteY2" fmla="*/ 1485127 h 1494286"/>
                  <a:gd name="connsiteX3" fmla="*/ 1052771 w 1266547"/>
                  <a:gd name="connsiteY3" fmla="*/ 1488928 h 1494286"/>
                  <a:gd name="connsiteX4" fmla="*/ 68954 w 1266547"/>
                  <a:gd name="connsiteY4" fmla="*/ 1252817 h 1494286"/>
                  <a:gd name="connsiteX5" fmla="*/ 68788 w 1266547"/>
                  <a:gd name="connsiteY5" fmla="*/ 1251900 h 1494286"/>
                  <a:gd name="connsiteX6" fmla="*/ 55241 w 1266547"/>
                  <a:gd name="connsiteY6" fmla="*/ 1248714 h 1494286"/>
                  <a:gd name="connsiteX7" fmla="*/ 14685 w 1266547"/>
                  <a:gd name="connsiteY7" fmla="*/ 1218525 h 1494286"/>
                  <a:gd name="connsiteX8" fmla="*/ 12 w 1266547"/>
                  <a:gd name="connsiteY8" fmla="*/ 1170142 h 1494286"/>
                  <a:gd name="connsiteX9" fmla="*/ 1351 w 1266547"/>
                  <a:gd name="connsiteY9" fmla="*/ 1158497 h 1494286"/>
                  <a:gd name="connsiteX10" fmla="*/ 675 w 1266547"/>
                  <a:gd name="connsiteY10" fmla="*/ 1158201 h 1494286"/>
                  <a:gd name="connsiteX11" fmla="*/ 111899 w 1266547"/>
                  <a:gd name="connsiteY11" fmla="*/ 150375 h 1494286"/>
                  <a:gd name="connsiteX12" fmla="*/ 112135 w 1266547"/>
                  <a:gd name="connsiteY12" fmla="*/ 150209 h 1494286"/>
                  <a:gd name="connsiteX13" fmla="*/ 117645 w 1266547"/>
                  <a:gd name="connsiteY13" fmla="*/ 113088 h 1494286"/>
                  <a:gd name="connsiteX14" fmla="*/ 194490 w 1266547"/>
                  <a:gd name="connsiteY14" fmla="*/ 18371 h 1494286"/>
                  <a:gd name="connsiteX15" fmla="*/ 354057 w 1266547"/>
                  <a:gd name="connsiteY15" fmla="*/ 25762 h 1494286"/>
                  <a:gd name="connsiteX16" fmla="*/ 421833 w 1266547"/>
                  <a:gd name="connsiteY16" fmla="*/ 127162 h 1494286"/>
                  <a:gd name="connsiteX17" fmla="*/ 423502 w 1266547"/>
                  <a:gd name="connsiteY17" fmla="*/ 157429 h 1494286"/>
                  <a:gd name="connsiteX18" fmla="*/ 429654 w 1266547"/>
                  <a:gd name="connsiteY18" fmla="*/ 107211 h 1494286"/>
                  <a:gd name="connsiteX19" fmla="*/ 427485 w 1266547"/>
                  <a:gd name="connsiteY19" fmla="*/ 135207 h 1494286"/>
                  <a:gd name="connsiteX20" fmla="*/ 430907 w 1266547"/>
                  <a:gd name="connsiteY20" fmla="*/ 125639 h 1494286"/>
                  <a:gd name="connsiteX21" fmla="*/ 335141 w 1266547"/>
                  <a:gd name="connsiteY21" fmla="*/ 993404 h 1494286"/>
                  <a:gd name="connsiteX22" fmla="*/ 1153653 w 1266547"/>
                  <a:gd name="connsiteY22" fmla="*/ 1189843 h 1494286"/>
                  <a:gd name="connsiteX23" fmla="*/ 1154414 w 1266547"/>
                  <a:gd name="connsiteY23" fmla="*/ 1187565 h 1494286"/>
                  <a:gd name="connsiteX24" fmla="*/ 1166088 w 1266547"/>
                  <a:gd name="connsiteY24" fmla="*/ 1192827 h 1494286"/>
                  <a:gd name="connsiteX25" fmla="*/ 1173355 w 1266547"/>
                  <a:gd name="connsiteY25" fmla="*/ 1194571 h 1494286"/>
                  <a:gd name="connsiteX26" fmla="*/ 1172876 w 1266547"/>
                  <a:gd name="connsiteY26" fmla="*/ 1195887 h 1494286"/>
                  <a:gd name="connsiteX27" fmla="*/ 1192822 w 1266547"/>
                  <a:gd name="connsiteY27" fmla="*/ 1204879 h 1494286"/>
                  <a:gd name="connsiteX28" fmla="*/ 1262997 w 1266547"/>
                  <a:gd name="connsiteY28" fmla="*/ 1304639 h 1494286"/>
                  <a:gd name="connsiteX29" fmla="*/ 1212377 w 1266547"/>
                  <a:gd name="connsiteY29" fmla="*/ 1456144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6547" h="1494286">
                    <a:moveTo>
                      <a:pt x="1212377" y="1456144"/>
                    </a:moveTo>
                    <a:cubicBezTo>
                      <a:pt x="1179930" y="1484185"/>
                      <a:pt x="1137939" y="1497302"/>
                      <a:pt x="1096339" y="1493703"/>
                    </a:cubicBezTo>
                    <a:lnTo>
                      <a:pt x="1058178" y="1485127"/>
                    </a:lnTo>
                    <a:lnTo>
                      <a:pt x="1052771" y="1488928"/>
                    </a:lnTo>
                    <a:lnTo>
                      <a:pt x="68954" y="1252817"/>
                    </a:lnTo>
                    <a:lnTo>
                      <a:pt x="68788" y="1251900"/>
                    </a:lnTo>
                    <a:lnTo>
                      <a:pt x="55241" y="1248714"/>
                    </a:lnTo>
                    <a:cubicBezTo>
                      <a:pt x="39187" y="1243242"/>
                      <a:pt x="24914" y="1233078"/>
                      <a:pt x="14685" y="1218525"/>
                    </a:cubicBezTo>
                    <a:cubicBezTo>
                      <a:pt x="4456" y="1203972"/>
                      <a:pt x="-276" y="1187099"/>
                      <a:pt x="12" y="1170142"/>
                    </a:cubicBezTo>
                    <a:lnTo>
                      <a:pt x="1351" y="1158497"/>
                    </a:lnTo>
                    <a:lnTo>
                      <a:pt x="675" y="1158201"/>
                    </a:lnTo>
                    <a:lnTo>
                      <a:pt x="111899" y="150375"/>
                    </a:lnTo>
                    <a:lnTo>
                      <a:pt x="112135" y="150209"/>
                    </a:lnTo>
                    <a:lnTo>
                      <a:pt x="117645" y="113088"/>
                    </a:lnTo>
                    <a:cubicBezTo>
                      <a:pt x="129271" y="72981"/>
                      <a:pt x="156637" y="38533"/>
                      <a:pt x="194490" y="18371"/>
                    </a:cubicBezTo>
                    <a:cubicBezTo>
                      <a:pt x="245030" y="-8549"/>
                      <a:pt x="306216" y="-5715"/>
                      <a:pt x="354057" y="25762"/>
                    </a:cubicBezTo>
                    <a:cubicBezTo>
                      <a:pt x="389883" y="49334"/>
                      <a:pt x="413952" y="86158"/>
                      <a:pt x="421833" y="127162"/>
                    </a:cubicBezTo>
                    <a:lnTo>
                      <a:pt x="423502" y="157429"/>
                    </a:lnTo>
                    <a:lnTo>
                      <a:pt x="429654" y="107211"/>
                    </a:lnTo>
                    <a:lnTo>
                      <a:pt x="427485" y="135207"/>
                    </a:lnTo>
                    <a:lnTo>
                      <a:pt x="430907" y="125639"/>
                    </a:lnTo>
                    <a:lnTo>
                      <a:pt x="335141" y="993404"/>
                    </a:lnTo>
                    <a:lnTo>
                      <a:pt x="1153653" y="1189843"/>
                    </a:lnTo>
                    <a:lnTo>
                      <a:pt x="1154414" y="1187565"/>
                    </a:lnTo>
                    <a:lnTo>
                      <a:pt x="1166088" y="1192827"/>
                    </a:lnTo>
                    <a:lnTo>
                      <a:pt x="1173355" y="1194571"/>
                    </a:lnTo>
                    <a:lnTo>
                      <a:pt x="1172876" y="1195887"/>
                    </a:lnTo>
                    <a:lnTo>
                      <a:pt x="1192822" y="1204879"/>
                    </a:lnTo>
                    <a:cubicBezTo>
                      <a:pt x="1228240" y="1227000"/>
                      <a:pt x="1253920" y="1262722"/>
                      <a:pt x="1262997" y="1304639"/>
                    </a:cubicBezTo>
                    <a:cubicBezTo>
                      <a:pt x="1275117" y="1360604"/>
                      <a:pt x="1255706" y="1418699"/>
                      <a:pt x="1212377" y="1456144"/>
                    </a:cubicBezTo>
                    <a:close/>
                  </a:path>
                </a:pathLst>
              </a:custGeom>
              <a:solidFill>
                <a:srgbClr val="2843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28" name="TextBox 27">
              <a:extLst>
                <a:ext uri="{FF2B5EF4-FFF2-40B4-BE49-F238E27FC236}">
                  <a16:creationId xmlns:a16="http://schemas.microsoft.com/office/drawing/2014/main" id="{D395BCDD-CE7A-4F10-8D3F-700413958CDF}"/>
                </a:ext>
              </a:extLst>
            </p:cNvPr>
            <p:cNvSpPr txBox="1"/>
            <p:nvPr/>
          </p:nvSpPr>
          <p:spPr>
            <a:xfrm>
              <a:off x="11098816" y="624781"/>
              <a:ext cx="1018130" cy="369332"/>
            </a:xfrm>
            <a:prstGeom prst="rect">
              <a:avLst/>
            </a:prstGeom>
            <a:noFill/>
          </p:spPr>
          <p:txBody>
            <a:bodyPr wrap="square" rtlCol="0">
              <a:spAutoFit/>
            </a:bodyPr>
            <a:lstStyle/>
            <a:p>
              <a:r>
                <a:rPr lang="ru-RU" dirty="0">
                  <a:solidFill>
                    <a:srgbClr val="284391"/>
                  </a:solidFill>
                </a:rPr>
                <a:t>СОВНЕТ</a:t>
              </a:r>
            </a:p>
          </p:txBody>
        </p:sp>
      </p:grpSp>
      <p:sp>
        <p:nvSpPr>
          <p:cNvPr id="31" name="Прямоугольник 30">
            <a:extLst>
              <a:ext uri="{FF2B5EF4-FFF2-40B4-BE49-F238E27FC236}">
                <a16:creationId xmlns:a16="http://schemas.microsoft.com/office/drawing/2014/main" id="{2A15A8B6-5FC8-4DE9-9A18-332E209CB635}"/>
              </a:ext>
            </a:extLst>
          </p:cNvPr>
          <p:cNvSpPr/>
          <p:nvPr/>
        </p:nvSpPr>
        <p:spPr>
          <a:xfrm>
            <a:off x="0" y="6606917"/>
            <a:ext cx="12192000" cy="28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TextBox 31">
            <a:extLst>
              <a:ext uri="{FF2B5EF4-FFF2-40B4-BE49-F238E27FC236}">
                <a16:creationId xmlns:a16="http://schemas.microsoft.com/office/drawing/2014/main" id="{ECA08312-DFF7-4D25-B240-F84FC4390633}"/>
              </a:ext>
            </a:extLst>
          </p:cNvPr>
          <p:cNvSpPr txBox="1"/>
          <p:nvPr/>
        </p:nvSpPr>
        <p:spPr>
          <a:xfrm>
            <a:off x="10867373" y="6594826"/>
            <a:ext cx="1324627" cy="276999"/>
          </a:xfrm>
          <a:prstGeom prst="rect">
            <a:avLst/>
          </a:prstGeom>
          <a:noFill/>
        </p:spPr>
        <p:txBody>
          <a:bodyPr wrap="square" rtlCol="0">
            <a:spAutoFit/>
          </a:bodyPr>
          <a:lstStyle/>
          <a:p>
            <a:r>
              <a:rPr lang="en-US" sz="1200" b="1" dirty="0">
                <a:solidFill>
                  <a:srgbClr val="284391"/>
                </a:solidFill>
                <a:latin typeface="Arial" panose="020B0604020202020204" pitchFamily="34" charset="0"/>
                <a:cs typeface="Arial" panose="020B0604020202020204" pitchFamily="34" charset="0"/>
              </a:rPr>
              <a:t>www.sovnet.ru</a:t>
            </a:r>
            <a:endParaRPr lang="ru-RU" sz="1200" b="1" dirty="0">
              <a:solidFill>
                <a:srgbClr val="284391"/>
              </a:solidFill>
              <a:latin typeface="Arial" panose="020B0604020202020204" pitchFamily="34" charset="0"/>
              <a:cs typeface="Arial" panose="020B0604020202020204" pitchFamily="34" charset="0"/>
            </a:endParaRPr>
          </a:p>
        </p:txBody>
      </p:sp>
      <p:grpSp>
        <p:nvGrpSpPr>
          <p:cNvPr id="40" name="Группа 39">
            <a:extLst>
              <a:ext uri="{FF2B5EF4-FFF2-40B4-BE49-F238E27FC236}">
                <a16:creationId xmlns:a16="http://schemas.microsoft.com/office/drawing/2014/main" id="{96941552-227B-4F6F-8266-491CD138E0EF}"/>
              </a:ext>
            </a:extLst>
          </p:cNvPr>
          <p:cNvGrpSpPr/>
          <p:nvPr/>
        </p:nvGrpSpPr>
        <p:grpSpPr>
          <a:xfrm>
            <a:off x="240506" y="6606917"/>
            <a:ext cx="597694" cy="288000"/>
            <a:chOff x="552450" y="6606915"/>
            <a:chExt cx="597694" cy="288000"/>
          </a:xfrm>
        </p:grpSpPr>
        <p:sp>
          <p:nvSpPr>
            <p:cNvPr id="38" name="Стрелка: шеврон 37">
              <a:extLst>
                <a:ext uri="{FF2B5EF4-FFF2-40B4-BE49-F238E27FC236}">
                  <a16:creationId xmlns:a16="http://schemas.microsoft.com/office/drawing/2014/main" id="{58C7EF8E-9230-41D4-A21E-42C9937849C0}"/>
                </a:ext>
              </a:extLst>
            </p:cNvPr>
            <p:cNvSpPr/>
            <p:nvPr/>
          </p:nvSpPr>
          <p:spPr>
            <a:xfrm>
              <a:off x="552450" y="6606915"/>
              <a:ext cx="468000" cy="288000"/>
            </a:xfrm>
            <a:prstGeom prst="chevron">
              <a:avLst>
                <a:gd name="adj" fmla="val 367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3" name="Стрелка: шеврон 32">
              <a:extLst>
                <a:ext uri="{FF2B5EF4-FFF2-40B4-BE49-F238E27FC236}">
                  <a16:creationId xmlns:a16="http://schemas.microsoft.com/office/drawing/2014/main" id="{F3071521-75D9-4AB9-B4D2-75954FE80E4D}"/>
                </a:ext>
              </a:extLst>
            </p:cNvPr>
            <p:cNvSpPr/>
            <p:nvPr/>
          </p:nvSpPr>
          <p:spPr>
            <a:xfrm>
              <a:off x="570450" y="6606915"/>
              <a:ext cx="579694" cy="288000"/>
            </a:xfrm>
            <a:prstGeom prst="chevron">
              <a:avLst>
                <a:gd name="adj" fmla="val 3677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lumMod val="95000"/>
                    </a:schemeClr>
                  </a:solidFill>
                  <a:latin typeface="Arial" panose="020B0604020202020204" pitchFamily="34" charset="0"/>
                  <a:cs typeface="Arial" panose="020B0604020202020204" pitchFamily="34" charset="0"/>
                </a:rPr>
                <a:t>2</a:t>
              </a:r>
              <a:r>
                <a:rPr lang="ru-RU" sz="1200" b="1" dirty="0">
                  <a:solidFill>
                    <a:schemeClr val="bg1">
                      <a:lumMod val="95000"/>
                    </a:schemeClr>
                  </a:solidFill>
                  <a:latin typeface="Arial" panose="020B0604020202020204" pitchFamily="34" charset="0"/>
                  <a:cs typeface="Arial" panose="020B0604020202020204" pitchFamily="34" charset="0"/>
                </a:rPr>
                <a:t>4</a:t>
              </a:r>
            </a:p>
          </p:txBody>
        </p:sp>
      </p:grpSp>
      <p:graphicFrame>
        <p:nvGraphicFramePr>
          <p:cNvPr id="7" name="Диаграмма 6">
            <a:extLst>
              <a:ext uri="{FF2B5EF4-FFF2-40B4-BE49-F238E27FC236}">
                <a16:creationId xmlns:a16="http://schemas.microsoft.com/office/drawing/2014/main" id="{6C28F94E-7F1E-464E-8BB2-CDE31B78A5E4}"/>
              </a:ext>
            </a:extLst>
          </p:cNvPr>
          <p:cNvGraphicFramePr>
            <a:graphicFrameLocks/>
          </p:cNvGraphicFramePr>
          <p:nvPr>
            <p:extLst>
              <p:ext uri="{D42A27DB-BD31-4B8C-83A1-F6EECF244321}">
                <p14:modId xmlns:p14="http://schemas.microsoft.com/office/powerpoint/2010/main" val="2774915821"/>
              </p:ext>
            </p:extLst>
          </p:nvPr>
        </p:nvGraphicFramePr>
        <p:xfrm>
          <a:off x="145122" y="1203552"/>
          <a:ext cx="11971824" cy="53551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8139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олилиния: фигура 18">
            <a:extLst>
              <a:ext uri="{FF2B5EF4-FFF2-40B4-BE49-F238E27FC236}">
                <a16:creationId xmlns:a16="http://schemas.microsoft.com/office/drawing/2014/main" id="{C20FD863-4204-45EB-B97A-4F9A7B6FA044}"/>
              </a:ext>
            </a:extLst>
          </p:cNvPr>
          <p:cNvSpPr/>
          <p:nvPr/>
        </p:nvSpPr>
        <p:spPr>
          <a:xfrm>
            <a:off x="10483116" y="1030286"/>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chemeClr val="bg1">
              <a:lumMod val="85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20" name="Полилиния: фигура 19">
            <a:extLst>
              <a:ext uri="{FF2B5EF4-FFF2-40B4-BE49-F238E27FC236}">
                <a16:creationId xmlns:a16="http://schemas.microsoft.com/office/drawing/2014/main" id="{5AE1EB9D-BCF5-411C-9EA5-F18AD74E6FFB}"/>
              </a:ext>
            </a:extLst>
          </p:cNvPr>
          <p:cNvSpPr/>
          <p:nvPr/>
        </p:nvSpPr>
        <p:spPr>
          <a:xfrm>
            <a:off x="9351147" y="1028988"/>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chemeClr val="bg1">
              <a:lumMod val="85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6" name="Заголовок 1">
            <a:extLst>
              <a:ext uri="{FF2B5EF4-FFF2-40B4-BE49-F238E27FC236}">
                <a16:creationId xmlns:a16="http://schemas.microsoft.com/office/drawing/2014/main" id="{F2E52787-FE41-4025-8880-A15F5C87B727}"/>
              </a:ext>
            </a:extLst>
          </p:cNvPr>
          <p:cNvSpPr>
            <a:spLocks noGrp="1"/>
          </p:cNvSpPr>
          <p:nvPr>
            <p:ph type="ctrTitle"/>
          </p:nvPr>
        </p:nvSpPr>
        <p:spPr>
          <a:xfrm>
            <a:off x="806849" y="271859"/>
            <a:ext cx="10293657" cy="512473"/>
          </a:xfrm>
        </p:spPr>
        <p:txBody>
          <a:bodyPr>
            <a:noAutofit/>
          </a:bodyPr>
          <a:lstStyle/>
          <a:p>
            <a:pPr algn="l"/>
            <a:r>
              <a:rPr lang="ru-RU" altLang="ru-RU" sz="2600" b="1" dirty="0">
                <a:solidFill>
                  <a:srgbClr val="C00000"/>
                </a:solidFill>
                <a:latin typeface="Arial" panose="020B0604020202020204" pitchFamily="34" charset="0"/>
                <a:cs typeface="Arial" panose="020B0604020202020204" pitchFamily="34" charset="0"/>
              </a:rPr>
              <a:t>Благодарности </a:t>
            </a:r>
            <a:endParaRPr lang="ru-RU" sz="2600" b="1" dirty="0">
              <a:solidFill>
                <a:srgbClr val="C00000"/>
              </a:solidFill>
              <a:latin typeface="Arial" panose="020B0604020202020204" pitchFamily="34" charset="0"/>
              <a:cs typeface="Arial" panose="020B0604020202020204" pitchFamily="34" charset="0"/>
            </a:endParaRPr>
          </a:p>
        </p:txBody>
      </p:sp>
      <p:grpSp>
        <p:nvGrpSpPr>
          <p:cNvPr id="3" name="Группа 2">
            <a:extLst>
              <a:ext uri="{FF2B5EF4-FFF2-40B4-BE49-F238E27FC236}">
                <a16:creationId xmlns:a16="http://schemas.microsoft.com/office/drawing/2014/main" id="{AA94D823-FDFA-4515-8E42-79784B872E02}"/>
              </a:ext>
            </a:extLst>
          </p:cNvPr>
          <p:cNvGrpSpPr/>
          <p:nvPr/>
        </p:nvGrpSpPr>
        <p:grpSpPr>
          <a:xfrm>
            <a:off x="0" y="957941"/>
            <a:ext cx="12192000" cy="72346"/>
            <a:chOff x="0" y="957941"/>
            <a:chExt cx="12192000" cy="72346"/>
          </a:xfrm>
        </p:grpSpPr>
        <p:sp>
          <p:nvSpPr>
            <p:cNvPr id="4" name="Прямоугольник 3">
              <a:extLst>
                <a:ext uri="{FF2B5EF4-FFF2-40B4-BE49-F238E27FC236}">
                  <a16:creationId xmlns:a16="http://schemas.microsoft.com/office/drawing/2014/main" id="{23C07C10-62C6-4771-BEE3-D9AB45EB4850}"/>
                </a:ext>
              </a:extLst>
            </p:cNvPr>
            <p:cNvSpPr/>
            <p:nvPr/>
          </p:nvSpPr>
          <p:spPr>
            <a:xfrm>
              <a:off x="0" y="957942"/>
              <a:ext cx="12192000" cy="7234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араллелограмм 1">
              <a:extLst>
                <a:ext uri="{FF2B5EF4-FFF2-40B4-BE49-F238E27FC236}">
                  <a16:creationId xmlns:a16="http://schemas.microsoft.com/office/drawing/2014/main" id="{2562EB68-DBEA-44DE-92AF-AEA1E63898F7}"/>
                </a:ext>
              </a:extLst>
            </p:cNvPr>
            <p:cNvSpPr/>
            <p:nvPr/>
          </p:nvSpPr>
          <p:spPr>
            <a:xfrm flipH="1">
              <a:off x="552450" y="957942"/>
              <a:ext cx="195263" cy="72345"/>
            </a:xfrm>
            <a:prstGeom prst="parallelogram">
              <a:avLst>
                <a:gd name="adj" fmla="val 131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араллелограмм 10">
              <a:extLst>
                <a:ext uri="{FF2B5EF4-FFF2-40B4-BE49-F238E27FC236}">
                  <a16:creationId xmlns:a16="http://schemas.microsoft.com/office/drawing/2014/main" id="{08A8FE95-9BEE-4E85-AA82-33C58674A3E1}"/>
                </a:ext>
              </a:extLst>
            </p:cNvPr>
            <p:cNvSpPr/>
            <p:nvPr/>
          </p:nvSpPr>
          <p:spPr>
            <a:xfrm flipH="1">
              <a:off x="747713" y="957941"/>
              <a:ext cx="195263" cy="72345"/>
            </a:xfrm>
            <a:prstGeom prst="parallelogram">
              <a:avLst>
                <a:gd name="adj" fmla="val 131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0" name="Группа 29">
            <a:extLst>
              <a:ext uri="{FF2B5EF4-FFF2-40B4-BE49-F238E27FC236}">
                <a16:creationId xmlns:a16="http://schemas.microsoft.com/office/drawing/2014/main" id="{9F7752EB-1795-4F0F-873F-3BEA40F30AE8}"/>
              </a:ext>
            </a:extLst>
          </p:cNvPr>
          <p:cNvGrpSpPr/>
          <p:nvPr/>
        </p:nvGrpSpPr>
        <p:grpSpPr>
          <a:xfrm>
            <a:off x="11098816" y="150895"/>
            <a:ext cx="1018130" cy="843218"/>
            <a:chOff x="11098816" y="150895"/>
            <a:chExt cx="1018130" cy="843218"/>
          </a:xfrm>
        </p:grpSpPr>
        <p:grpSp>
          <p:nvGrpSpPr>
            <p:cNvPr id="29" name="Группа 28">
              <a:extLst>
                <a:ext uri="{FF2B5EF4-FFF2-40B4-BE49-F238E27FC236}">
                  <a16:creationId xmlns:a16="http://schemas.microsoft.com/office/drawing/2014/main" id="{0CE26789-7954-4C1E-B443-243F83D09B96}"/>
                </a:ext>
              </a:extLst>
            </p:cNvPr>
            <p:cNvGrpSpPr/>
            <p:nvPr/>
          </p:nvGrpSpPr>
          <p:grpSpPr>
            <a:xfrm>
              <a:off x="11152356" y="150895"/>
              <a:ext cx="658637" cy="504554"/>
              <a:chOff x="11152356" y="150895"/>
              <a:chExt cx="658637" cy="504554"/>
            </a:xfrm>
          </p:grpSpPr>
          <p:sp>
            <p:nvSpPr>
              <p:cNvPr id="25" name="Полилиния: фигура 24">
                <a:extLst>
                  <a:ext uri="{FF2B5EF4-FFF2-40B4-BE49-F238E27FC236}">
                    <a16:creationId xmlns:a16="http://schemas.microsoft.com/office/drawing/2014/main" id="{29442075-3304-4B10-B3F5-507604ADBA5C}"/>
                  </a:ext>
                </a:extLst>
              </p:cNvPr>
              <p:cNvSpPr/>
              <p:nvPr/>
            </p:nvSpPr>
            <p:spPr>
              <a:xfrm rot="12906208">
                <a:off x="11404770" y="150895"/>
                <a:ext cx="406223" cy="496933"/>
              </a:xfrm>
              <a:custGeom>
                <a:avLst/>
                <a:gdLst>
                  <a:gd name="connsiteX0" fmla="*/ 1212377 w 1266547"/>
                  <a:gd name="connsiteY0" fmla="*/ 1456144 h 1494286"/>
                  <a:gd name="connsiteX1" fmla="*/ 1096339 w 1266547"/>
                  <a:gd name="connsiteY1" fmla="*/ 1493703 h 1494286"/>
                  <a:gd name="connsiteX2" fmla="*/ 1058178 w 1266547"/>
                  <a:gd name="connsiteY2" fmla="*/ 1485127 h 1494286"/>
                  <a:gd name="connsiteX3" fmla="*/ 1052771 w 1266547"/>
                  <a:gd name="connsiteY3" fmla="*/ 1488928 h 1494286"/>
                  <a:gd name="connsiteX4" fmla="*/ 68954 w 1266547"/>
                  <a:gd name="connsiteY4" fmla="*/ 1252817 h 1494286"/>
                  <a:gd name="connsiteX5" fmla="*/ 68788 w 1266547"/>
                  <a:gd name="connsiteY5" fmla="*/ 1251900 h 1494286"/>
                  <a:gd name="connsiteX6" fmla="*/ 55241 w 1266547"/>
                  <a:gd name="connsiteY6" fmla="*/ 1248714 h 1494286"/>
                  <a:gd name="connsiteX7" fmla="*/ 14685 w 1266547"/>
                  <a:gd name="connsiteY7" fmla="*/ 1218525 h 1494286"/>
                  <a:gd name="connsiteX8" fmla="*/ 12 w 1266547"/>
                  <a:gd name="connsiteY8" fmla="*/ 1170142 h 1494286"/>
                  <a:gd name="connsiteX9" fmla="*/ 1351 w 1266547"/>
                  <a:gd name="connsiteY9" fmla="*/ 1158497 h 1494286"/>
                  <a:gd name="connsiteX10" fmla="*/ 675 w 1266547"/>
                  <a:gd name="connsiteY10" fmla="*/ 1158201 h 1494286"/>
                  <a:gd name="connsiteX11" fmla="*/ 111899 w 1266547"/>
                  <a:gd name="connsiteY11" fmla="*/ 150375 h 1494286"/>
                  <a:gd name="connsiteX12" fmla="*/ 112135 w 1266547"/>
                  <a:gd name="connsiteY12" fmla="*/ 150209 h 1494286"/>
                  <a:gd name="connsiteX13" fmla="*/ 117645 w 1266547"/>
                  <a:gd name="connsiteY13" fmla="*/ 113088 h 1494286"/>
                  <a:gd name="connsiteX14" fmla="*/ 194490 w 1266547"/>
                  <a:gd name="connsiteY14" fmla="*/ 18371 h 1494286"/>
                  <a:gd name="connsiteX15" fmla="*/ 354057 w 1266547"/>
                  <a:gd name="connsiteY15" fmla="*/ 25762 h 1494286"/>
                  <a:gd name="connsiteX16" fmla="*/ 421833 w 1266547"/>
                  <a:gd name="connsiteY16" fmla="*/ 127162 h 1494286"/>
                  <a:gd name="connsiteX17" fmla="*/ 423502 w 1266547"/>
                  <a:gd name="connsiteY17" fmla="*/ 157429 h 1494286"/>
                  <a:gd name="connsiteX18" fmla="*/ 429654 w 1266547"/>
                  <a:gd name="connsiteY18" fmla="*/ 107211 h 1494286"/>
                  <a:gd name="connsiteX19" fmla="*/ 427485 w 1266547"/>
                  <a:gd name="connsiteY19" fmla="*/ 135207 h 1494286"/>
                  <a:gd name="connsiteX20" fmla="*/ 430907 w 1266547"/>
                  <a:gd name="connsiteY20" fmla="*/ 125639 h 1494286"/>
                  <a:gd name="connsiteX21" fmla="*/ 335141 w 1266547"/>
                  <a:gd name="connsiteY21" fmla="*/ 993404 h 1494286"/>
                  <a:gd name="connsiteX22" fmla="*/ 1153653 w 1266547"/>
                  <a:gd name="connsiteY22" fmla="*/ 1189843 h 1494286"/>
                  <a:gd name="connsiteX23" fmla="*/ 1154414 w 1266547"/>
                  <a:gd name="connsiteY23" fmla="*/ 1187565 h 1494286"/>
                  <a:gd name="connsiteX24" fmla="*/ 1166088 w 1266547"/>
                  <a:gd name="connsiteY24" fmla="*/ 1192827 h 1494286"/>
                  <a:gd name="connsiteX25" fmla="*/ 1173355 w 1266547"/>
                  <a:gd name="connsiteY25" fmla="*/ 1194571 h 1494286"/>
                  <a:gd name="connsiteX26" fmla="*/ 1172876 w 1266547"/>
                  <a:gd name="connsiteY26" fmla="*/ 1195887 h 1494286"/>
                  <a:gd name="connsiteX27" fmla="*/ 1192822 w 1266547"/>
                  <a:gd name="connsiteY27" fmla="*/ 1204879 h 1494286"/>
                  <a:gd name="connsiteX28" fmla="*/ 1262997 w 1266547"/>
                  <a:gd name="connsiteY28" fmla="*/ 1304639 h 1494286"/>
                  <a:gd name="connsiteX29" fmla="*/ 1212377 w 1266547"/>
                  <a:gd name="connsiteY29" fmla="*/ 1456144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6547" h="1494286">
                    <a:moveTo>
                      <a:pt x="1212377" y="1456144"/>
                    </a:moveTo>
                    <a:cubicBezTo>
                      <a:pt x="1179930" y="1484185"/>
                      <a:pt x="1137939" y="1497302"/>
                      <a:pt x="1096339" y="1493703"/>
                    </a:cubicBezTo>
                    <a:lnTo>
                      <a:pt x="1058178" y="1485127"/>
                    </a:lnTo>
                    <a:lnTo>
                      <a:pt x="1052771" y="1488928"/>
                    </a:lnTo>
                    <a:lnTo>
                      <a:pt x="68954" y="1252817"/>
                    </a:lnTo>
                    <a:lnTo>
                      <a:pt x="68788" y="1251900"/>
                    </a:lnTo>
                    <a:lnTo>
                      <a:pt x="55241" y="1248714"/>
                    </a:lnTo>
                    <a:cubicBezTo>
                      <a:pt x="39187" y="1243242"/>
                      <a:pt x="24914" y="1233078"/>
                      <a:pt x="14685" y="1218525"/>
                    </a:cubicBezTo>
                    <a:cubicBezTo>
                      <a:pt x="4456" y="1203972"/>
                      <a:pt x="-276" y="1187099"/>
                      <a:pt x="12" y="1170142"/>
                    </a:cubicBezTo>
                    <a:lnTo>
                      <a:pt x="1351" y="1158497"/>
                    </a:lnTo>
                    <a:lnTo>
                      <a:pt x="675" y="1158201"/>
                    </a:lnTo>
                    <a:lnTo>
                      <a:pt x="111899" y="150375"/>
                    </a:lnTo>
                    <a:lnTo>
                      <a:pt x="112135" y="150209"/>
                    </a:lnTo>
                    <a:lnTo>
                      <a:pt x="117645" y="113088"/>
                    </a:lnTo>
                    <a:cubicBezTo>
                      <a:pt x="129271" y="72981"/>
                      <a:pt x="156637" y="38533"/>
                      <a:pt x="194490" y="18371"/>
                    </a:cubicBezTo>
                    <a:cubicBezTo>
                      <a:pt x="245030" y="-8549"/>
                      <a:pt x="306216" y="-5715"/>
                      <a:pt x="354057" y="25762"/>
                    </a:cubicBezTo>
                    <a:cubicBezTo>
                      <a:pt x="389883" y="49334"/>
                      <a:pt x="413952" y="86158"/>
                      <a:pt x="421833" y="127162"/>
                    </a:cubicBezTo>
                    <a:lnTo>
                      <a:pt x="423502" y="157429"/>
                    </a:lnTo>
                    <a:lnTo>
                      <a:pt x="429654" y="107211"/>
                    </a:lnTo>
                    <a:lnTo>
                      <a:pt x="427485" y="135207"/>
                    </a:lnTo>
                    <a:lnTo>
                      <a:pt x="430907" y="125639"/>
                    </a:lnTo>
                    <a:lnTo>
                      <a:pt x="335141" y="993404"/>
                    </a:lnTo>
                    <a:lnTo>
                      <a:pt x="1153653" y="1189843"/>
                    </a:lnTo>
                    <a:lnTo>
                      <a:pt x="1154414" y="1187565"/>
                    </a:lnTo>
                    <a:lnTo>
                      <a:pt x="1166088" y="1192827"/>
                    </a:lnTo>
                    <a:lnTo>
                      <a:pt x="1173355" y="1194571"/>
                    </a:lnTo>
                    <a:lnTo>
                      <a:pt x="1172876" y="1195887"/>
                    </a:lnTo>
                    <a:lnTo>
                      <a:pt x="1192822" y="1204879"/>
                    </a:lnTo>
                    <a:cubicBezTo>
                      <a:pt x="1228240" y="1227000"/>
                      <a:pt x="1253920" y="1262722"/>
                      <a:pt x="1262997" y="1304639"/>
                    </a:cubicBezTo>
                    <a:cubicBezTo>
                      <a:pt x="1275117" y="1360604"/>
                      <a:pt x="1255706" y="1418699"/>
                      <a:pt x="1212377" y="1456144"/>
                    </a:cubicBezTo>
                    <a:close/>
                  </a:path>
                </a:pathLst>
              </a:custGeom>
              <a:solidFill>
                <a:srgbClr val="2843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27" name="Полилиния: фигура 26">
                <a:extLst>
                  <a:ext uri="{FF2B5EF4-FFF2-40B4-BE49-F238E27FC236}">
                    <a16:creationId xmlns:a16="http://schemas.microsoft.com/office/drawing/2014/main" id="{4254B57A-0BF7-4F60-97A7-51B43B03E5CB}"/>
                  </a:ext>
                </a:extLst>
              </p:cNvPr>
              <p:cNvSpPr/>
              <p:nvPr/>
            </p:nvSpPr>
            <p:spPr>
              <a:xfrm rot="12906208">
                <a:off x="11152356" y="158516"/>
                <a:ext cx="406223" cy="496933"/>
              </a:xfrm>
              <a:custGeom>
                <a:avLst/>
                <a:gdLst>
                  <a:gd name="connsiteX0" fmla="*/ 1212377 w 1266547"/>
                  <a:gd name="connsiteY0" fmla="*/ 1456144 h 1494286"/>
                  <a:gd name="connsiteX1" fmla="*/ 1096339 w 1266547"/>
                  <a:gd name="connsiteY1" fmla="*/ 1493703 h 1494286"/>
                  <a:gd name="connsiteX2" fmla="*/ 1058178 w 1266547"/>
                  <a:gd name="connsiteY2" fmla="*/ 1485127 h 1494286"/>
                  <a:gd name="connsiteX3" fmla="*/ 1052771 w 1266547"/>
                  <a:gd name="connsiteY3" fmla="*/ 1488928 h 1494286"/>
                  <a:gd name="connsiteX4" fmla="*/ 68954 w 1266547"/>
                  <a:gd name="connsiteY4" fmla="*/ 1252817 h 1494286"/>
                  <a:gd name="connsiteX5" fmla="*/ 68788 w 1266547"/>
                  <a:gd name="connsiteY5" fmla="*/ 1251900 h 1494286"/>
                  <a:gd name="connsiteX6" fmla="*/ 55241 w 1266547"/>
                  <a:gd name="connsiteY6" fmla="*/ 1248714 h 1494286"/>
                  <a:gd name="connsiteX7" fmla="*/ 14685 w 1266547"/>
                  <a:gd name="connsiteY7" fmla="*/ 1218525 h 1494286"/>
                  <a:gd name="connsiteX8" fmla="*/ 12 w 1266547"/>
                  <a:gd name="connsiteY8" fmla="*/ 1170142 h 1494286"/>
                  <a:gd name="connsiteX9" fmla="*/ 1351 w 1266547"/>
                  <a:gd name="connsiteY9" fmla="*/ 1158497 h 1494286"/>
                  <a:gd name="connsiteX10" fmla="*/ 675 w 1266547"/>
                  <a:gd name="connsiteY10" fmla="*/ 1158201 h 1494286"/>
                  <a:gd name="connsiteX11" fmla="*/ 111899 w 1266547"/>
                  <a:gd name="connsiteY11" fmla="*/ 150375 h 1494286"/>
                  <a:gd name="connsiteX12" fmla="*/ 112135 w 1266547"/>
                  <a:gd name="connsiteY12" fmla="*/ 150209 h 1494286"/>
                  <a:gd name="connsiteX13" fmla="*/ 117645 w 1266547"/>
                  <a:gd name="connsiteY13" fmla="*/ 113088 h 1494286"/>
                  <a:gd name="connsiteX14" fmla="*/ 194490 w 1266547"/>
                  <a:gd name="connsiteY14" fmla="*/ 18371 h 1494286"/>
                  <a:gd name="connsiteX15" fmla="*/ 354057 w 1266547"/>
                  <a:gd name="connsiteY15" fmla="*/ 25762 h 1494286"/>
                  <a:gd name="connsiteX16" fmla="*/ 421833 w 1266547"/>
                  <a:gd name="connsiteY16" fmla="*/ 127162 h 1494286"/>
                  <a:gd name="connsiteX17" fmla="*/ 423502 w 1266547"/>
                  <a:gd name="connsiteY17" fmla="*/ 157429 h 1494286"/>
                  <a:gd name="connsiteX18" fmla="*/ 429654 w 1266547"/>
                  <a:gd name="connsiteY18" fmla="*/ 107211 h 1494286"/>
                  <a:gd name="connsiteX19" fmla="*/ 427485 w 1266547"/>
                  <a:gd name="connsiteY19" fmla="*/ 135207 h 1494286"/>
                  <a:gd name="connsiteX20" fmla="*/ 430907 w 1266547"/>
                  <a:gd name="connsiteY20" fmla="*/ 125639 h 1494286"/>
                  <a:gd name="connsiteX21" fmla="*/ 335141 w 1266547"/>
                  <a:gd name="connsiteY21" fmla="*/ 993404 h 1494286"/>
                  <a:gd name="connsiteX22" fmla="*/ 1153653 w 1266547"/>
                  <a:gd name="connsiteY22" fmla="*/ 1189843 h 1494286"/>
                  <a:gd name="connsiteX23" fmla="*/ 1154414 w 1266547"/>
                  <a:gd name="connsiteY23" fmla="*/ 1187565 h 1494286"/>
                  <a:gd name="connsiteX24" fmla="*/ 1166088 w 1266547"/>
                  <a:gd name="connsiteY24" fmla="*/ 1192827 h 1494286"/>
                  <a:gd name="connsiteX25" fmla="*/ 1173355 w 1266547"/>
                  <a:gd name="connsiteY25" fmla="*/ 1194571 h 1494286"/>
                  <a:gd name="connsiteX26" fmla="*/ 1172876 w 1266547"/>
                  <a:gd name="connsiteY26" fmla="*/ 1195887 h 1494286"/>
                  <a:gd name="connsiteX27" fmla="*/ 1192822 w 1266547"/>
                  <a:gd name="connsiteY27" fmla="*/ 1204879 h 1494286"/>
                  <a:gd name="connsiteX28" fmla="*/ 1262997 w 1266547"/>
                  <a:gd name="connsiteY28" fmla="*/ 1304639 h 1494286"/>
                  <a:gd name="connsiteX29" fmla="*/ 1212377 w 1266547"/>
                  <a:gd name="connsiteY29" fmla="*/ 1456144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6547" h="1494286">
                    <a:moveTo>
                      <a:pt x="1212377" y="1456144"/>
                    </a:moveTo>
                    <a:cubicBezTo>
                      <a:pt x="1179930" y="1484185"/>
                      <a:pt x="1137939" y="1497302"/>
                      <a:pt x="1096339" y="1493703"/>
                    </a:cubicBezTo>
                    <a:lnTo>
                      <a:pt x="1058178" y="1485127"/>
                    </a:lnTo>
                    <a:lnTo>
                      <a:pt x="1052771" y="1488928"/>
                    </a:lnTo>
                    <a:lnTo>
                      <a:pt x="68954" y="1252817"/>
                    </a:lnTo>
                    <a:lnTo>
                      <a:pt x="68788" y="1251900"/>
                    </a:lnTo>
                    <a:lnTo>
                      <a:pt x="55241" y="1248714"/>
                    </a:lnTo>
                    <a:cubicBezTo>
                      <a:pt x="39187" y="1243242"/>
                      <a:pt x="24914" y="1233078"/>
                      <a:pt x="14685" y="1218525"/>
                    </a:cubicBezTo>
                    <a:cubicBezTo>
                      <a:pt x="4456" y="1203972"/>
                      <a:pt x="-276" y="1187099"/>
                      <a:pt x="12" y="1170142"/>
                    </a:cubicBezTo>
                    <a:lnTo>
                      <a:pt x="1351" y="1158497"/>
                    </a:lnTo>
                    <a:lnTo>
                      <a:pt x="675" y="1158201"/>
                    </a:lnTo>
                    <a:lnTo>
                      <a:pt x="111899" y="150375"/>
                    </a:lnTo>
                    <a:lnTo>
                      <a:pt x="112135" y="150209"/>
                    </a:lnTo>
                    <a:lnTo>
                      <a:pt x="117645" y="113088"/>
                    </a:lnTo>
                    <a:cubicBezTo>
                      <a:pt x="129271" y="72981"/>
                      <a:pt x="156637" y="38533"/>
                      <a:pt x="194490" y="18371"/>
                    </a:cubicBezTo>
                    <a:cubicBezTo>
                      <a:pt x="245030" y="-8549"/>
                      <a:pt x="306216" y="-5715"/>
                      <a:pt x="354057" y="25762"/>
                    </a:cubicBezTo>
                    <a:cubicBezTo>
                      <a:pt x="389883" y="49334"/>
                      <a:pt x="413952" y="86158"/>
                      <a:pt x="421833" y="127162"/>
                    </a:cubicBezTo>
                    <a:lnTo>
                      <a:pt x="423502" y="157429"/>
                    </a:lnTo>
                    <a:lnTo>
                      <a:pt x="429654" y="107211"/>
                    </a:lnTo>
                    <a:lnTo>
                      <a:pt x="427485" y="135207"/>
                    </a:lnTo>
                    <a:lnTo>
                      <a:pt x="430907" y="125639"/>
                    </a:lnTo>
                    <a:lnTo>
                      <a:pt x="335141" y="993404"/>
                    </a:lnTo>
                    <a:lnTo>
                      <a:pt x="1153653" y="1189843"/>
                    </a:lnTo>
                    <a:lnTo>
                      <a:pt x="1154414" y="1187565"/>
                    </a:lnTo>
                    <a:lnTo>
                      <a:pt x="1166088" y="1192827"/>
                    </a:lnTo>
                    <a:lnTo>
                      <a:pt x="1173355" y="1194571"/>
                    </a:lnTo>
                    <a:lnTo>
                      <a:pt x="1172876" y="1195887"/>
                    </a:lnTo>
                    <a:lnTo>
                      <a:pt x="1192822" y="1204879"/>
                    </a:lnTo>
                    <a:cubicBezTo>
                      <a:pt x="1228240" y="1227000"/>
                      <a:pt x="1253920" y="1262722"/>
                      <a:pt x="1262997" y="1304639"/>
                    </a:cubicBezTo>
                    <a:cubicBezTo>
                      <a:pt x="1275117" y="1360604"/>
                      <a:pt x="1255706" y="1418699"/>
                      <a:pt x="1212377" y="1456144"/>
                    </a:cubicBezTo>
                    <a:close/>
                  </a:path>
                </a:pathLst>
              </a:custGeom>
              <a:solidFill>
                <a:srgbClr val="2843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28" name="TextBox 27">
              <a:extLst>
                <a:ext uri="{FF2B5EF4-FFF2-40B4-BE49-F238E27FC236}">
                  <a16:creationId xmlns:a16="http://schemas.microsoft.com/office/drawing/2014/main" id="{D395BCDD-CE7A-4F10-8D3F-700413958CDF}"/>
                </a:ext>
              </a:extLst>
            </p:cNvPr>
            <p:cNvSpPr txBox="1"/>
            <p:nvPr/>
          </p:nvSpPr>
          <p:spPr>
            <a:xfrm>
              <a:off x="11098816" y="624781"/>
              <a:ext cx="1018130" cy="369332"/>
            </a:xfrm>
            <a:prstGeom prst="rect">
              <a:avLst/>
            </a:prstGeom>
            <a:noFill/>
          </p:spPr>
          <p:txBody>
            <a:bodyPr wrap="square" rtlCol="0">
              <a:spAutoFit/>
            </a:bodyPr>
            <a:lstStyle/>
            <a:p>
              <a:r>
                <a:rPr lang="ru-RU" dirty="0">
                  <a:solidFill>
                    <a:srgbClr val="284391"/>
                  </a:solidFill>
                </a:rPr>
                <a:t>СОВНЕТ</a:t>
              </a:r>
            </a:p>
          </p:txBody>
        </p:sp>
      </p:grpSp>
      <p:sp>
        <p:nvSpPr>
          <p:cNvPr id="31" name="Прямоугольник 30">
            <a:extLst>
              <a:ext uri="{FF2B5EF4-FFF2-40B4-BE49-F238E27FC236}">
                <a16:creationId xmlns:a16="http://schemas.microsoft.com/office/drawing/2014/main" id="{2A15A8B6-5FC8-4DE9-9A18-332E209CB635}"/>
              </a:ext>
            </a:extLst>
          </p:cNvPr>
          <p:cNvSpPr/>
          <p:nvPr/>
        </p:nvSpPr>
        <p:spPr>
          <a:xfrm>
            <a:off x="0" y="6606917"/>
            <a:ext cx="12192000" cy="28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TextBox 31">
            <a:extLst>
              <a:ext uri="{FF2B5EF4-FFF2-40B4-BE49-F238E27FC236}">
                <a16:creationId xmlns:a16="http://schemas.microsoft.com/office/drawing/2014/main" id="{ECA08312-DFF7-4D25-B240-F84FC4390633}"/>
              </a:ext>
            </a:extLst>
          </p:cNvPr>
          <p:cNvSpPr txBox="1"/>
          <p:nvPr/>
        </p:nvSpPr>
        <p:spPr>
          <a:xfrm>
            <a:off x="10867373" y="6594826"/>
            <a:ext cx="1324627" cy="276999"/>
          </a:xfrm>
          <a:prstGeom prst="rect">
            <a:avLst/>
          </a:prstGeom>
          <a:noFill/>
        </p:spPr>
        <p:txBody>
          <a:bodyPr wrap="square" rtlCol="0">
            <a:spAutoFit/>
          </a:bodyPr>
          <a:lstStyle/>
          <a:p>
            <a:r>
              <a:rPr lang="en-US" sz="1200" b="1" dirty="0">
                <a:solidFill>
                  <a:srgbClr val="284391"/>
                </a:solidFill>
                <a:latin typeface="Arial" panose="020B0604020202020204" pitchFamily="34" charset="0"/>
                <a:cs typeface="Arial" panose="020B0604020202020204" pitchFamily="34" charset="0"/>
              </a:rPr>
              <a:t>www.sovnet.ru</a:t>
            </a:r>
            <a:endParaRPr lang="ru-RU" sz="1200" b="1" dirty="0">
              <a:solidFill>
                <a:srgbClr val="284391"/>
              </a:solidFill>
              <a:latin typeface="Arial" panose="020B0604020202020204" pitchFamily="34" charset="0"/>
              <a:cs typeface="Arial" panose="020B0604020202020204" pitchFamily="34" charset="0"/>
            </a:endParaRPr>
          </a:p>
        </p:txBody>
      </p:sp>
      <p:grpSp>
        <p:nvGrpSpPr>
          <p:cNvPr id="40" name="Группа 39">
            <a:extLst>
              <a:ext uri="{FF2B5EF4-FFF2-40B4-BE49-F238E27FC236}">
                <a16:creationId xmlns:a16="http://schemas.microsoft.com/office/drawing/2014/main" id="{96941552-227B-4F6F-8266-491CD138E0EF}"/>
              </a:ext>
            </a:extLst>
          </p:cNvPr>
          <p:cNvGrpSpPr/>
          <p:nvPr/>
        </p:nvGrpSpPr>
        <p:grpSpPr>
          <a:xfrm>
            <a:off x="240506" y="6606917"/>
            <a:ext cx="597694" cy="288000"/>
            <a:chOff x="552450" y="6606915"/>
            <a:chExt cx="597694" cy="288000"/>
          </a:xfrm>
        </p:grpSpPr>
        <p:sp>
          <p:nvSpPr>
            <p:cNvPr id="38" name="Стрелка: шеврон 37">
              <a:extLst>
                <a:ext uri="{FF2B5EF4-FFF2-40B4-BE49-F238E27FC236}">
                  <a16:creationId xmlns:a16="http://schemas.microsoft.com/office/drawing/2014/main" id="{58C7EF8E-9230-41D4-A21E-42C9937849C0}"/>
                </a:ext>
              </a:extLst>
            </p:cNvPr>
            <p:cNvSpPr/>
            <p:nvPr/>
          </p:nvSpPr>
          <p:spPr>
            <a:xfrm>
              <a:off x="552450" y="6606915"/>
              <a:ext cx="468000" cy="288000"/>
            </a:xfrm>
            <a:prstGeom prst="chevron">
              <a:avLst>
                <a:gd name="adj" fmla="val 367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3" name="Стрелка: шеврон 32">
              <a:extLst>
                <a:ext uri="{FF2B5EF4-FFF2-40B4-BE49-F238E27FC236}">
                  <a16:creationId xmlns:a16="http://schemas.microsoft.com/office/drawing/2014/main" id="{F3071521-75D9-4AB9-B4D2-75954FE80E4D}"/>
                </a:ext>
              </a:extLst>
            </p:cNvPr>
            <p:cNvSpPr/>
            <p:nvPr/>
          </p:nvSpPr>
          <p:spPr>
            <a:xfrm>
              <a:off x="570450" y="6606915"/>
              <a:ext cx="579694" cy="288000"/>
            </a:xfrm>
            <a:prstGeom prst="chevron">
              <a:avLst>
                <a:gd name="adj" fmla="val 3677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chemeClr val="bg1">
                      <a:lumMod val="95000"/>
                    </a:schemeClr>
                  </a:solidFill>
                  <a:latin typeface="Arial" panose="020B0604020202020204" pitchFamily="34" charset="0"/>
                  <a:cs typeface="Arial" panose="020B0604020202020204" pitchFamily="34" charset="0"/>
                </a:rPr>
                <a:t>25</a:t>
              </a:r>
            </a:p>
          </p:txBody>
        </p:sp>
      </p:grpSp>
      <p:pic>
        <p:nvPicPr>
          <p:cNvPr id="7" name="Рисунок 6">
            <a:extLst>
              <a:ext uri="{FF2B5EF4-FFF2-40B4-BE49-F238E27FC236}">
                <a16:creationId xmlns:a16="http://schemas.microsoft.com/office/drawing/2014/main" id="{1A17106F-39FF-475D-AB07-F946ECEB5B59}"/>
              </a:ext>
            </a:extLst>
          </p:cNvPr>
          <p:cNvPicPr>
            <a:picLocks noChangeAspect="1"/>
          </p:cNvPicPr>
          <p:nvPr/>
        </p:nvPicPr>
        <p:blipFill>
          <a:blip r:embed="rId3"/>
          <a:stretch>
            <a:fillRect/>
          </a:stretch>
        </p:blipFill>
        <p:spPr>
          <a:xfrm>
            <a:off x="324441" y="1117601"/>
            <a:ext cx="1431790" cy="1543649"/>
          </a:xfrm>
          <a:prstGeom prst="rect">
            <a:avLst/>
          </a:prstGeom>
        </p:spPr>
      </p:pic>
      <p:sp>
        <p:nvSpPr>
          <p:cNvPr id="21" name="Прямоугольник 20">
            <a:extLst>
              <a:ext uri="{FF2B5EF4-FFF2-40B4-BE49-F238E27FC236}">
                <a16:creationId xmlns:a16="http://schemas.microsoft.com/office/drawing/2014/main" id="{2F259F29-89FB-425F-BB68-B5A268E38C96}"/>
              </a:ext>
            </a:extLst>
          </p:cNvPr>
          <p:cNvSpPr/>
          <p:nvPr/>
        </p:nvSpPr>
        <p:spPr>
          <a:xfrm>
            <a:off x="174870" y="2615500"/>
            <a:ext cx="1741015" cy="1169551"/>
          </a:xfrm>
          <a:prstGeom prst="rect">
            <a:avLst/>
          </a:prstGeom>
        </p:spPr>
        <p:txBody>
          <a:bodyPr wrap="square">
            <a:spAutoFit/>
          </a:bodyPr>
          <a:lstStyle/>
          <a:p>
            <a:pPr eaLnBrk="0" fontAlgn="base" hangingPunct="0">
              <a:spcBef>
                <a:spcPct val="0"/>
              </a:spcBef>
              <a:spcAft>
                <a:spcPct val="0"/>
              </a:spcAft>
            </a:pPr>
            <a:r>
              <a:rPr lang="ru-RU" sz="1400" b="1" dirty="0"/>
              <a:t>Михаил Белов</a:t>
            </a:r>
            <a:r>
              <a:rPr lang="ru-RU" sz="1400" dirty="0"/>
              <a:t>, </a:t>
            </a:r>
            <a:r>
              <a:rPr lang="ru-RU" altLang="ru-RU" sz="1400" dirty="0"/>
              <a:t>руководитель направления проектного офиса «Солар» </a:t>
            </a:r>
            <a:endParaRPr lang="ru-RU" sz="1400" dirty="0"/>
          </a:p>
        </p:txBody>
      </p:sp>
      <p:pic>
        <p:nvPicPr>
          <p:cNvPr id="8" name="Рисунок 7">
            <a:extLst>
              <a:ext uri="{FF2B5EF4-FFF2-40B4-BE49-F238E27FC236}">
                <a16:creationId xmlns:a16="http://schemas.microsoft.com/office/drawing/2014/main" id="{C2BCAA1A-DD33-4127-899F-188115A7CBCB}"/>
              </a:ext>
            </a:extLst>
          </p:cNvPr>
          <p:cNvPicPr>
            <a:picLocks noChangeAspect="1"/>
          </p:cNvPicPr>
          <p:nvPr/>
        </p:nvPicPr>
        <p:blipFill>
          <a:blip r:embed="rId4"/>
          <a:stretch>
            <a:fillRect/>
          </a:stretch>
        </p:blipFill>
        <p:spPr>
          <a:xfrm>
            <a:off x="2595799" y="1103088"/>
            <a:ext cx="1468202" cy="1622014"/>
          </a:xfrm>
          <a:prstGeom prst="rect">
            <a:avLst/>
          </a:prstGeom>
        </p:spPr>
      </p:pic>
      <p:sp>
        <p:nvSpPr>
          <p:cNvPr id="23" name="Прямоугольник 22">
            <a:extLst>
              <a:ext uri="{FF2B5EF4-FFF2-40B4-BE49-F238E27FC236}">
                <a16:creationId xmlns:a16="http://schemas.microsoft.com/office/drawing/2014/main" id="{3BAD9989-C7A8-496D-B256-09E30F647B5A}"/>
              </a:ext>
            </a:extLst>
          </p:cNvPr>
          <p:cNvSpPr/>
          <p:nvPr/>
        </p:nvSpPr>
        <p:spPr>
          <a:xfrm>
            <a:off x="2410363" y="2728372"/>
            <a:ext cx="1827808" cy="738664"/>
          </a:xfrm>
          <a:prstGeom prst="rect">
            <a:avLst/>
          </a:prstGeom>
        </p:spPr>
        <p:txBody>
          <a:bodyPr wrap="square">
            <a:spAutoFit/>
          </a:bodyPr>
          <a:lstStyle/>
          <a:p>
            <a:pPr eaLnBrk="0" fontAlgn="base" hangingPunct="0">
              <a:spcBef>
                <a:spcPct val="0"/>
              </a:spcBef>
              <a:spcAft>
                <a:spcPct val="0"/>
              </a:spcAft>
            </a:pPr>
            <a:r>
              <a:rPr lang="ru-RU" sz="1400" b="1" dirty="0"/>
              <a:t>Дмитрий Медведев</a:t>
            </a:r>
            <a:r>
              <a:rPr lang="ru-RU" sz="1400" dirty="0"/>
              <a:t>,</a:t>
            </a:r>
          </a:p>
          <a:p>
            <a:pPr eaLnBrk="0" fontAlgn="base" hangingPunct="0">
              <a:spcBef>
                <a:spcPct val="0"/>
              </a:spcBef>
              <a:spcAft>
                <a:spcPct val="0"/>
              </a:spcAft>
            </a:pPr>
            <a:r>
              <a:rPr lang="ru-RU" sz="1400" dirty="0"/>
              <a:t>Директор СОВНЕТ-СЕРТ</a:t>
            </a:r>
          </a:p>
        </p:txBody>
      </p:sp>
      <p:pic>
        <p:nvPicPr>
          <p:cNvPr id="9" name="Рисунок 8">
            <a:extLst>
              <a:ext uri="{FF2B5EF4-FFF2-40B4-BE49-F238E27FC236}">
                <a16:creationId xmlns:a16="http://schemas.microsoft.com/office/drawing/2014/main" id="{2E0A69B8-6DFD-4830-8F85-8EFA04477EAF}"/>
              </a:ext>
            </a:extLst>
          </p:cNvPr>
          <p:cNvPicPr>
            <a:picLocks noChangeAspect="1"/>
          </p:cNvPicPr>
          <p:nvPr/>
        </p:nvPicPr>
        <p:blipFill>
          <a:blip r:embed="rId5"/>
          <a:stretch>
            <a:fillRect/>
          </a:stretch>
        </p:blipFill>
        <p:spPr>
          <a:xfrm>
            <a:off x="4934916" y="1103086"/>
            <a:ext cx="1552678" cy="1611086"/>
          </a:xfrm>
          <a:prstGeom prst="rect">
            <a:avLst/>
          </a:prstGeom>
        </p:spPr>
      </p:pic>
      <p:sp>
        <p:nvSpPr>
          <p:cNvPr id="26" name="Прямоугольник 25">
            <a:extLst>
              <a:ext uri="{FF2B5EF4-FFF2-40B4-BE49-F238E27FC236}">
                <a16:creationId xmlns:a16="http://schemas.microsoft.com/office/drawing/2014/main" id="{3E944523-27C7-4575-9D52-879C49C7C9E4}"/>
              </a:ext>
            </a:extLst>
          </p:cNvPr>
          <p:cNvSpPr/>
          <p:nvPr/>
        </p:nvSpPr>
        <p:spPr>
          <a:xfrm>
            <a:off x="5027284" y="2688774"/>
            <a:ext cx="2026659" cy="954107"/>
          </a:xfrm>
          <a:prstGeom prst="rect">
            <a:avLst/>
          </a:prstGeom>
        </p:spPr>
        <p:txBody>
          <a:bodyPr wrap="square">
            <a:spAutoFit/>
          </a:bodyPr>
          <a:lstStyle/>
          <a:p>
            <a:pPr eaLnBrk="0" fontAlgn="base" hangingPunct="0">
              <a:spcBef>
                <a:spcPct val="0"/>
              </a:spcBef>
              <a:spcAft>
                <a:spcPct val="0"/>
              </a:spcAft>
            </a:pPr>
            <a:r>
              <a:rPr lang="ru-RU" sz="1400" b="1" dirty="0"/>
              <a:t>Антон Ганжа</a:t>
            </a:r>
            <a:r>
              <a:rPr lang="ru-RU" sz="1400" dirty="0"/>
              <a:t>, региональный менеджер «ВЭБ.РФ» в ВО, к.ф-м.н.</a:t>
            </a:r>
          </a:p>
        </p:txBody>
      </p:sp>
      <p:pic>
        <p:nvPicPr>
          <p:cNvPr id="10" name="Рисунок 9">
            <a:extLst>
              <a:ext uri="{FF2B5EF4-FFF2-40B4-BE49-F238E27FC236}">
                <a16:creationId xmlns:a16="http://schemas.microsoft.com/office/drawing/2014/main" id="{CA76A036-9B52-4594-8068-7AA7154AFE30}"/>
              </a:ext>
            </a:extLst>
          </p:cNvPr>
          <p:cNvPicPr>
            <a:picLocks noChangeAspect="1"/>
          </p:cNvPicPr>
          <p:nvPr/>
        </p:nvPicPr>
        <p:blipFill>
          <a:blip r:embed="rId6"/>
          <a:stretch>
            <a:fillRect/>
          </a:stretch>
        </p:blipFill>
        <p:spPr>
          <a:xfrm>
            <a:off x="7453414" y="1059544"/>
            <a:ext cx="1539229" cy="1611085"/>
          </a:xfrm>
          <a:prstGeom prst="rect">
            <a:avLst/>
          </a:prstGeom>
        </p:spPr>
      </p:pic>
      <p:sp>
        <p:nvSpPr>
          <p:cNvPr id="34" name="Прямоугольник 33">
            <a:extLst>
              <a:ext uri="{FF2B5EF4-FFF2-40B4-BE49-F238E27FC236}">
                <a16:creationId xmlns:a16="http://schemas.microsoft.com/office/drawing/2014/main" id="{5A797375-3DD9-4ED7-A285-9417EF31D938}"/>
              </a:ext>
            </a:extLst>
          </p:cNvPr>
          <p:cNvSpPr/>
          <p:nvPr/>
        </p:nvSpPr>
        <p:spPr>
          <a:xfrm>
            <a:off x="7707086" y="2642277"/>
            <a:ext cx="1683658" cy="1169551"/>
          </a:xfrm>
          <a:prstGeom prst="rect">
            <a:avLst/>
          </a:prstGeom>
        </p:spPr>
        <p:txBody>
          <a:bodyPr wrap="square">
            <a:spAutoFit/>
          </a:bodyPr>
          <a:lstStyle/>
          <a:p>
            <a:pPr eaLnBrk="0" fontAlgn="base" hangingPunct="0">
              <a:spcBef>
                <a:spcPct val="0"/>
              </a:spcBef>
              <a:spcAft>
                <a:spcPct val="0"/>
              </a:spcAft>
            </a:pPr>
            <a:r>
              <a:rPr lang="ru-RU" sz="1400" b="1" dirty="0"/>
              <a:t>Антон Маркин</a:t>
            </a:r>
            <a:r>
              <a:rPr lang="ru-RU" sz="1400" dirty="0"/>
              <a:t>, руководитель проектов, АНО «Россия — страна возможностей»</a:t>
            </a:r>
          </a:p>
        </p:txBody>
      </p:sp>
      <p:pic>
        <p:nvPicPr>
          <p:cNvPr id="12" name="Рисунок 11">
            <a:extLst>
              <a:ext uri="{FF2B5EF4-FFF2-40B4-BE49-F238E27FC236}">
                <a16:creationId xmlns:a16="http://schemas.microsoft.com/office/drawing/2014/main" id="{6A014F7E-15D7-4E4F-B734-5F9D63337C2B}"/>
              </a:ext>
            </a:extLst>
          </p:cNvPr>
          <p:cNvPicPr>
            <a:picLocks noChangeAspect="1"/>
          </p:cNvPicPr>
          <p:nvPr/>
        </p:nvPicPr>
        <p:blipFill>
          <a:blip r:embed="rId7"/>
          <a:stretch>
            <a:fillRect/>
          </a:stretch>
        </p:blipFill>
        <p:spPr>
          <a:xfrm>
            <a:off x="9813732" y="1085035"/>
            <a:ext cx="1594497" cy="1615205"/>
          </a:xfrm>
          <a:prstGeom prst="rect">
            <a:avLst/>
          </a:prstGeom>
        </p:spPr>
      </p:pic>
      <p:sp>
        <p:nvSpPr>
          <p:cNvPr id="13" name="Прямоугольник 12">
            <a:extLst>
              <a:ext uri="{FF2B5EF4-FFF2-40B4-BE49-F238E27FC236}">
                <a16:creationId xmlns:a16="http://schemas.microsoft.com/office/drawing/2014/main" id="{D0714E70-704C-4B36-9C94-9B285A6B9A5E}"/>
              </a:ext>
            </a:extLst>
          </p:cNvPr>
          <p:cNvSpPr/>
          <p:nvPr/>
        </p:nvSpPr>
        <p:spPr>
          <a:xfrm>
            <a:off x="9913257" y="2659390"/>
            <a:ext cx="2278743" cy="954107"/>
          </a:xfrm>
          <a:prstGeom prst="rect">
            <a:avLst/>
          </a:prstGeom>
        </p:spPr>
        <p:txBody>
          <a:bodyPr wrap="square">
            <a:spAutoFit/>
          </a:bodyPr>
          <a:lstStyle/>
          <a:p>
            <a:r>
              <a:rPr lang="ru-RU" altLang="ru-RU" sz="1400" b="1" dirty="0">
                <a:solidFill>
                  <a:prstClr val="black"/>
                </a:solidFill>
              </a:rPr>
              <a:t>Евгений Гаврилов</a:t>
            </a:r>
            <a:r>
              <a:rPr lang="ru-RU" altLang="ru-RU" sz="1400" dirty="0">
                <a:solidFill>
                  <a:prstClr val="black"/>
                </a:solidFill>
              </a:rPr>
              <a:t>, руководитель проектного офиса по стратегии «Метафракс Кемикалс» </a:t>
            </a:r>
            <a:endParaRPr lang="ru-RU" dirty="0"/>
          </a:p>
        </p:txBody>
      </p:sp>
      <p:pic>
        <p:nvPicPr>
          <p:cNvPr id="15" name="Рисунок 14">
            <a:extLst>
              <a:ext uri="{FF2B5EF4-FFF2-40B4-BE49-F238E27FC236}">
                <a16:creationId xmlns:a16="http://schemas.microsoft.com/office/drawing/2014/main" id="{D70EFB01-8314-4C45-A7E1-C00731F28790}"/>
              </a:ext>
            </a:extLst>
          </p:cNvPr>
          <p:cNvPicPr>
            <a:picLocks noChangeAspect="1"/>
          </p:cNvPicPr>
          <p:nvPr/>
        </p:nvPicPr>
        <p:blipFill>
          <a:blip r:embed="rId8"/>
          <a:stretch>
            <a:fillRect/>
          </a:stretch>
        </p:blipFill>
        <p:spPr>
          <a:xfrm>
            <a:off x="328917" y="3846286"/>
            <a:ext cx="1630510" cy="1529783"/>
          </a:xfrm>
          <a:prstGeom prst="ellipse">
            <a:avLst/>
          </a:prstGeom>
          <a:ln>
            <a:noFill/>
          </a:ln>
          <a:effectLst>
            <a:softEdge rad="112500"/>
          </a:effectLst>
        </p:spPr>
      </p:pic>
      <p:sp>
        <p:nvSpPr>
          <p:cNvPr id="16" name="Прямоугольник 15">
            <a:extLst>
              <a:ext uri="{FF2B5EF4-FFF2-40B4-BE49-F238E27FC236}">
                <a16:creationId xmlns:a16="http://schemas.microsoft.com/office/drawing/2014/main" id="{E23A8057-3DD7-4F2D-8A35-870D7F21FA46}"/>
              </a:ext>
            </a:extLst>
          </p:cNvPr>
          <p:cNvSpPr/>
          <p:nvPr/>
        </p:nvSpPr>
        <p:spPr>
          <a:xfrm>
            <a:off x="269230" y="5437740"/>
            <a:ext cx="1835339" cy="954107"/>
          </a:xfrm>
          <a:prstGeom prst="rect">
            <a:avLst/>
          </a:prstGeom>
        </p:spPr>
        <p:txBody>
          <a:bodyPr wrap="square">
            <a:spAutoFit/>
          </a:bodyPr>
          <a:lstStyle/>
          <a:p>
            <a:r>
              <a:rPr lang="ru-RU" altLang="ru-RU" sz="1400" b="1" dirty="0">
                <a:solidFill>
                  <a:prstClr val="black"/>
                </a:solidFill>
              </a:rPr>
              <a:t>Дилара Ижбердеева, </a:t>
            </a:r>
            <a:r>
              <a:rPr lang="ru-RU" altLang="ru-RU" sz="1400" dirty="0">
                <a:solidFill>
                  <a:prstClr val="black"/>
                </a:solidFill>
              </a:rPr>
              <a:t>старший менеджер Рексофт Консалтинг, к.э.н., </a:t>
            </a:r>
            <a:endParaRPr lang="ru-RU" dirty="0"/>
          </a:p>
        </p:txBody>
      </p:sp>
      <p:pic>
        <p:nvPicPr>
          <p:cNvPr id="17" name="Рисунок 16">
            <a:extLst>
              <a:ext uri="{FF2B5EF4-FFF2-40B4-BE49-F238E27FC236}">
                <a16:creationId xmlns:a16="http://schemas.microsoft.com/office/drawing/2014/main" id="{C0B91B75-16D3-4228-BD77-5C042CF1E48C}"/>
              </a:ext>
            </a:extLst>
          </p:cNvPr>
          <p:cNvPicPr>
            <a:picLocks noChangeAspect="1"/>
          </p:cNvPicPr>
          <p:nvPr/>
        </p:nvPicPr>
        <p:blipFill>
          <a:blip r:embed="rId9"/>
          <a:stretch>
            <a:fillRect/>
          </a:stretch>
        </p:blipFill>
        <p:spPr>
          <a:xfrm>
            <a:off x="2521857" y="3788229"/>
            <a:ext cx="1614714" cy="1614714"/>
          </a:xfrm>
          <a:prstGeom prst="ellipse">
            <a:avLst/>
          </a:prstGeom>
          <a:ln>
            <a:noFill/>
          </a:ln>
          <a:effectLst>
            <a:softEdge rad="112500"/>
          </a:effectLst>
        </p:spPr>
      </p:pic>
      <p:pic>
        <p:nvPicPr>
          <p:cNvPr id="37" name="Рисунок 36">
            <a:extLst>
              <a:ext uri="{FF2B5EF4-FFF2-40B4-BE49-F238E27FC236}">
                <a16:creationId xmlns:a16="http://schemas.microsoft.com/office/drawing/2014/main" id="{F9F89927-2DD5-4BA0-9C83-05AB38501FD7}"/>
              </a:ext>
            </a:extLst>
          </p:cNvPr>
          <p:cNvPicPr>
            <a:picLocks noChangeAspect="1"/>
          </p:cNvPicPr>
          <p:nvPr/>
        </p:nvPicPr>
        <p:blipFill rotWithShape="1">
          <a:blip r:embed="rId10"/>
          <a:srcRect b="29855"/>
          <a:stretch/>
        </p:blipFill>
        <p:spPr>
          <a:xfrm>
            <a:off x="7413172" y="3875315"/>
            <a:ext cx="1687286" cy="1537461"/>
          </a:xfrm>
          <a:prstGeom prst="ellipse">
            <a:avLst/>
          </a:prstGeom>
          <a:ln>
            <a:noFill/>
          </a:ln>
          <a:effectLst>
            <a:softEdge rad="112500"/>
          </a:effectLst>
        </p:spPr>
      </p:pic>
      <p:pic>
        <p:nvPicPr>
          <p:cNvPr id="39" name="Рисунок 38">
            <a:extLst>
              <a:ext uri="{FF2B5EF4-FFF2-40B4-BE49-F238E27FC236}">
                <a16:creationId xmlns:a16="http://schemas.microsoft.com/office/drawing/2014/main" id="{5C736C91-ED8E-4D52-A916-9449C2749626}"/>
              </a:ext>
            </a:extLst>
          </p:cNvPr>
          <p:cNvPicPr>
            <a:picLocks noChangeAspect="1"/>
          </p:cNvPicPr>
          <p:nvPr/>
        </p:nvPicPr>
        <p:blipFill>
          <a:blip r:embed="rId11"/>
          <a:stretch>
            <a:fillRect/>
          </a:stretch>
        </p:blipFill>
        <p:spPr>
          <a:xfrm>
            <a:off x="9996713" y="3773714"/>
            <a:ext cx="1745344" cy="1745344"/>
          </a:xfrm>
          <a:prstGeom prst="ellipse">
            <a:avLst/>
          </a:prstGeom>
          <a:ln>
            <a:noFill/>
          </a:ln>
          <a:effectLst>
            <a:softEdge rad="112500"/>
          </a:effectLst>
        </p:spPr>
      </p:pic>
      <p:sp>
        <p:nvSpPr>
          <p:cNvPr id="41" name="TextBox 40">
            <a:extLst>
              <a:ext uri="{FF2B5EF4-FFF2-40B4-BE49-F238E27FC236}">
                <a16:creationId xmlns:a16="http://schemas.microsoft.com/office/drawing/2014/main" id="{30E8C043-C141-4E4E-9D26-661334068F68}"/>
              </a:ext>
            </a:extLst>
          </p:cNvPr>
          <p:cNvSpPr txBox="1"/>
          <p:nvPr/>
        </p:nvSpPr>
        <p:spPr>
          <a:xfrm>
            <a:off x="9884229" y="5428341"/>
            <a:ext cx="2307771" cy="738664"/>
          </a:xfrm>
          <a:prstGeom prst="rect">
            <a:avLst/>
          </a:prstGeom>
          <a:noFill/>
        </p:spPr>
        <p:txBody>
          <a:bodyPr wrap="square" rtlCol="0">
            <a:spAutoFit/>
          </a:bodyPr>
          <a:lstStyle/>
          <a:p>
            <a:r>
              <a:rPr lang="ru-RU" sz="1400" b="1" dirty="0"/>
              <a:t>Николай Тимофеев</a:t>
            </a:r>
            <a:r>
              <a:rPr lang="ru-RU" sz="1400" dirty="0"/>
              <a:t>,</a:t>
            </a:r>
          </a:p>
          <a:p>
            <a:r>
              <a:rPr lang="ru-RU" sz="1400" dirty="0"/>
              <a:t>Директор по маркетингу АУП СОВНЕТ</a:t>
            </a:r>
          </a:p>
        </p:txBody>
      </p:sp>
      <p:sp>
        <p:nvSpPr>
          <p:cNvPr id="42" name="TextBox 41">
            <a:extLst>
              <a:ext uri="{FF2B5EF4-FFF2-40B4-BE49-F238E27FC236}">
                <a16:creationId xmlns:a16="http://schemas.microsoft.com/office/drawing/2014/main" id="{0F65C64D-115C-4633-9788-FFED456AA5B8}"/>
              </a:ext>
            </a:extLst>
          </p:cNvPr>
          <p:cNvSpPr txBox="1"/>
          <p:nvPr/>
        </p:nvSpPr>
        <p:spPr>
          <a:xfrm>
            <a:off x="7431314" y="5413829"/>
            <a:ext cx="2351315" cy="738664"/>
          </a:xfrm>
          <a:prstGeom prst="rect">
            <a:avLst/>
          </a:prstGeom>
          <a:noFill/>
        </p:spPr>
        <p:txBody>
          <a:bodyPr wrap="square" rtlCol="0">
            <a:spAutoFit/>
          </a:bodyPr>
          <a:lstStyle/>
          <a:p>
            <a:r>
              <a:rPr lang="ru-RU" sz="1400" b="1" dirty="0"/>
              <a:t>Алексей Кулешов</a:t>
            </a:r>
            <a:r>
              <a:rPr lang="ru-RU" sz="1400" dirty="0"/>
              <a:t>, </a:t>
            </a:r>
          </a:p>
          <a:p>
            <a:r>
              <a:rPr lang="ru-RU" sz="1400" dirty="0"/>
              <a:t>Директор проектного офиса В2О в ПАО Ростелеком</a:t>
            </a:r>
          </a:p>
        </p:txBody>
      </p:sp>
      <p:sp>
        <p:nvSpPr>
          <p:cNvPr id="43" name="TextBox 42">
            <a:extLst>
              <a:ext uri="{FF2B5EF4-FFF2-40B4-BE49-F238E27FC236}">
                <a16:creationId xmlns:a16="http://schemas.microsoft.com/office/drawing/2014/main" id="{EC3BDE9A-2687-480B-A999-20B020B040F3}"/>
              </a:ext>
            </a:extLst>
          </p:cNvPr>
          <p:cNvSpPr txBox="1"/>
          <p:nvPr/>
        </p:nvSpPr>
        <p:spPr>
          <a:xfrm>
            <a:off x="4851121" y="5451790"/>
            <a:ext cx="2182726" cy="738664"/>
          </a:xfrm>
          <a:prstGeom prst="rect">
            <a:avLst/>
          </a:prstGeom>
          <a:noFill/>
        </p:spPr>
        <p:txBody>
          <a:bodyPr wrap="square" rtlCol="0">
            <a:spAutoFit/>
          </a:bodyPr>
          <a:lstStyle/>
          <a:p>
            <a:r>
              <a:rPr lang="ru-RU" sz="1400" b="1" dirty="0"/>
              <a:t>Ольга Таранченко</a:t>
            </a:r>
            <a:r>
              <a:rPr lang="ru-RU" sz="1400" dirty="0"/>
              <a:t>, Директор по маркетингу ГК «Проектная практика»</a:t>
            </a:r>
          </a:p>
        </p:txBody>
      </p:sp>
      <p:sp>
        <p:nvSpPr>
          <p:cNvPr id="44" name="TextBox 43">
            <a:extLst>
              <a:ext uri="{FF2B5EF4-FFF2-40B4-BE49-F238E27FC236}">
                <a16:creationId xmlns:a16="http://schemas.microsoft.com/office/drawing/2014/main" id="{427FBCFB-6687-4580-B75C-AABC1AD3CB66}"/>
              </a:ext>
            </a:extLst>
          </p:cNvPr>
          <p:cNvSpPr txBox="1"/>
          <p:nvPr/>
        </p:nvSpPr>
        <p:spPr>
          <a:xfrm>
            <a:off x="2423887" y="5443976"/>
            <a:ext cx="2554512" cy="1169551"/>
          </a:xfrm>
          <a:prstGeom prst="rect">
            <a:avLst/>
          </a:prstGeom>
          <a:noFill/>
        </p:spPr>
        <p:txBody>
          <a:bodyPr wrap="square" rtlCol="0">
            <a:spAutoFit/>
          </a:bodyPr>
          <a:lstStyle/>
          <a:p>
            <a:r>
              <a:rPr lang="ru-RU" sz="1400" b="1" dirty="0"/>
              <a:t>Илья Винокуров</a:t>
            </a:r>
            <a:r>
              <a:rPr lang="ru-RU" sz="1400" dirty="0"/>
              <a:t>,</a:t>
            </a:r>
          </a:p>
          <a:p>
            <a:r>
              <a:rPr lang="ru-RU" sz="1400" dirty="0"/>
              <a:t>Заместитель начальника управления.</a:t>
            </a:r>
          </a:p>
          <a:p>
            <a:r>
              <a:rPr lang="ru-RU" sz="1400" dirty="0"/>
              <a:t>Аналитический центр при Правительстве РФ</a:t>
            </a:r>
          </a:p>
        </p:txBody>
      </p:sp>
      <p:pic>
        <p:nvPicPr>
          <p:cNvPr id="14" name="Рисунок 13">
            <a:extLst>
              <a:ext uri="{FF2B5EF4-FFF2-40B4-BE49-F238E27FC236}">
                <a16:creationId xmlns:a16="http://schemas.microsoft.com/office/drawing/2014/main" id="{BBB1C6E1-97AE-403A-9C1F-BD21C400DAD2}"/>
              </a:ext>
            </a:extLst>
          </p:cNvPr>
          <p:cNvPicPr>
            <a:picLocks noChangeAspect="1"/>
          </p:cNvPicPr>
          <p:nvPr/>
        </p:nvPicPr>
        <p:blipFill>
          <a:blip r:embed="rId12"/>
          <a:stretch>
            <a:fillRect/>
          </a:stretch>
        </p:blipFill>
        <p:spPr>
          <a:xfrm>
            <a:off x="4981884" y="3780267"/>
            <a:ext cx="1600626" cy="1600626"/>
          </a:xfrm>
          <a:prstGeom prst="ellipse">
            <a:avLst/>
          </a:prstGeom>
          <a:ln>
            <a:noFill/>
          </a:ln>
          <a:effectLst>
            <a:softEdge rad="112500"/>
          </a:effectLst>
        </p:spPr>
      </p:pic>
    </p:spTree>
    <p:extLst>
      <p:ext uri="{BB962C8B-B14F-4D97-AF65-F5344CB8AC3E}">
        <p14:creationId xmlns:p14="http://schemas.microsoft.com/office/powerpoint/2010/main" val="1734827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platzhalter 7" descr="Ein Bild, das Straße, Berg enthält.&#10;&#10;Automatisch generierte Beschreibung">
            <a:extLst>
              <a:ext uri="{FF2B5EF4-FFF2-40B4-BE49-F238E27FC236}">
                <a16:creationId xmlns:a16="http://schemas.microsoft.com/office/drawing/2014/main" id="{EBC15E67-3541-4C10-B240-0168221334E8}"/>
              </a:ext>
            </a:extLst>
          </p:cNvPr>
          <p:cNvPicPr>
            <a:picLocks noChangeAspect="1"/>
          </p:cNvPicPr>
          <p:nvPr/>
        </p:nvPicPr>
        <p:blipFill>
          <a:blip r:embed="rId3"/>
          <a:srcRect t="7873" b="7873"/>
          <a:stretch>
            <a:fillRect/>
          </a:stretch>
        </p:blipFill>
        <p:spPr>
          <a:xfrm>
            <a:off x="10312" y="-4682"/>
            <a:ext cx="12190418" cy="6857998"/>
          </a:xfrm>
          <a:prstGeom prst="rect">
            <a:avLst/>
          </a:prstGeom>
        </p:spPr>
      </p:pic>
      <p:sp>
        <p:nvSpPr>
          <p:cNvPr id="17" name="Полилиния: фигура 16">
            <a:extLst>
              <a:ext uri="{FF2B5EF4-FFF2-40B4-BE49-F238E27FC236}">
                <a16:creationId xmlns:a16="http://schemas.microsoft.com/office/drawing/2014/main" id="{F4323008-AA75-4047-B0C4-DC2E944C2BC6}"/>
              </a:ext>
            </a:extLst>
          </p:cNvPr>
          <p:cNvSpPr/>
          <p:nvPr/>
        </p:nvSpPr>
        <p:spPr bwMode="auto">
          <a:xfrm>
            <a:off x="-35988" y="-195"/>
            <a:ext cx="7789338" cy="6876661"/>
          </a:xfrm>
          <a:custGeom>
            <a:avLst/>
            <a:gdLst>
              <a:gd name="connsiteX0" fmla="*/ 0 w 15578676"/>
              <a:gd name="connsiteY0" fmla="*/ 0 h 13753321"/>
              <a:gd name="connsiteX1" fmla="*/ 11369060 w 15578676"/>
              <a:gd name="connsiteY1" fmla="*/ 0 h 13753321"/>
              <a:gd name="connsiteX2" fmla="*/ 15578676 w 15578676"/>
              <a:gd name="connsiteY2" fmla="*/ 6876662 h 13753321"/>
              <a:gd name="connsiteX3" fmla="*/ 11369060 w 15578676"/>
              <a:gd name="connsiteY3" fmla="*/ 13753321 h 13753321"/>
              <a:gd name="connsiteX4" fmla="*/ 9963768 w 15578676"/>
              <a:gd name="connsiteY4" fmla="*/ 13753321 h 13753321"/>
              <a:gd name="connsiteX5" fmla="*/ 14079942 w 15578676"/>
              <a:gd name="connsiteY5" fmla="*/ 7360498 h 13753321"/>
              <a:gd name="connsiteX6" fmla="*/ 14077589 w 15578676"/>
              <a:gd name="connsiteY6" fmla="*/ 7355196 h 13753321"/>
              <a:gd name="connsiteX7" fmla="*/ 14125422 w 15578676"/>
              <a:gd name="connsiteY7" fmla="*/ 7281588 h 13753321"/>
              <a:gd name="connsiteX8" fmla="*/ 14222536 w 15578676"/>
              <a:gd name="connsiteY8" fmla="*/ 6877933 h 13753321"/>
              <a:gd name="connsiteX9" fmla="*/ 14125422 w 15578676"/>
              <a:gd name="connsiteY9" fmla="*/ 6474279 h 13753321"/>
              <a:gd name="connsiteX10" fmla="*/ 14068633 w 15578676"/>
              <a:gd name="connsiteY10" fmla="*/ 6386891 h 13753321"/>
              <a:gd name="connsiteX11" fmla="*/ 14071036 w 15578676"/>
              <a:gd name="connsiteY11" fmla="*/ 6379774 h 13753321"/>
              <a:gd name="connsiteX12" fmla="*/ 9963516 w 15578676"/>
              <a:gd name="connsiteY12" fmla="*/ 390 h 13753321"/>
              <a:gd name="connsiteX13" fmla="*/ 7390675 w 15578676"/>
              <a:gd name="connsiteY13" fmla="*/ 390 h 13753321"/>
              <a:gd name="connsiteX14" fmla="*/ 11818380 w 15578676"/>
              <a:gd name="connsiteY14" fmla="*/ 6877052 h 13753321"/>
              <a:gd name="connsiteX15" fmla="*/ 7390927 w 15578676"/>
              <a:gd name="connsiteY15" fmla="*/ 13753321 h 13753321"/>
              <a:gd name="connsiteX16" fmla="*/ 0 w 15578676"/>
              <a:gd name="connsiteY16" fmla="*/ 13753321 h 13753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578676" h="13753321">
                <a:moveTo>
                  <a:pt x="0" y="0"/>
                </a:moveTo>
                <a:lnTo>
                  <a:pt x="11369060" y="0"/>
                </a:lnTo>
                <a:lnTo>
                  <a:pt x="15578676" y="6876662"/>
                </a:lnTo>
                <a:lnTo>
                  <a:pt x="11369060" y="13753321"/>
                </a:lnTo>
                <a:lnTo>
                  <a:pt x="9963768" y="13753321"/>
                </a:lnTo>
                <a:lnTo>
                  <a:pt x="14079942" y="7360498"/>
                </a:lnTo>
                <a:lnTo>
                  <a:pt x="14077589" y="7355196"/>
                </a:lnTo>
                <a:lnTo>
                  <a:pt x="14125422" y="7281588"/>
                </a:lnTo>
                <a:cubicBezTo>
                  <a:pt x="14186734" y="7166362"/>
                  <a:pt x="14222536" y="7027456"/>
                  <a:pt x="14222536" y="6877933"/>
                </a:cubicBezTo>
                <a:cubicBezTo>
                  <a:pt x="14222536" y="6728410"/>
                  <a:pt x="14186734" y="6589505"/>
                  <a:pt x="14125422" y="6474279"/>
                </a:cubicBezTo>
                <a:lnTo>
                  <a:pt x="14068633" y="6386891"/>
                </a:lnTo>
                <a:lnTo>
                  <a:pt x="14071036" y="6379774"/>
                </a:lnTo>
                <a:lnTo>
                  <a:pt x="9963516" y="390"/>
                </a:lnTo>
                <a:lnTo>
                  <a:pt x="7390675" y="390"/>
                </a:lnTo>
                <a:lnTo>
                  <a:pt x="11818380" y="6877052"/>
                </a:lnTo>
                <a:lnTo>
                  <a:pt x="7390927" y="13753321"/>
                </a:lnTo>
                <a:lnTo>
                  <a:pt x="0" y="13753321"/>
                </a:lnTo>
                <a:close/>
              </a:path>
            </a:pathLst>
          </a:custGeom>
          <a:solidFill>
            <a:schemeClr val="accent2">
              <a:alpha val="73000"/>
            </a:schemeClr>
          </a:solidFill>
          <a:ln w="63500" cap="flat">
            <a:noFill/>
            <a:prstDash val="solid"/>
            <a:miter lim="800000"/>
            <a:headEnd/>
            <a:tailEnd/>
          </a:ln>
        </p:spPr>
        <p:txBody>
          <a:bodyPr vert="horz" wrap="square" lIns="91440" tIns="45720" rIns="91440" bIns="45720" numCol="1" rtlCol="0" anchor="t" anchorCtr="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00244B"/>
                </a:solidFill>
                <a:effectLst/>
                <a:uLnTx/>
                <a:uFillTx/>
                <a:latin typeface="Arial"/>
                <a:ea typeface="+mn-ea"/>
                <a:cs typeface="+mn-cs"/>
              </a:rPr>
              <a:t>М</a:t>
            </a:r>
          </a:p>
        </p:txBody>
      </p:sp>
      <p:sp>
        <p:nvSpPr>
          <p:cNvPr id="6" name="Freeform 6">
            <a:extLst>
              <a:ext uri="{FF2B5EF4-FFF2-40B4-BE49-F238E27FC236}">
                <a16:creationId xmlns:a16="http://schemas.microsoft.com/office/drawing/2014/main" id="{A32B6381-7B64-4703-8420-D7DD96E1233E}"/>
              </a:ext>
            </a:extLst>
          </p:cNvPr>
          <p:cNvSpPr>
            <a:spLocks/>
          </p:cNvSpPr>
          <p:nvPr/>
        </p:nvSpPr>
        <p:spPr bwMode="auto">
          <a:xfrm rot="5400000" flipH="1">
            <a:off x="584248" y="5813247"/>
            <a:ext cx="45719" cy="551579"/>
          </a:xfrm>
          <a:custGeom>
            <a:avLst/>
            <a:gdLst>
              <a:gd name="T0" fmla="*/ 22 w 71"/>
              <a:gd name="T1" fmla="*/ 859 h 859"/>
              <a:gd name="T2" fmla="*/ 0 w 71"/>
              <a:gd name="T3" fmla="*/ 836 h 859"/>
              <a:gd name="T4" fmla="*/ 0 w 71"/>
              <a:gd name="T5" fmla="*/ 23 h 859"/>
              <a:gd name="T6" fmla="*/ 22 w 71"/>
              <a:gd name="T7" fmla="*/ 0 h 859"/>
              <a:gd name="T8" fmla="*/ 48 w 71"/>
              <a:gd name="T9" fmla="*/ 0 h 859"/>
              <a:gd name="T10" fmla="*/ 71 w 71"/>
              <a:gd name="T11" fmla="*/ 23 h 859"/>
              <a:gd name="T12" fmla="*/ 71 w 71"/>
              <a:gd name="T13" fmla="*/ 836 h 859"/>
              <a:gd name="T14" fmla="*/ 48 w 71"/>
              <a:gd name="T15" fmla="*/ 859 h 859"/>
              <a:gd name="T16" fmla="*/ 22 w 71"/>
              <a:gd name="T17" fmla="*/ 859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859">
                <a:moveTo>
                  <a:pt x="22" y="859"/>
                </a:moveTo>
                <a:cubicBezTo>
                  <a:pt x="10" y="859"/>
                  <a:pt x="0" y="849"/>
                  <a:pt x="0" y="836"/>
                </a:cubicBezTo>
                <a:cubicBezTo>
                  <a:pt x="0" y="23"/>
                  <a:pt x="0" y="23"/>
                  <a:pt x="0" y="23"/>
                </a:cubicBezTo>
                <a:cubicBezTo>
                  <a:pt x="0" y="11"/>
                  <a:pt x="10" y="0"/>
                  <a:pt x="22" y="0"/>
                </a:cubicBezTo>
                <a:cubicBezTo>
                  <a:pt x="48" y="0"/>
                  <a:pt x="48" y="0"/>
                  <a:pt x="48" y="0"/>
                </a:cubicBezTo>
                <a:cubicBezTo>
                  <a:pt x="61" y="0"/>
                  <a:pt x="71" y="11"/>
                  <a:pt x="71" y="23"/>
                </a:cubicBezTo>
                <a:cubicBezTo>
                  <a:pt x="71" y="836"/>
                  <a:pt x="71" y="836"/>
                  <a:pt x="71" y="836"/>
                </a:cubicBezTo>
                <a:cubicBezTo>
                  <a:pt x="71" y="849"/>
                  <a:pt x="61" y="859"/>
                  <a:pt x="48" y="859"/>
                </a:cubicBezTo>
                <a:lnTo>
                  <a:pt x="22" y="859"/>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00244B"/>
              </a:solidFill>
              <a:effectLst/>
              <a:uLnTx/>
              <a:uFillTx/>
              <a:latin typeface="Arial"/>
              <a:ea typeface="+mn-ea"/>
              <a:cs typeface="+mn-cs"/>
            </a:endParaRPr>
          </a:p>
        </p:txBody>
      </p:sp>
      <p:sp>
        <p:nvSpPr>
          <p:cNvPr id="10" name="TextBox 9">
            <a:extLst>
              <a:ext uri="{FF2B5EF4-FFF2-40B4-BE49-F238E27FC236}">
                <a16:creationId xmlns:a16="http://schemas.microsoft.com/office/drawing/2014/main" id="{892F98B7-0F0C-4DE5-95C1-2771A33A076A}"/>
              </a:ext>
            </a:extLst>
          </p:cNvPr>
          <p:cNvSpPr txBox="1"/>
          <p:nvPr/>
        </p:nvSpPr>
        <p:spPr>
          <a:xfrm>
            <a:off x="607107" y="2776415"/>
            <a:ext cx="4113947" cy="1323439"/>
          </a:xfrm>
          <a:prstGeom prst="rect">
            <a:avLst/>
          </a:prstGeom>
          <a:noFill/>
          <a:effectLst>
            <a:outerShdw blurRad="50800" dist="38100" dir="2700000" algn="tl"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ontserrat SemiBold" panose="00000700000000000000" pitchFamily="2" charset="0"/>
                <a:ea typeface="Open Sans" panose="020B0606030504020204" pitchFamily="34" charset="0"/>
                <a:cs typeface="Open Sans" panose="020B0606030504020204" pitchFamily="34" charset="0"/>
              </a:rPr>
              <a:t>Продолжение следует … </a:t>
            </a:r>
            <a:endPar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ontserrat SemiBold" panose="00000700000000000000" pitchFamily="2" charset="0"/>
              <a:ea typeface="Open Sans" panose="020B0606030504020204" pitchFamily="34" charset="0"/>
              <a:cs typeface="Open Sans" panose="020B0606030504020204" pitchFamily="34" charset="0"/>
            </a:endParaRPr>
          </a:p>
        </p:txBody>
      </p:sp>
      <p:sp>
        <p:nvSpPr>
          <p:cNvPr id="16" name="Подзаголовок 2">
            <a:extLst>
              <a:ext uri="{FF2B5EF4-FFF2-40B4-BE49-F238E27FC236}">
                <a16:creationId xmlns:a16="http://schemas.microsoft.com/office/drawing/2014/main" id="{5E5B0993-FF67-48A2-A836-E62994E4E52B}"/>
              </a:ext>
            </a:extLst>
          </p:cNvPr>
          <p:cNvSpPr txBox="1">
            <a:spLocks/>
          </p:cNvSpPr>
          <p:nvPr/>
        </p:nvSpPr>
        <p:spPr bwMode="auto">
          <a:xfrm>
            <a:off x="563962" y="1315996"/>
            <a:ext cx="34769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2400" b="1" kern="1200">
                <a:solidFill>
                  <a:schemeClr val="bg1"/>
                </a:solidFill>
                <a:latin typeface="Myriad Pro" pitchFamily="34" charset="0"/>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yriad Pro" pitchFamily="34" charset="0"/>
                <a:ea typeface="+mn-ea"/>
                <a:cs typeface="+mn-cs"/>
              </a:defRPr>
            </a:lvl2pPr>
            <a:lvl3pPr marL="914400" indent="0" algn="ctr" rtl="0" eaLnBrk="0" fontAlgn="base" hangingPunct="0">
              <a:spcBef>
                <a:spcPct val="20000"/>
              </a:spcBef>
              <a:spcAft>
                <a:spcPct val="0"/>
              </a:spcAft>
              <a:buFont typeface="Arial" panose="020B0604020202020204" pitchFamily="34" charset="0"/>
              <a:buNone/>
              <a:defRPr kern="1200">
                <a:solidFill>
                  <a:schemeClr val="tx1">
                    <a:tint val="75000"/>
                  </a:schemeClr>
                </a:solidFill>
                <a:latin typeface="Myriad Pro" pitchFamily="34" charset="0"/>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1600" kern="1200">
                <a:solidFill>
                  <a:schemeClr val="tx1">
                    <a:tint val="75000"/>
                  </a:schemeClr>
                </a:solidFill>
                <a:latin typeface="Myriad Pro" pitchFamily="34" charset="0"/>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1600" kern="1200">
                <a:solidFill>
                  <a:schemeClr val="tx1">
                    <a:tint val="75000"/>
                  </a:schemeClr>
                </a:solidFill>
                <a:latin typeface="Myriad Pro"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ru-RU" altLang="ru-RU" sz="1600" b="0" i="0" u="none" strike="noStrike" kern="1200" cap="none" spc="0" normalizeH="0" baseline="0" noProof="0" dirty="0">
                <a:ln>
                  <a:noFill/>
                </a:ln>
                <a:solidFill>
                  <a:sysClr val="window" lastClr="FFFFFF"/>
                </a:solidFill>
                <a:effectLst/>
                <a:uLnTx/>
                <a:uFillTx/>
                <a:latin typeface="Myriad Pro" pitchFamily="34" charset="0"/>
                <a:ea typeface="+mn-ea"/>
                <a:cs typeface="+mn-cs"/>
              </a:rPr>
              <a:t>Платформа для обсуждения результатов исследования:</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ru-RU" altLang="ru-RU" sz="1600" b="0" i="0" u="none" strike="noStrike" kern="1200" cap="none" spc="0" normalizeH="0" baseline="0" noProof="0" dirty="0">
              <a:ln>
                <a:noFill/>
              </a:ln>
              <a:solidFill>
                <a:sysClr val="window" lastClr="FFFFFF"/>
              </a:solidFill>
              <a:effectLst/>
              <a:uLnTx/>
              <a:uFillTx/>
              <a:latin typeface="Myriad Pro"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ru-RU" altLang="ru-RU" sz="1600" b="0" i="0" u="none" strike="noStrike" kern="1200" cap="none" spc="0" normalizeH="0" baseline="0" noProof="0" dirty="0">
                <a:ln>
                  <a:noFill/>
                </a:ln>
                <a:solidFill>
                  <a:sysClr val="window" lastClr="FFFFFF"/>
                </a:solidFill>
                <a:effectLst/>
                <a:uLnTx/>
                <a:uFillTx/>
                <a:latin typeface="Myriad Pro" pitchFamily="34" charset="0"/>
                <a:ea typeface="+mn-ea"/>
                <a:cs typeface="+mn-cs"/>
              </a:rPr>
              <a:t> </a:t>
            </a:r>
            <a:r>
              <a:rPr kumimoji="0" lang="en-US" altLang="ru-RU" sz="1600" b="1" i="0" u="none" strike="noStrike" kern="1200" cap="none" spc="0" normalizeH="0" baseline="0" noProof="0" dirty="0">
                <a:ln>
                  <a:noFill/>
                </a:ln>
                <a:solidFill>
                  <a:sysClr val="window" lastClr="FFFFFF"/>
                </a:solidFill>
                <a:effectLst/>
                <a:uLnTx/>
                <a:uFillTx/>
                <a:latin typeface="Myriad Pro" pitchFamily="34" charset="0"/>
                <a:ea typeface="+mn-ea"/>
                <a:cs typeface="+mn-cs"/>
              </a:rPr>
              <a:t>https://t.me/CommunityProject</a:t>
            </a:r>
            <a:endParaRPr kumimoji="0" lang="ru-RU" altLang="ru-RU" sz="1600" b="1" i="0" u="none" strike="noStrike" kern="1200" cap="none" spc="0" normalizeH="0" baseline="0" noProof="0" dirty="0">
              <a:ln>
                <a:noFill/>
              </a:ln>
              <a:solidFill>
                <a:sysClr val="window" lastClr="FFFFFF"/>
              </a:solidFill>
              <a:effectLst/>
              <a:uLnTx/>
              <a:uFillTx/>
              <a:latin typeface="Myriad Pro"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ru-RU" altLang="ru-RU" sz="1800" b="1" i="0" u="none" strike="noStrike" kern="1200" cap="none" spc="0" normalizeH="0" baseline="0" noProof="0" dirty="0">
              <a:ln>
                <a:noFill/>
              </a:ln>
              <a:solidFill>
                <a:sysClr val="window" lastClr="FFFFFF"/>
              </a:solidFill>
              <a:effectLst/>
              <a:uLnTx/>
              <a:uFillTx/>
              <a:latin typeface="Myriad Pro"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ru-RU" altLang="ru-RU" sz="1800" b="1" i="0" u="none" strike="noStrike" kern="1200" cap="none" spc="0" normalizeH="0" baseline="0" noProof="0" dirty="0">
              <a:ln>
                <a:noFill/>
              </a:ln>
              <a:solidFill>
                <a:sysClr val="window" lastClr="FFFFFF"/>
              </a:solidFill>
              <a:effectLst/>
              <a:uLnTx/>
              <a:uFillTx/>
              <a:latin typeface="Myriad Pro" pitchFamily="34" charset="0"/>
              <a:ea typeface="+mn-ea"/>
              <a:cs typeface="+mn-cs"/>
            </a:endParaRPr>
          </a:p>
        </p:txBody>
      </p:sp>
      <p:grpSp>
        <p:nvGrpSpPr>
          <p:cNvPr id="19" name="Группа 18">
            <a:extLst>
              <a:ext uri="{FF2B5EF4-FFF2-40B4-BE49-F238E27FC236}">
                <a16:creationId xmlns:a16="http://schemas.microsoft.com/office/drawing/2014/main" id="{DE30259D-10DC-4AD3-BBF9-CDD76318E629}"/>
              </a:ext>
            </a:extLst>
          </p:cNvPr>
          <p:cNvGrpSpPr/>
          <p:nvPr/>
        </p:nvGrpSpPr>
        <p:grpSpPr>
          <a:xfrm>
            <a:off x="155574" y="324495"/>
            <a:ext cx="1181576" cy="916370"/>
            <a:chOff x="11098816" y="150895"/>
            <a:chExt cx="1018130" cy="916370"/>
          </a:xfrm>
        </p:grpSpPr>
        <p:grpSp>
          <p:nvGrpSpPr>
            <p:cNvPr id="20" name="Группа 19">
              <a:extLst>
                <a:ext uri="{FF2B5EF4-FFF2-40B4-BE49-F238E27FC236}">
                  <a16:creationId xmlns:a16="http://schemas.microsoft.com/office/drawing/2014/main" id="{C4B0B968-A02A-4824-9E59-6F22AE15DEAB}"/>
                </a:ext>
              </a:extLst>
            </p:cNvPr>
            <p:cNvGrpSpPr/>
            <p:nvPr/>
          </p:nvGrpSpPr>
          <p:grpSpPr>
            <a:xfrm>
              <a:off x="11152356" y="150895"/>
              <a:ext cx="658637" cy="504554"/>
              <a:chOff x="11152356" y="150895"/>
              <a:chExt cx="658637" cy="504554"/>
            </a:xfrm>
          </p:grpSpPr>
          <p:sp>
            <p:nvSpPr>
              <p:cNvPr id="22" name="Полилиния: фигура 21">
                <a:extLst>
                  <a:ext uri="{FF2B5EF4-FFF2-40B4-BE49-F238E27FC236}">
                    <a16:creationId xmlns:a16="http://schemas.microsoft.com/office/drawing/2014/main" id="{EBB96BBA-3072-44B6-B721-1C17EA76970E}"/>
                  </a:ext>
                </a:extLst>
              </p:cNvPr>
              <p:cNvSpPr/>
              <p:nvPr/>
            </p:nvSpPr>
            <p:spPr>
              <a:xfrm rot="12906208">
                <a:off x="11404770" y="150895"/>
                <a:ext cx="406223" cy="496933"/>
              </a:xfrm>
              <a:custGeom>
                <a:avLst/>
                <a:gdLst>
                  <a:gd name="connsiteX0" fmla="*/ 1212377 w 1266547"/>
                  <a:gd name="connsiteY0" fmla="*/ 1456144 h 1494286"/>
                  <a:gd name="connsiteX1" fmla="*/ 1096339 w 1266547"/>
                  <a:gd name="connsiteY1" fmla="*/ 1493703 h 1494286"/>
                  <a:gd name="connsiteX2" fmla="*/ 1058178 w 1266547"/>
                  <a:gd name="connsiteY2" fmla="*/ 1485127 h 1494286"/>
                  <a:gd name="connsiteX3" fmla="*/ 1052771 w 1266547"/>
                  <a:gd name="connsiteY3" fmla="*/ 1488928 h 1494286"/>
                  <a:gd name="connsiteX4" fmla="*/ 68954 w 1266547"/>
                  <a:gd name="connsiteY4" fmla="*/ 1252817 h 1494286"/>
                  <a:gd name="connsiteX5" fmla="*/ 68788 w 1266547"/>
                  <a:gd name="connsiteY5" fmla="*/ 1251900 h 1494286"/>
                  <a:gd name="connsiteX6" fmla="*/ 55241 w 1266547"/>
                  <a:gd name="connsiteY6" fmla="*/ 1248714 h 1494286"/>
                  <a:gd name="connsiteX7" fmla="*/ 14685 w 1266547"/>
                  <a:gd name="connsiteY7" fmla="*/ 1218525 h 1494286"/>
                  <a:gd name="connsiteX8" fmla="*/ 12 w 1266547"/>
                  <a:gd name="connsiteY8" fmla="*/ 1170142 h 1494286"/>
                  <a:gd name="connsiteX9" fmla="*/ 1351 w 1266547"/>
                  <a:gd name="connsiteY9" fmla="*/ 1158497 h 1494286"/>
                  <a:gd name="connsiteX10" fmla="*/ 675 w 1266547"/>
                  <a:gd name="connsiteY10" fmla="*/ 1158201 h 1494286"/>
                  <a:gd name="connsiteX11" fmla="*/ 111899 w 1266547"/>
                  <a:gd name="connsiteY11" fmla="*/ 150375 h 1494286"/>
                  <a:gd name="connsiteX12" fmla="*/ 112135 w 1266547"/>
                  <a:gd name="connsiteY12" fmla="*/ 150209 h 1494286"/>
                  <a:gd name="connsiteX13" fmla="*/ 117645 w 1266547"/>
                  <a:gd name="connsiteY13" fmla="*/ 113088 h 1494286"/>
                  <a:gd name="connsiteX14" fmla="*/ 194490 w 1266547"/>
                  <a:gd name="connsiteY14" fmla="*/ 18371 h 1494286"/>
                  <a:gd name="connsiteX15" fmla="*/ 354057 w 1266547"/>
                  <a:gd name="connsiteY15" fmla="*/ 25762 h 1494286"/>
                  <a:gd name="connsiteX16" fmla="*/ 421833 w 1266547"/>
                  <a:gd name="connsiteY16" fmla="*/ 127162 h 1494286"/>
                  <a:gd name="connsiteX17" fmla="*/ 423502 w 1266547"/>
                  <a:gd name="connsiteY17" fmla="*/ 157429 h 1494286"/>
                  <a:gd name="connsiteX18" fmla="*/ 429654 w 1266547"/>
                  <a:gd name="connsiteY18" fmla="*/ 107211 h 1494286"/>
                  <a:gd name="connsiteX19" fmla="*/ 427485 w 1266547"/>
                  <a:gd name="connsiteY19" fmla="*/ 135207 h 1494286"/>
                  <a:gd name="connsiteX20" fmla="*/ 430907 w 1266547"/>
                  <a:gd name="connsiteY20" fmla="*/ 125639 h 1494286"/>
                  <a:gd name="connsiteX21" fmla="*/ 335141 w 1266547"/>
                  <a:gd name="connsiteY21" fmla="*/ 993404 h 1494286"/>
                  <a:gd name="connsiteX22" fmla="*/ 1153653 w 1266547"/>
                  <a:gd name="connsiteY22" fmla="*/ 1189843 h 1494286"/>
                  <a:gd name="connsiteX23" fmla="*/ 1154414 w 1266547"/>
                  <a:gd name="connsiteY23" fmla="*/ 1187565 h 1494286"/>
                  <a:gd name="connsiteX24" fmla="*/ 1166088 w 1266547"/>
                  <a:gd name="connsiteY24" fmla="*/ 1192827 h 1494286"/>
                  <a:gd name="connsiteX25" fmla="*/ 1173355 w 1266547"/>
                  <a:gd name="connsiteY25" fmla="*/ 1194571 h 1494286"/>
                  <a:gd name="connsiteX26" fmla="*/ 1172876 w 1266547"/>
                  <a:gd name="connsiteY26" fmla="*/ 1195887 h 1494286"/>
                  <a:gd name="connsiteX27" fmla="*/ 1192822 w 1266547"/>
                  <a:gd name="connsiteY27" fmla="*/ 1204879 h 1494286"/>
                  <a:gd name="connsiteX28" fmla="*/ 1262997 w 1266547"/>
                  <a:gd name="connsiteY28" fmla="*/ 1304639 h 1494286"/>
                  <a:gd name="connsiteX29" fmla="*/ 1212377 w 1266547"/>
                  <a:gd name="connsiteY29" fmla="*/ 1456144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6547" h="1494286">
                    <a:moveTo>
                      <a:pt x="1212377" y="1456144"/>
                    </a:moveTo>
                    <a:cubicBezTo>
                      <a:pt x="1179930" y="1484185"/>
                      <a:pt x="1137939" y="1497302"/>
                      <a:pt x="1096339" y="1493703"/>
                    </a:cubicBezTo>
                    <a:lnTo>
                      <a:pt x="1058178" y="1485127"/>
                    </a:lnTo>
                    <a:lnTo>
                      <a:pt x="1052771" y="1488928"/>
                    </a:lnTo>
                    <a:lnTo>
                      <a:pt x="68954" y="1252817"/>
                    </a:lnTo>
                    <a:lnTo>
                      <a:pt x="68788" y="1251900"/>
                    </a:lnTo>
                    <a:lnTo>
                      <a:pt x="55241" y="1248714"/>
                    </a:lnTo>
                    <a:cubicBezTo>
                      <a:pt x="39187" y="1243242"/>
                      <a:pt x="24914" y="1233078"/>
                      <a:pt x="14685" y="1218525"/>
                    </a:cubicBezTo>
                    <a:cubicBezTo>
                      <a:pt x="4456" y="1203972"/>
                      <a:pt x="-276" y="1187099"/>
                      <a:pt x="12" y="1170142"/>
                    </a:cubicBezTo>
                    <a:lnTo>
                      <a:pt x="1351" y="1158497"/>
                    </a:lnTo>
                    <a:lnTo>
                      <a:pt x="675" y="1158201"/>
                    </a:lnTo>
                    <a:lnTo>
                      <a:pt x="111899" y="150375"/>
                    </a:lnTo>
                    <a:lnTo>
                      <a:pt x="112135" y="150209"/>
                    </a:lnTo>
                    <a:lnTo>
                      <a:pt x="117645" y="113088"/>
                    </a:lnTo>
                    <a:cubicBezTo>
                      <a:pt x="129271" y="72981"/>
                      <a:pt x="156637" y="38533"/>
                      <a:pt x="194490" y="18371"/>
                    </a:cubicBezTo>
                    <a:cubicBezTo>
                      <a:pt x="245030" y="-8549"/>
                      <a:pt x="306216" y="-5715"/>
                      <a:pt x="354057" y="25762"/>
                    </a:cubicBezTo>
                    <a:cubicBezTo>
                      <a:pt x="389883" y="49334"/>
                      <a:pt x="413952" y="86158"/>
                      <a:pt x="421833" y="127162"/>
                    </a:cubicBezTo>
                    <a:lnTo>
                      <a:pt x="423502" y="157429"/>
                    </a:lnTo>
                    <a:lnTo>
                      <a:pt x="429654" y="107211"/>
                    </a:lnTo>
                    <a:lnTo>
                      <a:pt x="427485" y="135207"/>
                    </a:lnTo>
                    <a:lnTo>
                      <a:pt x="430907" y="125639"/>
                    </a:lnTo>
                    <a:lnTo>
                      <a:pt x="335141" y="993404"/>
                    </a:lnTo>
                    <a:lnTo>
                      <a:pt x="1153653" y="1189843"/>
                    </a:lnTo>
                    <a:lnTo>
                      <a:pt x="1154414" y="1187565"/>
                    </a:lnTo>
                    <a:lnTo>
                      <a:pt x="1166088" y="1192827"/>
                    </a:lnTo>
                    <a:lnTo>
                      <a:pt x="1173355" y="1194571"/>
                    </a:lnTo>
                    <a:lnTo>
                      <a:pt x="1172876" y="1195887"/>
                    </a:lnTo>
                    <a:lnTo>
                      <a:pt x="1192822" y="1204879"/>
                    </a:lnTo>
                    <a:cubicBezTo>
                      <a:pt x="1228240" y="1227000"/>
                      <a:pt x="1253920" y="1262722"/>
                      <a:pt x="1262997" y="1304639"/>
                    </a:cubicBezTo>
                    <a:cubicBezTo>
                      <a:pt x="1275117" y="1360604"/>
                      <a:pt x="1255706" y="1418699"/>
                      <a:pt x="1212377" y="14561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Полилиния: фигура 22">
                <a:extLst>
                  <a:ext uri="{FF2B5EF4-FFF2-40B4-BE49-F238E27FC236}">
                    <a16:creationId xmlns:a16="http://schemas.microsoft.com/office/drawing/2014/main" id="{BF52B51B-19E5-4F0A-9764-0FE5C65D27F5}"/>
                  </a:ext>
                </a:extLst>
              </p:cNvPr>
              <p:cNvSpPr/>
              <p:nvPr/>
            </p:nvSpPr>
            <p:spPr>
              <a:xfrm rot="12906208">
                <a:off x="11152356" y="158516"/>
                <a:ext cx="406223" cy="496933"/>
              </a:xfrm>
              <a:custGeom>
                <a:avLst/>
                <a:gdLst>
                  <a:gd name="connsiteX0" fmla="*/ 1212377 w 1266547"/>
                  <a:gd name="connsiteY0" fmla="*/ 1456144 h 1494286"/>
                  <a:gd name="connsiteX1" fmla="*/ 1096339 w 1266547"/>
                  <a:gd name="connsiteY1" fmla="*/ 1493703 h 1494286"/>
                  <a:gd name="connsiteX2" fmla="*/ 1058178 w 1266547"/>
                  <a:gd name="connsiteY2" fmla="*/ 1485127 h 1494286"/>
                  <a:gd name="connsiteX3" fmla="*/ 1052771 w 1266547"/>
                  <a:gd name="connsiteY3" fmla="*/ 1488928 h 1494286"/>
                  <a:gd name="connsiteX4" fmla="*/ 68954 w 1266547"/>
                  <a:gd name="connsiteY4" fmla="*/ 1252817 h 1494286"/>
                  <a:gd name="connsiteX5" fmla="*/ 68788 w 1266547"/>
                  <a:gd name="connsiteY5" fmla="*/ 1251900 h 1494286"/>
                  <a:gd name="connsiteX6" fmla="*/ 55241 w 1266547"/>
                  <a:gd name="connsiteY6" fmla="*/ 1248714 h 1494286"/>
                  <a:gd name="connsiteX7" fmla="*/ 14685 w 1266547"/>
                  <a:gd name="connsiteY7" fmla="*/ 1218525 h 1494286"/>
                  <a:gd name="connsiteX8" fmla="*/ 12 w 1266547"/>
                  <a:gd name="connsiteY8" fmla="*/ 1170142 h 1494286"/>
                  <a:gd name="connsiteX9" fmla="*/ 1351 w 1266547"/>
                  <a:gd name="connsiteY9" fmla="*/ 1158497 h 1494286"/>
                  <a:gd name="connsiteX10" fmla="*/ 675 w 1266547"/>
                  <a:gd name="connsiteY10" fmla="*/ 1158201 h 1494286"/>
                  <a:gd name="connsiteX11" fmla="*/ 111899 w 1266547"/>
                  <a:gd name="connsiteY11" fmla="*/ 150375 h 1494286"/>
                  <a:gd name="connsiteX12" fmla="*/ 112135 w 1266547"/>
                  <a:gd name="connsiteY12" fmla="*/ 150209 h 1494286"/>
                  <a:gd name="connsiteX13" fmla="*/ 117645 w 1266547"/>
                  <a:gd name="connsiteY13" fmla="*/ 113088 h 1494286"/>
                  <a:gd name="connsiteX14" fmla="*/ 194490 w 1266547"/>
                  <a:gd name="connsiteY14" fmla="*/ 18371 h 1494286"/>
                  <a:gd name="connsiteX15" fmla="*/ 354057 w 1266547"/>
                  <a:gd name="connsiteY15" fmla="*/ 25762 h 1494286"/>
                  <a:gd name="connsiteX16" fmla="*/ 421833 w 1266547"/>
                  <a:gd name="connsiteY16" fmla="*/ 127162 h 1494286"/>
                  <a:gd name="connsiteX17" fmla="*/ 423502 w 1266547"/>
                  <a:gd name="connsiteY17" fmla="*/ 157429 h 1494286"/>
                  <a:gd name="connsiteX18" fmla="*/ 429654 w 1266547"/>
                  <a:gd name="connsiteY18" fmla="*/ 107211 h 1494286"/>
                  <a:gd name="connsiteX19" fmla="*/ 427485 w 1266547"/>
                  <a:gd name="connsiteY19" fmla="*/ 135207 h 1494286"/>
                  <a:gd name="connsiteX20" fmla="*/ 430907 w 1266547"/>
                  <a:gd name="connsiteY20" fmla="*/ 125639 h 1494286"/>
                  <a:gd name="connsiteX21" fmla="*/ 335141 w 1266547"/>
                  <a:gd name="connsiteY21" fmla="*/ 993404 h 1494286"/>
                  <a:gd name="connsiteX22" fmla="*/ 1153653 w 1266547"/>
                  <a:gd name="connsiteY22" fmla="*/ 1189843 h 1494286"/>
                  <a:gd name="connsiteX23" fmla="*/ 1154414 w 1266547"/>
                  <a:gd name="connsiteY23" fmla="*/ 1187565 h 1494286"/>
                  <a:gd name="connsiteX24" fmla="*/ 1166088 w 1266547"/>
                  <a:gd name="connsiteY24" fmla="*/ 1192827 h 1494286"/>
                  <a:gd name="connsiteX25" fmla="*/ 1173355 w 1266547"/>
                  <a:gd name="connsiteY25" fmla="*/ 1194571 h 1494286"/>
                  <a:gd name="connsiteX26" fmla="*/ 1172876 w 1266547"/>
                  <a:gd name="connsiteY26" fmla="*/ 1195887 h 1494286"/>
                  <a:gd name="connsiteX27" fmla="*/ 1192822 w 1266547"/>
                  <a:gd name="connsiteY27" fmla="*/ 1204879 h 1494286"/>
                  <a:gd name="connsiteX28" fmla="*/ 1262997 w 1266547"/>
                  <a:gd name="connsiteY28" fmla="*/ 1304639 h 1494286"/>
                  <a:gd name="connsiteX29" fmla="*/ 1212377 w 1266547"/>
                  <a:gd name="connsiteY29" fmla="*/ 1456144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6547" h="1494286">
                    <a:moveTo>
                      <a:pt x="1212377" y="1456144"/>
                    </a:moveTo>
                    <a:cubicBezTo>
                      <a:pt x="1179930" y="1484185"/>
                      <a:pt x="1137939" y="1497302"/>
                      <a:pt x="1096339" y="1493703"/>
                    </a:cubicBezTo>
                    <a:lnTo>
                      <a:pt x="1058178" y="1485127"/>
                    </a:lnTo>
                    <a:lnTo>
                      <a:pt x="1052771" y="1488928"/>
                    </a:lnTo>
                    <a:lnTo>
                      <a:pt x="68954" y="1252817"/>
                    </a:lnTo>
                    <a:lnTo>
                      <a:pt x="68788" y="1251900"/>
                    </a:lnTo>
                    <a:lnTo>
                      <a:pt x="55241" y="1248714"/>
                    </a:lnTo>
                    <a:cubicBezTo>
                      <a:pt x="39187" y="1243242"/>
                      <a:pt x="24914" y="1233078"/>
                      <a:pt x="14685" y="1218525"/>
                    </a:cubicBezTo>
                    <a:cubicBezTo>
                      <a:pt x="4456" y="1203972"/>
                      <a:pt x="-276" y="1187099"/>
                      <a:pt x="12" y="1170142"/>
                    </a:cubicBezTo>
                    <a:lnTo>
                      <a:pt x="1351" y="1158497"/>
                    </a:lnTo>
                    <a:lnTo>
                      <a:pt x="675" y="1158201"/>
                    </a:lnTo>
                    <a:lnTo>
                      <a:pt x="111899" y="150375"/>
                    </a:lnTo>
                    <a:lnTo>
                      <a:pt x="112135" y="150209"/>
                    </a:lnTo>
                    <a:lnTo>
                      <a:pt x="117645" y="113088"/>
                    </a:lnTo>
                    <a:cubicBezTo>
                      <a:pt x="129271" y="72981"/>
                      <a:pt x="156637" y="38533"/>
                      <a:pt x="194490" y="18371"/>
                    </a:cubicBezTo>
                    <a:cubicBezTo>
                      <a:pt x="245030" y="-8549"/>
                      <a:pt x="306216" y="-5715"/>
                      <a:pt x="354057" y="25762"/>
                    </a:cubicBezTo>
                    <a:cubicBezTo>
                      <a:pt x="389883" y="49334"/>
                      <a:pt x="413952" y="86158"/>
                      <a:pt x="421833" y="127162"/>
                    </a:cubicBezTo>
                    <a:lnTo>
                      <a:pt x="423502" y="157429"/>
                    </a:lnTo>
                    <a:lnTo>
                      <a:pt x="429654" y="107211"/>
                    </a:lnTo>
                    <a:lnTo>
                      <a:pt x="427485" y="135207"/>
                    </a:lnTo>
                    <a:lnTo>
                      <a:pt x="430907" y="125639"/>
                    </a:lnTo>
                    <a:lnTo>
                      <a:pt x="335141" y="993404"/>
                    </a:lnTo>
                    <a:lnTo>
                      <a:pt x="1153653" y="1189843"/>
                    </a:lnTo>
                    <a:lnTo>
                      <a:pt x="1154414" y="1187565"/>
                    </a:lnTo>
                    <a:lnTo>
                      <a:pt x="1166088" y="1192827"/>
                    </a:lnTo>
                    <a:lnTo>
                      <a:pt x="1173355" y="1194571"/>
                    </a:lnTo>
                    <a:lnTo>
                      <a:pt x="1172876" y="1195887"/>
                    </a:lnTo>
                    <a:lnTo>
                      <a:pt x="1192822" y="1204879"/>
                    </a:lnTo>
                    <a:cubicBezTo>
                      <a:pt x="1228240" y="1227000"/>
                      <a:pt x="1253920" y="1262722"/>
                      <a:pt x="1262997" y="1304639"/>
                    </a:cubicBezTo>
                    <a:cubicBezTo>
                      <a:pt x="1275117" y="1360604"/>
                      <a:pt x="1255706" y="1418699"/>
                      <a:pt x="1212377" y="14561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1" name="TextBox 20">
              <a:extLst>
                <a:ext uri="{FF2B5EF4-FFF2-40B4-BE49-F238E27FC236}">
                  <a16:creationId xmlns:a16="http://schemas.microsoft.com/office/drawing/2014/main" id="{63CEA151-E5C4-49C4-B4C9-201373F6C0FC}"/>
                </a:ext>
              </a:extLst>
            </p:cNvPr>
            <p:cNvSpPr txBox="1"/>
            <p:nvPr/>
          </p:nvSpPr>
          <p:spPr>
            <a:xfrm>
              <a:off x="11098816" y="697933"/>
              <a:ext cx="10181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FFFFFF"/>
                  </a:solidFill>
                  <a:effectLst/>
                  <a:uLnTx/>
                  <a:uFillTx/>
                  <a:latin typeface="Arial"/>
                  <a:ea typeface="+mn-ea"/>
                  <a:cs typeface="+mn-cs"/>
                </a:rPr>
                <a:t>СОВНЕТ</a:t>
              </a:r>
            </a:p>
          </p:txBody>
        </p:sp>
      </p:grpSp>
      <p:pic>
        <p:nvPicPr>
          <p:cNvPr id="5" name="Рисунок 4">
            <a:extLst>
              <a:ext uri="{FF2B5EF4-FFF2-40B4-BE49-F238E27FC236}">
                <a16:creationId xmlns:a16="http://schemas.microsoft.com/office/drawing/2014/main" id="{2AE448DF-6485-42EB-BEB5-91C9957448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690" y="4453189"/>
            <a:ext cx="1810194" cy="1810194"/>
          </a:xfrm>
          <a:prstGeom prst="rect">
            <a:avLst/>
          </a:prstGeom>
        </p:spPr>
      </p:pic>
      <p:sp>
        <p:nvSpPr>
          <p:cNvPr id="2" name="TextBox 1">
            <a:extLst>
              <a:ext uri="{FF2B5EF4-FFF2-40B4-BE49-F238E27FC236}">
                <a16:creationId xmlns:a16="http://schemas.microsoft.com/office/drawing/2014/main" id="{1DE838ED-7047-415F-890A-E7CBEF04E937}"/>
              </a:ext>
            </a:extLst>
          </p:cNvPr>
          <p:cNvSpPr txBox="1"/>
          <p:nvPr/>
        </p:nvSpPr>
        <p:spPr>
          <a:xfrm>
            <a:off x="879232" y="6224954"/>
            <a:ext cx="2068643" cy="523220"/>
          </a:xfrm>
          <a:prstGeom prst="rect">
            <a:avLst/>
          </a:prstGeom>
          <a:noFill/>
        </p:spPr>
        <p:txBody>
          <a:bodyPr wrap="none" rtlCol="0">
            <a:spAutoFit/>
          </a:bodyPr>
          <a:lstStyle/>
          <a:p>
            <a:r>
              <a:rPr lang="ru-RU" sz="1400" dirty="0">
                <a:solidFill>
                  <a:schemeClr val="bg1"/>
                </a:solidFill>
              </a:rPr>
              <a:t>Маркетолог проекта  - </a:t>
            </a:r>
          </a:p>
          <a:p>
            <a:r>
              <a:rPr lang="ru-RU" sz="1400" dirty="0">
                <a:solidFill>
                  <a:schemeClr val="bg1"/>
                </a:solidFill>
              </a:rPr>
              <a:t>Анастасия Калтыкова</a:t>
            </a:r>
          </a:p>
        </p:txBody>
      </p:sp>
    </p:spTree>
    <p:extLst>
      <p:ext uri="{BB962C8B-B14F-4D97-AF65-F5344CB8AC3E}">
        <p14:creationId xmlns:p14="http://schemas.microsoft.com/office/powerpoint/2010/main" val="1485597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Полилиния: фигура 21">
            <a:extLst>
              <a:ext uri="{FF2B5EF4-FFF2-40B4-BE49-F238E27FC236}">
                <a16:creationId xmlns:a16="http://schemas.microsoft.com/office/drawing/2014/main" id="{CB0C232D-BAF3-4EA2-8530-D56109276077}"/>
              </a:ext>
            </a:extLst>
          </p:cNvPr>
          <p:cNvSpPr/>
          <p:nvPr/>
        </p:nvSpPr>
        <p:spPr>
          <a:xfrm>
            <a:off x="10483116" y="1030286"/>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chemeClr val="bg1">
              <a:lumMod val="85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23" name="Полилиния: фигура 22">
            <a:extLst>
              <a:ext uri="{FF2B5EF4-FFF2-40B4-BE49-F238E27FC236}">
                <a16:creationId xmlns:a16="http://schemas.microsoft.com/office/drawing/2014/main" id="{83CA2FF4-C920-4E5D-B121-80EF1762696B}"/>
              </a:ext>
            </a:extLst>
          </p:cNvPr>
          <p:cNvSpPr/>
          <p:nvPr/>
        </p:nvSpPr>
        <p:spPr>
          <a:xfrm>
            <a:off x="9351147" y="1028988"/>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chemeClr val="bg1">
              <a:lumMod val="85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6" name="Заголовок 1">
            <a:extLst>
              <a:ext uri="{FF2B5EF4-FFF2-40B4-BE49-F238E27FC236}">
                <a16:creationId xmlns:a16="http://schemas.microsoft.com/office/drawing/2014/main" id="{F2E52787-FE41-4025-8880-A15F5C87B727}"/>
              </a:ext>
            </a:extLst>
          </p:cNvPr>
          <p:cNvSpPr>
            <a:spLocks noGrp="1"/>
          </p:cNvSpPr>
          <p:nvPr>
            <p:ph type="ctrTitle"/>
          </p:nvPr>
        </p:nvSpPr>
        <p:spPr>
          <a:xfrm>
            <a:off x="805159" y="232671"/>
            <a:ext cx="10293657" cy="512473"/>
          </a:xfrm>
        </p:spPr>
        <p:txBody>
          <a:bodyPr>
            <a:normAutofit/>
          </a:bodyPr>
          <a:lstStyle/>
          <a:p>
            <a:pPr algn="l"/>
            <a:r>
              <a:rPr lang="ru-RU" altLang="ru-RU" sz="2800" b="1" dirty="0">
                <a:solidFill>
                  <a:srgbClr val="284391"/>
                </a:solidFill>
                <a:latin typeface="Arial" panose="020B0604020202020204" pitchFamily="34" charset="0"/>
                <a:cs typeface="Arial" panose="020B0604020202020204" pitchFamily="34" charset="0"/>
              </a:rPr>
              <a:t>Общая информация</a:t>
            </a:r>
            <a:endParaRPr lang="ru-RU" sz="2800" b="1" dirty="0">
              <a:solidFill>
                <a:srgbClr val="284391"/>
              </a:solidFill>
              <a:latin typeface="Arial" panose="020B0604020202020204" pitchFamily="34" charset="0"/>
              <a:cs typeface="Arial" panose="020B0604020202020204" pitchFamily="34" charset="0"/>
            </a:endParaRPr>
          </a:p>
        </p:txBody>
      </p:sp>
      <p:grpSp>
        <p:nvGrpSpPr>
          <p:cNvPr id="3" name="Группа 2">
            <a:extLst>
              <a:ext uri="{FF2B5EF4-FFF2-40B4-BE49-F238E27FC236}">
                <a16:creationId xmlns:a16="http://schemas.microsoft.com/office/drawing/2014/main" id="{AA94D823-FDFA-4515-8E42-79784B872E02}"/>
              </a:ext>
            </a:extLst>
          </p:cNvPr>
          <p:cNvGrpSpPr/>
          <p:nvPr/>
        </p:nvGrpSpPr>
        <p:grpSpPr>
          <a:xfrm>
            <a:off x="0" y="957941"/>
            <a:ext cx="12192000" cy="72346"/>
            <a:chOff x="0" y="957941"/>
            <a:chExt cx="12192000" cy="72346"/>
          </a:xfrm>
        </p:grpSpPr>
        <p:sp>
          <p:nvSpPr>
            <p:cNvPr id="4" name="Прямоугольник 3">
              <a:extLst>
                <a:ext uri="{FF2B5EF4-FFF2-40B4-BE49-F238E27FC236}">
                  <a16:creationId xmlns:a16="http://schemas.microsoft.com/office/drawing/2014/main" id="{23C07C10-62C6-4771-BEE3-D9AB45EB4850}"/>
                </a:ext>
              </a:extLst>
            </p:cNvPr>
            <p:cNvSpPr/>
            <p:nvPr/>
          </p:nvSpPr>
          <p:spPr>
            <a:xfrm>
              <a:off x="0" y="957942"/>
              <a:ext cx="12192000" cy="7234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араллелограмм 1">
              <a:extLst>
                <a:ext uri="{FF2B5EF4-FFF2-40B4-BE49-F238E27FC236}">
                  <a16:creationId xmlns:a16="http://schemas.microsoft.com/office/drawing/2014/main" id="{2562EB68-DBEA-44DE-92AF-AEA1E63898F7}"/>
                </a:ext>
              </a:extLst>
            </p:cNvPr>
            <p:cNvSpPr/>
            <p:nvPr/>
          </p:nvSpPr>
          <p:spPr>
            <a:xfrm flipH="1">
              <a:off x="552450" y="957942"/>
              <a:ext cx="195263" cy="72345"/>
            </a:xfrm>
            <a:prstGeom prst="parallelogram">
              <a:avLst>
                <a:gd name="adj" fmla="val 131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араллелограмм 10">
              <a:extLst>
                <a:ext uri="{FF2B5EF4-FFF2-40B4-BE49-F238E27FC236}">
                  <a16:creationId xmlns:a16="http://schemas.microsoft.com/office/drawing/2014/main" id="{08A8FE95-9BEE-4E85-AA82-33C58674A3E1}"/>
                </a:ext>
              </a:extLst>
            </p:cNvPr>
            <p:cNvSpPr/>
            <p:nvPr/>
          </p:nvSpPr>
          <p:spPr>
            <a:xfrm flipH="1">
              <a:off x="747713" y="957941"/>
              <a:ext cx="195263" cy="72345"/>
            </a:xfrm>
            <a:prstGeom prst="parallelogram">
              <a:avLst>
                <a:gd name="adj" fmla="val 131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0" name="Группа 29">
            <a:extLst>
              <a:ext uri="{FF2B5EF4-FFF2-40B4-BE49-F238E27FC236}">
                <a16:creationId xmlns:a16="http://schemas.microsoft.com/office/drawing/2014/main" id="{9F7752EB-1795-4F0F-873F-3BEA40F30AE8}"/>
              </a:ext>
            </a:extLst>
          </p:cNvPr>
          <p:cNvGrpSpPr/>
          <p:nvPr/>
        </p:nvGrpSpPr>
        <p:grpSpPr>
          <a:xfrm>
            <a:off x="11098816" y="150895"/>
            <a:ext cx="1018130" cy="843218"/>
            <a:chOff x="11098816" y="150895"/>
            <a:chExt cx="1018130" cy="843218"/>
          </a:xfrm>
        </p:grpSpPr>
        <p:grpSp>
          <p:nvGrpSpPr>
            <p:cNvPr id="29" name="Группа 28">
              <a:extLst>
                <a:ext uri="{FF2B5EF4-FFF2-40B4-BE49-F238E27FC236}">
                  <a16:creationId xmlns:a16="http://schemas.microsoft.com/office/drawing/2014/main" id="{0CE26789-7954-4C1E-B443-243F83D09B96}"/>
                </a:ext>
              </a:extLst>
            </p:cNvPr>
            <p:cNvGrpSpPr/>
            <p:nvPr/>
          </p:nvGrpSpPr>
          <p:grpSpPr>
            <a:xfrm>
              <a:off x="11152356" y="150895"/>
              <a:ext cx="658637" cy="504554"/>
              <a:chOff x="11152356" y="150895"/>
              <a:chExt cx="658637" cy="504554"/>
            </a:xfrm>
          </p:grpSpPr>
          <p:sp>
            <p:nvSpPr>
              <p:cNvPr id="25" name="Полилиния: фигура 24">
                <a:extLst>
                  <a:ext uri="{FF2B5EF4-FFF2-40B4-BE49-F238E27FC236}">
                    <a16:creationId xmlns:a16="http://schemas.microsoft.com/office/drawing/2014/main" id="{29442075-3304-4B10-B3F5-507604ADBA5C}"/>
                  </a:ext>
                </a:extLst>
              </p:cNvPr>
              <p:cNvSpPr/>
              <p:nvPr/>
            </p:nvSpPr>
            <p:spPr>
              <a:xfrm rot="12906208">
                <a:off x="11404770" y="150895"/>
                <a:ext cx="406223" cy="496933"/>
              </a:xfrm>
              <a:custGeom>
                <a:avLst/>
                <a:gdLst>
                  <a:gd name="connsiteX0" fmla="*/ 1212377 w 1266547"/>
                  <a:gd name="connsiteY0" fmla="*/ 1456144 h 1494286"/>
                  <a:gd name="connsiteX1" fmla="*/ 1096339 w 1266547"/>
                  <a:gd name="connsiteY1" fmla="*/ 1493703 h 1494286"/>
                  <a:gd name="connsiteX2" fmla="*/ 1058178 w 1266547"/>
                  <a:gd name="connsiteY2" fmla="*/ 1485127 h 1494286"/>
                  <a:gd name="connsiteX3" fmla="*/ 1052771 w 1266547"/>
                  <a:gd name="connsiteY3" fmla="*/ 1488928 h 1494286"/>
                  <a:gd name="connsiteX4" fmla="*/ 68954 w 1266547"/>
                  <a:gd name="connsiteY4" fmla="*/ 1252817 h 1494286"/>
                  <a:gd name="connsiteX5" fmla="*/ 68788 w 1266547"/>
                  <a:gd name="connsiteY5" fmla="*/ 1251900 h 1494286"/>
                  <a:gd name="connsiteX6" fmla="*/ 55241 w 1266547"/>
                  <a:gd name="connsiteY6" fmla="*/ 1248714 h 1494286"/>
                  <a:gd name="connsiteX7" fmla="*/ 14685 w 1266547"/>
                  <a:gd name="connsiteY7" fmla="*/ 1218525 h 1494286"/>
                  <a:gd name="connsiteX8" fmla="*/ 12 w 1266547"/>
                  <a:gd name="connsiteY8" fmla="*/ 1170142 h 1494286"/>
                  <a:gd name="connsiteX9" fmla="*/ 1351 w 1266547"/>
                  <a:gd name="connsiteY9" fmla="*/ 1158497 h 1494286"/>
                  <a:gd name="connsiteX10" fmla="*/ 675 w 1266547"/>
                  <a:gd name="connsiteY10" fmla="*/ 1158201 h 1494286"/>
                  <a:gd name="connsiteX11" fmla="*/ 111899 w 1266547"/>
                  <a:gd name="connsiteY11" fmla="*/ 150375 h 1494286"/>
                  <a:gd name="connsiteX12" fmla="*/ 112135 w 1266547"/>
                  <a:gd name="connsiteY12" fmla="*/ 150209 h 1494286"/>
                  <a:gd name="connsiteX13" fmla="*/ 117645 w 1266547"/>
                  <a:gd name="connsiteY13" fmla="*/ 113088 h 1494286"/>
                  <a:gd name="connsiteX14" fmla="*/ 194490 w 1266547"/>
                  <a:gd name="connsiteY14" fmla="*/ 18371 h 1494286"/>
                  <a:gd name="connsiteX15" fmla="*/ 354057 w 1266547"/>
                  <a:gd name="connsiteY15" fmla="*/ 25762 h 1494286"/>
                  <a:gd name="connsiteX16" fmla="*/ 421833 w 1266547"/>
                  <a:gd name="connsiteY16" fmla="*/ 127162 h 1494286"/>
                  <a:gd name="connsiteX17" fmla="*/ 423502 w 1266547"/>
                  <a:gd name="connsiteY17" fmla="*/ 157429 h 1494286"/>
                  <a:gd name="connsiteX18" fmla="*/ 429654 w 1266547"/>
                  <a:gd name="connsiteY18" fmla="*/ 107211 h 1494286"/>
                  <a:gd name="connsiteX19" fmla="*/ 427485 w 1266547"/>
                  <a:gd name="connsiteY19" fmla="*/ 135207 h 1494286"/>
                  <a:gd name="connsiteX20" fmla="*/ 430907 w 1266547"/>
                  <a:gd name="connsiteY20" fmla="*/ 125639 h 1494286"/>
                  <a:gd name="connsiteX21" fmla="*/ 335141 w 1266547"/>
                  <a:gd name="connsiteY21" fmla="*/ 993404 h 1494286"/>
                  <a:gd name="connsiteX22" fmla="*/ 1153653 w 1266547"/>
                  <a:gd name="connsiteY22" fmla="*/ 1189843 h 1494286"/>
                  <a:gd name="connsiteX23" fmla="*/ 1154414 w 1266547"/>
                  <a:gd name="connsiteY23" fmla="*/ 1187565 h 1494286"/>
                  <a:gd name="connsiteX24" fmla="*/ 1166088 w 1266547"/>
                  <a:gd name="connsiteY24" fmla="*/ 1192827 h 1494286"/>
                  <a:gd name="connsiteX25" fmla="*/ 1173355 w 1266547"/>
                  <a:gd name="connsiteY25" fmla="*/ 1194571 h 1494286"/>
                  <a:gd name="connsiteX26" fmla="*/ 1172876 w 1266547"/>
                  <a:gd name="connsiteY26" fmla="*/ 1195887 h 1494286"/>
                  <a:gd name="connsiteX27" fmla="*/ 1192822 w 1266547"/>
                  <a:gd name="connsiteY27" fmla="*/ 1204879 h 1494286"/>
                  <a:gd name="connsiteX28" fmla="*/ 1262997 w 1266547"/>
                  <a:gd name="connsiteY28" fmla="*/ 1304639 h 1494286"/>
                  <a:gd name="connsiteX29" fmla="*/ 1212377 w 1266547"/>
                  <a:gd name="connsiteY29" fmla="*/ 1456144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6547" h="1494286">
                    <a:moveTo>
                      <a:pt x="1212377" y="1456144"/>
                    </a:moveTo>
                    <a:cubicBezTo>
                      <a:pt x="1179930" y="1484185"/>
                      <a:pt x="1137939" y="1497302"/>
                      <a:pt x="1096339" y="1493703"/>
                    </a:cubicBezTo>
                    <a:lnTo>
                      <a:pt x="1058178" y="1485127"/>
                    </a:lnTo>
                    <a:lnTo>
                      <a:pt x="1052771" y="1488928"/>
                    </a:lnTo>
                    <a:lnTo>
                      <a:pt x="68954" y="1252817"/>
                    </a:lnTo>
                    <a:lnTo>
                      <a:pt x="68788" y="1251900"/>
                    </a:lnTo>
                    <a:lnTo>
                      <a:pt x="55241" y="1248714"/>
                    </a:lnTo>
                    <a:cubicBezTo>
                      <a:pt x="39187" y="1243242"/>
                      <a:pt x="24914" y="1233078"/>
                      <a:pt x="14685" y="1218525"/>
                    </a:cubicBezTo>
                    <a:cubicBezTo>
                      <a:pt x="4456" y="1203972"/>
                      <a:pt x="-276" y="1187099"/>
                      <a:pt x="12" y="1170142"/>
                    </a:cubicBezTo>
                    <a:lnTo>
                      <a:pt x="1351" y="1158497"/>
                    </a:lnTo>
                    <a:lnTo>
                      <a:pt x="675" y="1158201"/>
                    </a:lnTo>
                    <a:lnTo>
                      <a:pt x="111899" y="150375"/>
                    </a:lnTo>
                    <a:lnTo>
                      <a:pt x="112135" y="150209"/>
                    </a:lnTo>
                    <a:lnTo>
                      <a:pt x="117645" y="113088"/>
                    </a:lnTo>
                    <a:cubicBezTo>
                      <a:pt x="129271" y="72981"/>
                      <a:pt x="156637" y="38533"/>
                      <a:pt x="194490" y="18371"/>
                    </a:cubicBezTo>
                    <a:cubicBezTo>
                      <a:pt x="245030" y="-8549"/>
                      <a:pt x="306216" y="-5715"/>
                      <a:pt x="354057" y="25762"/>
                    </a:cubicBezTo>
                    <a:cubicBezTo>
                      <a:pt x="389883" y="49334"/>
                      <a:pt x="413952" y="86158"/>
                      <a:pt x="421833" y="127162"/>
                    </a:cubicBezTo>
                    <a:lnTo>
                      <a:pt x="423502" y="157429"/>
                    </a:lnTo>
                    <a:lnTo>
                      <a:pt x="429654" y="107211"/>
                    </a:lnTo>
                    <a:lnTo>
                      <a:pt x="427485" y="135207"/>
                    </a:lnTo>
                    <a:lnTo>
                      <a:pt x="430907" y="125639"/>
                    </a:lnTo>
                    <a:lnTo>
                      <a:pt x="335141" y="993404"/>
                    </a:lnTo>
                    <a:lnTo>
                      <a:pt x="1153653" y="1189843"/>
                    </a:lnTo>
                    <a:lnTo>
                      <a:pt x="1154414" y="1187565"/>
                    </a:lnTo>
                    <a:lnTo>
                      <a:pt x="1166088" y="1192827"/>
                    </a:lnTo>
                    <a:lnTo>
                      <a:pt x="1173355" y="1194571"/>
                    </a:lnTo>
                    <a:lnTo>
                      <a:pt x="1172876" y="1195887"/>
                    </a:lnTo>
                    <a:lnTo>
                      <a:pt x="1192822" y="1204879"/>
                    </a:lnTo>
                    <a:cubicBezTo>
                      <a:pt x="1228240" y="1227000"/>
                      <a:pt x="1253920" y="1262722"/>
                      <a:pt x="1262997" y="1304639"/>
                    </a:cubicBezTo>
                    <a:cubicBezTo>
                      <a:pt x="1275117" y="1360604"/>
                      <a:pt x="1255706" y="1418699"/>
                      <a:pt x="1212377" y="1456144"/>
                    </a:cubicBezTo>
                    <a:close/>
                  </a:path>
                </a:pathLst>
              </a:custGeom>
              <a:solidFill>
                <a:srgbClr val="2843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27" name="Полилиния: фигура 26">
                <a:extLst>
                  <a:ext uri="{FF2B5EF4-FFF2-40B4-BE49-F238E27FC236}">
                    <a16:creationId xmlns:a16="http://schemas.microsoft.com/office/drawing/2014/main" id="{4254B57A-0BF7-4F60-97A7-51B43B03E5CB}"/>
                  </a:ext>
                </a:extLst>
              </p:cNvPr>
              <p:cNvSpPr/>
              <p:nvPr/>
            </p:nvSpPr>
            <p:spPr>
              <a:xfrm rot="12906208">
                <a:off x="11152356" y="158516"/>
                <a:ext cx="406223" cy="496933"/>
              </a:xfrm>
              <a:custGeom>
                <a:avLst/>
                <a:gdLst>
                  <a:gd name="connsiteX0" fmla="*/ 1212377 w 1266547"/>
                  <a:gd name="connsiteY0" fmla="*/ 1456144 h 1494286"/>
                  <a:gd name="connsiteX1" fmla="*/ 1096339 w 1266547"/>
                  <a:gd name="connsiteY1" fmla="*/ 1493703 h 1494286"/>
                  <a:gd name="connsiteX2" fmla="*/ 1058178 w 1266547"/>
                  <a:gd name="connsiteY2" fmla="*/ 1485127 h 1494286"/>
                  <a:gd name="connsiteX3" fmla="*/ 1052771 w 1266547"/>
                  <a:gd name="connsiteY3" fmla="*/ 1488928 h 1494286"/>
                  <a:gd name="connsiteX4" fmla="*/ 68954 w 1266547"/>
                  <a:gd name="connsiteY4" fmla="*/ 1252817 h 1494286"/>
                  <a:gd name="connsiteX5" fmla="*/ 68788 w 1266547"/>
                  <a:gd name="connsiteY5" fmla="*/ 1251900 h 1494286"/>
                  <a:gd name="connsiteX6" fmla="*/ 55241 w 1266547"/>
                  <a:gd name="connsiteY6" fmla="*/ 1248714 h 1494286"/>
                  <a:gd name="connsiteX7" fmla="*/ 14685 w 1266547"/>
                  <a:gd name="connsiteY7" fmla="*/ 1218525 h 1494286"/>
                  <a:gd name="connsiteX8" fmla="*/ 12 w 1266547"/>
                  <a:gd name="connsiteY8" fmla="*/ 1170142 h 1494286"/>
                  <a:gd name="connsiteX9" fmla="*/ 1351 w 1266547"/>
                  <a:gd name="connsiteY9" fmla="*/ 1158497 h 1494286"/>
                  <a:gd name="connsiteX10" fmla="*/ 675 w 1266547"/>
                  <a:gd name="connsiteY10" fmla="*/ 1158201 h 1494286"/>
                  <a:gd name="connsiteX11" fmla="*/ 111899 w 1266547"/>
                  <a:gd name="connsiteY11" fmla="*/ 150375 h 1494286"/>
                  <a:gd name="connsiteX12" fmla="*/ 112135 w 1266547"/>
                  <a:gd name="connsiteY12" fmla="*/ 150209 h 1494286"/>
                  <a:gd name="connsiteX13" fmla="*/ 117645 w 1266547"/>
                  <a:gd name="connsiteY13" fmla="*/ 113088 h 1494286"/>
                  <a:gd name="connsiteX14" fmla="*/ 194490 w 1266547"/>
                  <a:gd name="connsiteY14" fmla="*/ 18371 h 1494286"/>
                  <a:gd name="connsiteX15" fmla="*/ 354057 w 1266547"/>
                  <a:gd name="connsiteY15" fmla="*/ 25762 h 1494286"/>
                  <a:gd name="connsiteX16" fmla="*/ 421833 w 1266547"/>
                  <a:gd name="connsiteY16" fmla="*/ 127162 h 1494286"/>
                  <a:gd name="connsiteX17" fmla="*/ 423502 w 1266547"/>
                  <a:gd name="connsiteY17" fmla="*/ 157429 h 1494286"/>
                  <a:gd name="connsiteX18" fmla="*/ 429654 w 1266547"/>
                  <a:gd name="connsiteY18" fmla="*/ 107211 h 1494286"/>
                  <a:gd name="connsiteX19" fmla="*/ 427485 w 1266547"/>
                  <a:gd name="connsiteY19" fmla="*/ 135207 h 1494286"/>
                  <a:gd name="connsiteX20" fmla="*/ 430907 w 1266547"/>
                  <a:gd name="connsiteY20" fmla="*/ 125639 h 1494286"/>
                  <a:gd name="connsiteX21" fmla="*/ 335141 w 1266547"/>
                  <a:gd name="connsiteY21" fmla="*/ 993404 h 1494286"/>
                  <a:gd name="connsiteX22" fmla="*/ 1153653 w 1266547"/>
                  <a:gd name="connsiteY22" fmla="*/ 1189843 h 1494286"/>
                  <a:gd name="connsiteX23" fmla="*/ 1154414 w 1266547"/>
                  <a:gd name="connsiteY23" fmla="*/ 1187565 h 1494286"/>
                  <a:gd name="connsiteX24" fmla="*/ 1166088 w 1266547"/>
                  <a:gd name="connsiteY24" fmla="*/ 1192827 h 1494286"/>
                  <a:gd name="connsiteX25" fmla="*/ 1173355 w 1266547"/>
                  <a:gd name="connsiteY25" fmla="*/ 1194571 h 1494286"/>
                  <a:gd name="connsiteX26" fmla="*/ 1172876 w 1266547"/>
                  <a:gd name="connsiteY26" fmla="*/ 1195887 h 1494286"/>
                  <a:gd name="connsiteX27" fmla="*/ 1192822 w 1266547"/>
                  <a:gd name="connsiteY27" fmla="*/ 1204879 h 1494286"/>
                  <a:gd name="connsiteX28" fmla="*/ 1262997 w 1266547"/>
                  <a:gd name="connsiteY28" fmla="*/ 1304639 h 1494286"/>
                  <a:gd name="connsiteX29" fmla="*/ 1212377 w 1266547"/>
                  <a:gd name="connsiteY29" fmla="*/ 1456144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6547" h="1494286">
                    <a:moveTo>
                      <a:pt x="1212377" y="1456144"/>
                    </a:moveTo>
                    <a:cubicBezTo>
                      <a:pt x="1179930" y="1484185"/>
                      <a:pt x="1137939" y="1497302"/>
                      <a:pt x="1096339" y="1493703"/>
                    </a:cubicBezTo>
                    <a:lnTo>
                      <a:pt x="1058178" y="1485127"/>
                    </a:lnTo>
                    <a:lnTo>
                      <a:pt x="1052771" y="1488928"/>
                    </a:lnTo>
                    <a:lnTo>
                      <a:pt x="68954" y="1252817"/>
                    </a:lnTo>
                    <a:lnTo>
                      <a:pt x="68788" y="1251900"/>
                    </a:lnTo>
                    <a:lnTo>
                      <a:pt x="55241" y="1248714"/>
                    </a:lnTo>
                    <a:cubicBezTo>
                      <a:pt x="39187" y="1243242"/>
                      <a:pt x="24914" y="1233078"/>
                      <a:pt x="14685" y="1218525"/>
                    </a:cubicBezTo>
                    <a:cubicBezTo>
                      <a:pt x="4456" y="1203972"/>
                      <a:pt x="-276" y="1187099"/>
                      <a:pt x="12" y="1170142"/>
                    </a:cubicBezTo>
                    <a:lnTo>
                      <a:pt x="1351" y="1158497"/>
                    </a:lnTo>
                    <a:lnTo>
                      <a:pt x="675" y="1158201"/>
                    </a:lnTo>
                    <a:lnTo>
                      <a:pt x="111899" y="150375"/>
                    </a:lnTo>
                    <a:lnTo>
                      <a:pt x="112135" y="150209"/>
                    </a:lnTo>
                    <a:lnTo>
                      <a:pt x="117645" y="113088"/>
                    </a:lnTo>
                    <a:cubicBezTo>
                      <a:pt x="129271" y="72981"/>
                      <a:pt x="156637" y="38533"/>
                      <a:pt x="194490" y="18371"/>
                    </a:cubicBezTo>
                    <a:cubicBezTo>
                      <a:pt x="245030" y="-8549"/>
                      <a:pt x="306216" y="-5715"/>
                      <a:pt x="354057" y="25762"/>
                    </a:cubicBezTo>
                    <a:cubicBezTo>
                      <a:pt x="389883" y="49334"/>
                      <a:pt x="413952" y="86158"/>
                      <a:pt x="421833" y="127162"/>
                    </a:cubicBezTo>
                    <a:lnTo>
                      <a:pt x="423502" y="157429"/>
                    </a:lnTo>
                    <a:lnTo>
                      <a:pt x="429654" y="107211"/>
                    </a:lnTo>
                    <a:lnTo>
                      <a:pt x="427485" y="135207"/>
                    </a:lnTo>
                    <a:lnTo>
                      <a:pt x="430907" y="125639"/>
                    </a:lnTo>
                    <a:lnTo>
                      <a:pt x="335141" y="993404"/>
                    </a:lnTo>
                    <a:lnTo>
                      <a:pt x="1153653" y="1189843"/>
                    </a:lnTo>
                    <a:lnTo>
                      <a:pt x="1154414" y="1187565"/>
                    </a:lnTo>
                    <a:lnTo>
                      <a:pt x="1166088" y="1192827"/>
                    </a:lnTo>
                    <a:lnTo>
                      <a:pt x="1173355" y="1194571"/>
                    </a:lnTo>
                    <a:lnTo>
                      <a:pt x="1172876" y="1195887"/>
                    </a:lnTo>
                    <a:lnTo>
                      <a:pt x="1192822" y="1204879"/>
                    </a:lnTo>
                    <a:cubicBezTo>
                      <a:pt x="1228240" y="1227000"/>
                      <a:pt x="1253920" y="1262722"/>
                      <a:pt x="1262997" y="1304639"/>
                    </a:cubicBezTo>
                    <a:cubicBezTo>
                      <a:pt x="1275117" y="1360604"/>
                      <a:pt x="1255706" y="1418699"/>
                      <a:pt x="1212377" y="1456144"/>
                    </a:cubicBezTo>
                    <a:close/>
                  </a:path>
                </a:pathLst>
              </a:custGeom>
              <a:solidFill>
                <a:srgbClr val="2843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28" name="TextBox 27">
              <a:extLst>
                <a:ext uri="{FF2B5EF4-FFF2-40B4-BE49-F238E27FC236}">
                  <a16:creationId xmlns:a16="http://schemas.microsoft.com/office/drawing/2014/main" id="{D395BCDD-CE7A-4F10-8D3F-700413958CDF}"/>
                </a:ext>
              </a:extLst>
            </p:cNvPr>
            <p:cNvSpPr txBox="1"/>
            <p:nvPr/>
          </p:nvSpPr>
          <p:spPr>
            <a:xfrm>
              <a:off x="11098816" y="624781"/>
              <a:ext cx="1018130" cy="369332"/>
            </a:xfrm>
            <a:prstGeom prst="rect">
              <a:avLst/>
            </a:prstGeom>
            <a:noFill/>
          </p:spPr>
          <p:txBody>
            <a:bodyPr wrap="square" rtlCol="0">
              <a:spAutoFit/>
            </a:bodyPr>
            <a:lstStyle/>
            <a:p>
              <a:r>
                <a:rPr lang="ru-RU" dirty="0">
                  <a:solidFill>
                    <a:srgbClr val="284391"/>
                  </a:solidFill>
                </a:rPr>
                <a:t>СОВНЕТ</a:t>
              </a:r>
            </a:p>
          </p:txBody>
        </p:sp>
      </p:grpSp>
      <p:sp>
        <p:nvSpPr>
          <p:cNvPr id="31" name="Прямоугольник 30">
            <a:extLst>
              <a:ext uri="{FF2B5EF4-FFF2-40B4-BE49-F238E27FC236}">
                <a16:creationId xmlns:a16="http://schemas.microsoft.com/office/drawing/2014/main" id="{2A15A8B6-5FC8-4DE9-9A18-332E209CB635}"/>
              </a:ext>
            </a:extLst>
          </p:cNvPr>
          <p:cNvSpPr/>
          <p:nvPr/>
        </p:nvSpPr>
        <p:spPr>
          <a:xfrm>
            <a:off x="0" y="6606917"/>
            <a:ext cx="12192000" cy="28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TextBox 31">
            <a:extLst>
              <a:ext uri="{FF2B5EF4-FFF2-40B4-BE49-F238E27FC236}">
                <a16:creationId xmlns:a16="http://schemas.microsoft.com/office/drawing/2014/main" id="{ECA08312-DFF7-4D25-B240-F84FC4390633}"/>
              </a:ext>
            </a:extLst>
          </p:cNvPr>
          <p:cNvSpPr txBox="1"/>
          <p:nvPr/>
        </p:nvSpPr>
        <p:spPr>
          <a:xfrm>
            <a:off x="10867373" y="6594826"/>
            <a:ext cx="1324627" cy="276999"/>
          </a:xfrm>
          <a:prstGeom prst="rect">
            <a:avLst/>
          </a:prstGeom>
          <a:noFill/>
        </p:spPr>
        <p:txBody>
          <a:bodyPr wrap="square" rtlCol="0">
            <a:spAutoFit/>
          </a:bodyPr>
          <a:lstStyle/>
          <a:p>
            <a:r>
              <a:rPr lang="en-US" sz="1200" b="1" dirty="0">
                <a:solidFill>
                  <a:srgbClr val="284391"/>
                </a:solidFill>
                <a:latin typeface="Arial" panose="020B0604020202020204" pitchFamily="34" charset="0"/>
                <a:cs typeface="Arial" panose="020B0604020202020204" pitchFamily="34" charset="0"/>
              </a:rPr>
              <a:t>www.sovnet.ru</a:t>
            </a:r>
            <a:endParaRPr lang="ru-RU" sz="1200" b="1" dirty="0">
              <a:solidFill>
                <a:srgbClr val="284391"/>
              </a:solidFill>
              <a:latin typeface="Arial" panose="020B0604020202020204" pitchFamily="34" charset="0"/>
              <a:cs typeface="Arial" panose="020B0604020202020204" pitchFamily="34" charset="0"/>
            </a:endParaRPr>
          </a:p>
        </p:txBody>
      </p:sp>
      <p:grpSp>
        <p:nvGrpSpPr>
          <p:cNvPr id="40" name="Группа 39">
            <a:extLst>
              <a:ext uri="{FF2B5EF4-FFF2-40B4-BE49-F238E27FC236}">
                <a16:creationId xmlns:a16="http://schemas.microsoft.com/office/drawing/2014/main" id="{96941552-227B-4F6F-8266-491CD138E0EF}"/>
              </a:ext>
            </a:extLst>
          </p:cNvPr>
          <p:cNvGrpSpPr/>
          <p:nvPr/>
        </p:nvGrpSpPr>
        <p:grpSpPr>
          <a:xfrm>
            <a:off x="240506" y="6606917"/>
            <a:ext cx="468000" cy="288000"/>
            <a:chOff x="552450" y="6606915"/>
            <a:chExt cx="468000" cy="288000"/>
          </a:xfrm>
        </p:grpSpPr>
        <p:sp>
          <p:nvSpPr>
            <p:cNvPr id="38" name="Стрелка: шеврон 37">
              <a:extLst>
                <a:ext uri="{FF2B5EF4-FFF2-40B4-BE49-F238E27FC236}">
                  <a16:creationId xmlns:a16="http://schemas.microsoft.com/office/drawing/2014/main" id="{58C7EF8E-9230-41D4-A21E-42C9937849C0}"/>
                </a:ext>
              </a:extLst>
            </p:cNvPr>
            <p:cNvSpPr/>
            <p:nvPr/>
          </p:nvSpPr>
          <p:spPr>
            <a:xfrm>
              <a:off x="552450" y="6606915"/>
              <a:ext cx="468000" cy="288000"/>
            </a:xfrm>
            <a:prstGeom prst="chevron">
              <a:avLst>
                <a:gd name="adj" fmla="val 367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3" name="Стрелка: шеврон 32">
              <a:extLst>
                <a:ext uri="{FF2B5EF4-FFF2-40B4-BE49-F238E27FC236}">
                  <a16:creationId xmlns:a16="http://schemas.microsoft.com/office/drawing/2014/main" id="{F3071521-75D9-4AB9-B4D2-75954FE80E4D}"/>
                </a:ext>
              </a:extLst>
            </p:cNvPr>
            <p:cNvSpPr/>
            <p:nvPr/>
          </p:nvSpPr>
          <p:spPr>
            <a:xfrm>
              <a:off x="570450" y="6606915"/>
              <a:ext cx="432000" cy="288000"/>
            </a:xfrm>
            <a:prstGeom prst="chevron">
              <a:avLst>
                <a:gd name="adj" fmla="val 3677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bg1">
                      <a:lumMod val="95000"/>
                    </a:schemeClr>
                  </a:solidFill>
                  <a:latin typeface="Arial" panose="020B0604020202020204" pitchFamily="34" charset="0"/>
                  <a:cs typeface="Arial" panose="020B0604020202020204" pitchFamily="34" charset="0"/>
                </a:rPr>
                <a:t>3</a:t>
              </a:r>
            </a:p>
          </p:txBody>
        </p:sp>
      </p:grpSp>
      <p:sp>
        <p:nvSpPr>
          <p:cNvPr id="62" name="Полилиния: фигура 61">
            <a:extLst>
              <a:ext uri="{FF2B5EF4-FFF2-40B4-BE49-F238E27FC236}">
                <a16:creationId xmlns:a16="http://schemas.microsoft.com/office/drawing/2014/main" id="{79FDC92A-73EC-4959-B45A-D4C1B6E5997E}"/>
              </a:ext>
            </a:extLst>
          </p:cNvPr>
          <p:cNvSpPr/>
          <p:nvPr/>
        </p:nvSpPr>
        <p:spPr>
          <a:xfrm>
            <a:off x="10483116" y="1030286"/>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rgbClr val="F2F2F2">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64" name="Полилиния: фигура 63">
            <a:extLst>
              <a:ext uri="{FF2B5EF4-FFF2-40B4-BE49-F238E27FC236}">
                <a16:creationId xmlns:a16="http://schemas.microsoft.com/office/drawing/2014/main" id="{451BFC1C-B976-493E-8B67-232417EAC76D}"/>
              </a:ext>
            </a:extLst>
          </p:cNvPr>
          <p:cNvSpPr/>
          <p:nvPr/>
        </p:nvSpPr>
        <p:spPr>
          <a:xfrm>
            <a:off x="9351147" y="1039028"/>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rgbClr val="F2F2F2">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20" name="TextBox 19">
            <a:extLst>
              <a:ext uri="{FF2B5EF4-FFF2-40B4-BE49-F238E27FC236}">
                <a16:creationId xmlns:a16="http://schemas.microsoft.com/office/drawing/2014/main" id="{6195AA5C-7106-4D26-9D31-5F1CD9871126}"/>
              </a:ext>
            </a:extLst>
          </p:cNvPr>
          <p:cNvSpPr txBox="1"/>
          <p:nvPr/>
        </p:nvSpPr>
        <p:spPr>
          <a:xfrm>
            <a:off x="1111954" y="3389378"/>
            <a:ext cx="9934463" cy="3073470"/>
          </a:xfrm>
          <a:prstGeom prst="rect">
            <a:avLst/>
          </a:prstGeom>
          <a:noFill/>
        </p:spPr>
        <p:txBody>
          <a:bodyPr wrap="square">
            <a:spAutoFit/>
          </a:bodyPr>
          <a:lstStyle/>
          <a:p>
            <a:pPr marL="271463" indent="-271463" algn="just" defTabSz="1218987" fontAlgn="base">
              <a:lnSpc>
                <a:spcPct val="110000"/>
              </a:lnSpc>
              <a:spcBef>
                <a:spcPct val="0"/>
              </a:spcBef>
              <a:spcAft>
                <a:spcPts val="1200"/>
              </a:spcAft>
              <a:buBlip>
                <a:blip r:embed="rId2"/>
              </a:buBlip>
              <a:defRPr/>
            </a:pPr>
            <a:r>
              <a:rPr lang="ru-RU" altLang="ru-RU" sz="1500" dirty="0">
                <a:solidFill>
                  <a:schemeClr val="accent1">
                    <a:lumMod val="50000"/>
                  </a:schemeClr>
                </a:solidFill>
                <a:latin typeface="Arial" panose="020B0604020202020204" pitchFamily="34" charset="0"/>
                <a:cs typeface="Arial" panose="020B0604020202020204" pitchFamily="34" charset="0"/>
              </a:rPr>
              <a:t>Представленные индексы в отчёте основаны на анализе ответов на вопросы, полученные от экспертов проектного управления</a:t>
            </a:r>
          </a:p>
          <a:p>
            <a:pPr marL="271463" indent="-271463" algn="just" defTabSz="1218987" fontAlgn="base">
              <a:lnSpc>
                <a:spcPct val="110000"/>
              </a:lnSpc>
              <a:spcBef>
                <a:spcPct val="0"/>
              </a:spcBef>
              <a:spcAft>
                <a:spcPts val="1200"/>
              </a:spcAft>
              <a:buBlip>
                <a:blip r:embed="rId2"/>
              </a:buBlip>
              <a:defRPr/>
            </a:pPr>
            <a:r>
              <a:rPr lang="ru-RU" altLang="ru-RU" sz="1500" dirty="0">
                <a:solidFill>
                  <a:schemeClr val="accent1">
                    <a:lumMod val="50000"/>
                  </a:schemeClr>
                </a:solidFill>
                <a:latin typeface="Arial" panose="020B0604020202020204" pitchFamily="34" charset="0"/>
                <a:cs typeface="Arial" panose="020B0604020202020204" pitchFamily="34" charset="0"/>
              </a:rPr>
              <a:t>В отчет включены индексы по каждому вопросу, который рассчитывается как сумма положительных ответов и половины ответов группы «без изменений».</a:t>
            </a:r>
          </a:p>
          <a:p>
            <a:pPr marL="271463" indent="-271463" algn="just" defTabSz="1218987" fontAlgn="base">
              <a:lnSpc>
                <a:spcPct val="110000"/>
              </a:lnSpc>
              <a:spcBef>
                <a:spcPct val="0"/>
              </a:spcBef>
              <a:spcAft>
                <a:spcPts val="1200"/>
              </a:spcAft>
              <a:buBlip>
                <a:blip r:embed="rId2"/>
              </a:buBlip>
              <a:defRPr/>
            </a:pPr>
            <a:r>
              <a:rPr lang="ru-RU" altLang="ru-RU" sz="1500" dirty="0">
                <a:solidFill>
                  <a:schemeClr val="accent1">
                    <a:lumMod val="50000"/>
                  </a:schemeClr>
                </a:solidFill>
                <a:latin typeface="Arial" panose="020B0604020202020204" pitchFamily="34" charset="0"/>
                <a:cs typeface="Arial" panose="020B0604020202020204" pitchFamily="34" charset="0"/>
              </a:rPr>
              <a:t>Индекс предполагает, что значение равное 50 баллам, указывает на отсутствие изменений. Менее 50 означает, что преобладает количество участников, которые наблюдают ухудшение текущей ситуации. Значение более 50 сигнализирует о росте деловой активности по сравнению с предыдущим периодом, респонденты положительно оценивают тенденции.</a:t>
            </a:r>
          </a:p>
          <a:p>
            <a:pPr marL="271463" indent="-271463" algn="just" defTabSz="1218987" fontAlgn="base">
              <a:lnSpc>
                <a:spcPct val="110000"/>
              </a:lnSpc>
              <a:spcBef>
                <a:spcPct val="0"/>
              </a:spcBef>
              <a:spcAft>
                <a:spcPts val="1200"/>
              </a:spcAft>
              <a:buBlip>
                <a:blip r:embed="rId2"/>
              </a:buBlip>
              <a:defRPr/>
            </a:pPr>
            <a:r>
              <a:rPr lang="ru-RU" altLang="ru-RU" sz="1500" dirty="0">
                <a:solidFill>
                  <a:schemeClr val="accent1">
                    <a:lumMod val="50000"/>
                  </a:schemeClr>
                </a:solidFill>
                <a:latin typeface="Arial" panose="020B0604020202020204" pitchFamily="34" charset="0"/>
                <a:cs typeface="Arial" panose="020B0604020202020204" pitchFamily="34" charset="0"/>
              </a:rPr>
              <a:t>Общий индекс – это комбинированный индикатор, основанный на семи показателях, каждому из которых присвоен определенный удельный вес.</a:t>
            </a:r>
          </a:p>
        </p:txBody>
      </p:sp>
      <p:sp>
        <p:nvSpPr>
          <p:cNvPr id="21" name="TextBox 20">
            <a:extLst>
              <a:ext uri="{FF2B5EF4-FFF2-40B4-BE49-F238E27FC236}">
                <a16:creationId xmlns:a16="http://schemas.microsoft.com/office/drawing/2014/main" id="{64D3D4FC-04EF-4F94-AF0C-9C45411CF1D5}"/>
              </a:ext>
            </a:extLst>
          </p:cNvPr>
          <p:cNvSpPr txBox="1"/>
          <p:nvPr/>
        </p:nvSpPr>
        <p:spPr>
          <a:xfrm>
            <a:off x="1131926" y="1384160"/>
            <a:ext cx="8186794" cy="1692771"/>
          </a:xfrm>
          <a:prstGeom prst="rect">
            <a:avLst/>
          </a:prstGeom>
          <a:noFill/>
        </p:spPr>
        <p:txBody>
          <a:bodyPr wrap="square">
            <a:spAutoFit/>
          </a:bodyPr>
          <a:lstStyle/>
          <a:p>
            <a:pPr algn="just">
              <a:spcBef>
                <a:spcPct val="0"/>
              </a:spcBef>
              <a:spcAft>
                <a:spcPts val="600"/>
              </a:spcAft>
              <a:buFontTx/>
              <a:buNone/>
            </a:pPr>
            <a:r>
              <a:rPr lang="ru-RU" altLang="ru-RU" b="1" dirty="0">
                <a:solidFill>
                  <a:srgbClr val="C00000"/>
                </a:solidFill>
                <a:latin typeface="Arial" panose="020B0604020202020204" pitchFamily="34" charset="0"/>
                <a:cs typeface="Arial" panose="020B0604020202020204" pitchFamily="34" charset="0"/>
              </a:rPr>
              <a:t>Цель проведения исследования</a:t>
            </a:r>
            <a:r>
              <a:rPr lang="ru-RU" altLang="ru-RU" dirty="0">
                <a:latin typeface="Arial" panose="020B0604020202020204" pitchFamily="34" charset="0"/>
                <a:cs typeface="Arial" panose="020B0604020202020204" pitchFamily="34" charset="0"/>
              </a:rPr>
              <a:t>: </a:t>
            </a:r>
            <a:r>
              <a:rPr lang="ru-RU" altLang="ru-RU" b="0" dirty="0">
                <a:latin typeface="Arial" panose="020B0604020202020204" pitchFamily="34" charset="0"/>
                <a:cs typeface="Arial" panose="020B0604020202020204" pitchFamily="34" charset="0"/>
              </a:rPr>
              <a:t>определить экономические индикаторы характеризующие уровень развития сферы - управления проектами. </a:t>
            </a:r>
          </a:p>
          <a:p>
            <a:pPr algn="just">
              <a:spcBef>
                <a:spcPct val="0"/>
              </a:spcBef>
              <a:spcAft>
                <a:spcPts val="600"/>
              </a:spcAft>
              <a:buFontTx/>
              <a:buNone/>
            </a:pPr>
            <a:r>
              <a:rPr lang="ru-RU" altLang="ru-RU" sz="1500" b="0" dirty="0">
                <a:latin typeface="Arial" panose="020B0604020202020204" pitchFamily="34" charset="0"/>
                <a:cs typeface="Arial" panose="020B0604020202020204" pitchFamily="34" charset="0"/>
              </a:rPr>
              <a:t>Это удобный и современный инструмент позволяет оперативно получить оценку и сравнить развитие проектного управления в вашей организации, как в целом, так и по отдельным направлениям (вопросы в анкете)</a:t>
            </a:r>
          </a:p>
        </p:txBody>
      </p:sp>
      <p:pic>
        <p:nvPicPr>
          <p:cNvPr id="8" name="Рисунок 7">
            <a:extLst>
              <a:ext uri="{FF2B5EF4-FFF2-40B4-BE49-F238E27FC236}">
                <a16:creationId xmlns:a16="http://schemas.microsoft.com/office/drawing/2014/main" id="{683CCF6B-9AFA-4B34-B9D9-958C3C62252B}"/>
              </a:ext>
            </a:extLst>
          </p:cNvPr>
          <p:cNvPicPr>
            <a:picLocks noChangeAspect="1"/>
          </p:cNvPicPr>
          <p:nvPr/>
        </p:nvPicPr>
        <p:blipFill>
          <a:blip r:embed="rId3"/>
          <a:stretch>
            <a:fillRect/>
          </a:stretch>
        </p:blipFill>
        <p:spPr>
          <a:xfrm>
            <a:off x="9416002" y="1386223"/>
            <a:ext cx="2253822" cy="1378261"/>
          </a:xfrm>
          <a:prstGeom prst="rect">
            <a:avLst/>
          </a:prstGeom>
        </p:spPr>
      </p:pic>
    </p:spTree>
    <p:extLst>
      <p:ext uri="{BB962C8B-B14F-4D97-AF65-F5344CB8AC3E}">
        <p14:creationId xmlns:p14="http://schemas.microsoft.com/office/powerpoint/2010/main" val="393245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Полилиния: фигура 61">
            <a:extLst>
              <a:ext uri="{FF2B5EF4-FFF2-40B4-BE49-F238E27FC236}">
                <a16:creationId xmlns:a16="http://schemas.microsoft.com/office/drawing/2014/main" id="{6BFC0E77-B117-4A14-BC47-1E2FE36E5FF5}"/>
              </a:ext>
            </a:extLst>
          </p:cNvPr>
          <p:cNvSpPr/>
          <p:nvPr/>
        </p:nvSpPr>
        <p:spPr>
          <a:xfrm>
            <a:off x="10483116" y="1030286"/>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chemeClr val="bg1">
              <a:lumMod val="85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73" name="Полилиния: фигура 72">
            <a:extLst>
              <a:ext uri="{FF2B5EF4-FFF2-40B4-BE49-F238E27FC236}">
                <a16:creationId xmlns:a16="http://schemas.microsoft.com/office/drawing/2014/main" id="{85B5B196-4A0C-4EA0-A49F-6E393FC99A6B}"/>
              </a:ext>
            </a:extLst>
          </p:cNvPr>
          <p:cNvSpPr/>
          <p:nvPr/>
        </p:nvSpPr>
        <p:spPr>
          <a:xfrm>
            <a:off x="9351147" y="1028988"/>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chemeClr val="bg1">
              <a:lumMod val="85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6" name="Заголовок 1">
            <a:extLst>
              <a:ext uri="{FF2B5EF4-FFF2-40B4-BE49-F238E27FC236}">
                <a16:creationId xmlns:a16="http://schemas.microsoft.com/office/drawing/2014/main" id="{F2E52787-FE41-4025-8880-A15F5C87B727}"/>
              </a:ext>
            </a:extLst>
          </p:cNvPr>
          <p:cNvSpPr>
            <a:spLocks noGrp="1"/>
          </p:cNvSpPr>
          <p:nvPr>
            <p:ph type="ctrTitle"/>
          </p:nvPr>
        </p:nvSpPr>
        <p:spPr>
          <a:xfrm>
            <a:off x="805159" y="232671"/>
            <a:ext cx="10293657" cy="512473"/>
          </a:xfrm>
        </p:spPr>
        <p:txBody>
          <a:bodyPr>
            <a:normAutofit/>
          </a:bodyPr>
          <a:lstStyle/>
          <a:p>
            <a:pPr algn="l"/>
            <a:r>
              <a:rPr lang="ru-RU" altLang="ru-RU" sz="2800" b="1" dirty="0">
                <a:solidFill>
                  <a:srgbClr val="284391"/>
                </a:solidFill>
                <a:latin typeface="Arial" panose="020B0604020202020204" pitchFamily="34" charset="0"/>
                <a:cs typeface="Arial" panose="020B0604020202020204" pitchFamily="34" charset="0"/>
              </a:rPr>
              <a:t>Порядок и периодичность проведения исследования </a:t>
            </a:r>
            <a:endParaRPr lang="ru-RU" sz="2800" b="1" dirty="0">
              <a:solidFill>
                <a:srgbClr val="284391"/>
              </a:solidFill>
              <a:latin typeface="Arial" panose="020B0604020202020204" pitchFamily="34" charset="0"/>
              <a:cs typeface="Arial" panose="020B0604020202020204" pitchFamily="34" charset="0"/>
            </a:endParaRPr>
          </a:p>
        </p:txBody>
      </p:sp>
      <p:grpSp>
        <p:nvGrpSpPr>
          <p:cNvPr id="3" name="Группа 2">
            <a:extLst>
              <a:ext uri="{FF2B5EF4-FFF2-40B4-BE49-F238E27FC236}">
                <a16:creationId xmlns:a16="http://schemas.microsoft.com/office/drawing/2014/main" id="{AA94D823-FDFA-4515-8E42-79784B872E02}"/>
              </a:ext>
            </a:extLst>
          </p:cNvPr>
          <p:cNvGrpSpPr/>
          <p:nvPr/>
        </p:nvGrpSpPr>
        <p:grpSpPr>
          <a:xfrm>
            <a:off x="0" y="957941"/>
            <a:ext cx="12192000" cy="72346"/>
            <a:chOff x="0" y="957941"/>
            <a:chExt cx="12192000" cy="72346"/>
          </a:xfrm>
        </p:grpSpPr>
        <p:sp>
          <p:nvSpPr>
            <p:cNvPr id="4" name="Прямоугольник 3">
              <a:extLst>
                <a:ext uri="{FF2B5EF4-FFF2-40B4-BE49-F238E27FC236}">
                  <a16:creationId xmlns:a16="http://schemas.microsoft.com/office/drawing/2014/main" id="{23C07C10-62C6-4771-BEE3-D9AB45EB4850}"/>
                </a:ext>
              </a:extLst>
            </p:cNvPr>
            <p:cNvSpPr/>
            <p:nvPr/>
          </p:nvSpPr>
          <p:spPr>
            <a:xfrm>
              <a:off x="0" y="957942"/>
              <a:ext cx="12192000" cy="7234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араллелограмм 1">
              <a:extLst>
                <a:ext uri="{FF2B5EF4-FFF2-40B4-BE49-F238E27FC236}">
                  <a16:creationId xmlns:a16="http://schemas.microsoft.com/office/drawing/2014/main" id="{2562EB68-DBEA-44DE-92AF-AEA1E63898F7}"/>
                </a:ext>
              </a:extLst>
            </p:cNvPr>
            <p:cNvSpPr/>
            <p:nvPr/>
          </p:nvSpPr>
          <p:spPr>
            <a:xfrm flipH="1">
              <a:off x="552450" y="957942"/>
              <a:ext cx="195263" cy="72345"/>
            </a:xfrm>
            <a:prstGeom prst="parallelogram">
              <a:avLst>
                <a:gd name="adj" fmla="val 131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араллелограмм 10">
              <a:extLst>
                <a:ext uri="{FF2B5EF4-FFF2-40B4-BE49-F238E27FC236}">
                  <a16:creationId xmlns:a16="http://schemas.microsoft.com/office/drawing/2014/main" id="{08A8FE95-9BEE-4E85-AA82-33C58674A3E1}"/>
                </a:ext>
              </a:extLst>
            </p:cNvPr>
            <p:cNvSpPr/>
            <p:nvPr/>
          </p:nvSpPr>
          <p:spPr>
            <a:xfrm flipH="1">
              <a:off x="747713" y="957941"/>
              <a:ext cx="195263" cy="72345"/>
            </a:xfrm>
            <a:prstGeom prst="parallelogram">
              <a:avLst>
                <a:gd name="adj" fmla="val 131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0" name="Группа 29">
            <a:extLst>
              <a:ext uri="{FF2B5EF4-FFF2-40B4-BE49-F238E27FC236}">
                <a16:creationId xmlns:a16="http://schemas.microsoft.com/office/drawing/2014/main" id="{9F7752EB-1795-4F0F-873F-3BEA40F30AE8}"/>
              </a:ext>
            </a:extLst>
          </p:cNvPr>
          <p:cNvGrpSpPr/>
          <p:nvPr/>
        </p:nvGrpSpPr>
        <p:grpSpPr>
          <a:xfrm>
            <a:off x="11098816" y="150895"/>
            <a:ext cx="1018130" cy="843218"/>
            <a:chOff x="11098816" y="150895"/>
            <a:chExt cx="1018130" cy="843218"/>
          </a:xfrm>
        </p:grpSpPr>
        <p:grpSp>
          <p:nvGrpSpPr>
            <p:cNvPr id="29" name="Группа 28">
              <a:extLst>
                <a:ext uri="{FF2B5EF4-FFF2-40B4-BE49-F238E27FC236}">
                  <a16:creationId xmlns:a16="http://schemas.microsoft.com/office/drawing/2014/main" id="{0CE26789-7954-4C1E-B443-243F83D09B96}"/>
                </a:ext>
              </a:extLst>
            </p:cNvPr>
            <p:cNvGrpSpPr/>
            <p:nvPr/>
          </p:nvGrpSpPr>
          <p:grpSpPr>
            <a:xfrm>
              <a:off x="11152356" y="150895"/>
              <a:ext cx="658637" cy="504554"/>
              <a:chOff x="11152356" y="150895"/>
              <a:chExt cx="658637" cy="504554"/>
            </a:xfrm>
          </p:grpSpPr>
          <p:sp>
            <p:nvSpPr>
              <p:cNvPr id="25" name="Полилиния: фигура 24">
                <a:extLst>
                  <a:ext uri="{FF2B5EF4-FFF2-40B4-BE49-F238E27FC236}">
                    <a16:creationId xmlns:a16="http://schemas.microsoft.com/office/drawing/2014/main" id="{29442075-3304-4B10-B3F5-507604ADBA5C}"/>
                  </a:ext>
                </a:extLst>
              </p:cNvPr>
              <p:cNvSpPr/>
              <p:nvPr/>
            </p:nvSpPr>
            <p:spPr>
              <a:xfrm rot="12906208">
                <a:off x="11404770" y="150895"/>
                <a:ext cx="406223" cy="496933"/>
              </a:xfrm>
              <a:custGeom>
                <a:avLst/>
                <a:gdLst>
                  <a:gd name="connsiteX0" fmla="*/ 1212377 w 1266547"/>
                  <a:gd name="connsiteY0" fmla="*/ 1456144 h 1494286"/>
                  <a:gd name="connsiteX1" fmla="*/ 1096339 w 1266547"/>
                  <a:gd name="connsiteY1" fmla="*/ 1493703 h 1494286"/>
                  <a:gd name="connsiteX2" fmla="*/ 1058178 w 1266547"/>
                  <a:gd name="connsiteY2" fmla="*/ 1485127 h 1494286"/>
                  <a:gd name="connsiteX3" fmla="*/ 1052771 w 1266547"/>
                  <a:gd name="connsiteY3" fmla="*/ 1488928 h 1494286"/>
                  <a:gd name="connsiteX4" fmla="*/ 68954 w 1266547"/>
                  <a:gd name="connsiteY4" fmla="*/ 1252817 h 1494286"/>
                  <a:gd name="connsiteX5" fmla="*/ 68788 w 1266547"/>
                  <a:gd name="connsiteY5" fmla="*/ 1251900 h 1494286"/>
                  <a:gd name="connsiteX6" fmla="*/ 55241 w 1266547"/>
                  <a:gd name="connsiteY6" fmla="*/ 1248714 h 1494286"/>
                  <a:gd name="connsiteX7" fmla="*/ 14685 w 1266547"/>
                  <a:gd name="connsiteY7" fmla="*/ 1218525 h 1494286"/>
                  <a:gd name="connsiteX8" fmla="*/ 12 w 1266547"/>
                  <a:gd name="connsiteY8" fmla="*/ 1170142 h 1494286"/>
                  <a:gd name="connsiteX9" fmla="*/ 1351 w 1266547"/>
                  <a:gd name="connsiteY9" fmla="*/ 1158497 h 1494286"/>
                  <a:gd name="connsiteX10" fmla="*/ 675 w 1266547"/>
                  <a:gd name="connsiteY10" fmla="*/ 1158201 h 1494286"/>
                  <a:gd name="connsiteX11" fmla="*/ 111899 w 1266547"/>
                  <a:gd name="connsiteY11" fmla="*/ 150375 h 1494286"/>
                  <a:gd name="connsiteX12" fmla="*/ 112135 w 1266547"/>
                  <a:gd name="connsiteY12" fmla="*/ 150209 h 1494286"/>
                  <a:gd name="connsiteX13" fmla="*/ 117645 w 1266547"/>
                  <a:gd name="connsiteY13" fmla="*/ 113088 h 1494286"/>
                  <a:gd name="connsiteX14" fmla="*/ 194490 w 1266547"/>
                  <a:gd name="connsiteY14" fmla="*/ 18371 h 1494286"/>
                  <a:gd name="connsiteX15" fmla="*/ 354057 w 1266547"/>
                  <a:gd name="connsiteY15" fmla="*/ 25762 h 1494286"/>
                  <a:gd name="connsiteX16" fmla="*/ 421833 w 1266547"/>
                  <a:gd name="connsiteY16" fmla="*/ 127162 h 1494286"/>
                  <a:gd name="connsiteX17" fmla="*/ 423502 w 1266547"/>
                  <a:gd name="connsiteY17" fmla="*/ 157429 h 1494286"/>
                  <a:gd name="connsiteX18" fmla="*/ 429654 w 1266547"/>
                  <a:gd name="connsiteY18" fmla="*/ 107211 h 1494286"/>
                  <a:gd name="connsiteX19" fmla="*/ 427485 w 1266547"/>
                  <a:gd name="connsiteY19" fmla="*/ 135207 h 1494286"/>
                  <a:gd name="connsiteX20" fmla="*/ 430907 w 1266547"/>
                  <a:gd name="connsiteY20" fmla="*/ 125639 h 1494286"/>
                  <a:gd name="connsiteX21" fmla="*/ 335141 w 1266547"/>
                  <a:gd name="connsiteY21" fmla="*/ 993404 h 1494286"/>
                  <a:gd name="connsiteX22" fmla="*/ 1153653 w 1266547"/>
                  <a:gd name="connsiteY22" fmla="*/ 1189843 h 1494286"/>
                  <a:gd name="connsiteX23" fmla="*/ 1154414 w 1266547"/>
                  <a:gd name="connsiteY23" fmla="*/ 1187565 h 1494286"/>
                  <a:gd name="connsiteX24" fmla="*/ 1166088 w 1266547"/>
                  <a:gd name="connsiteY24" fmla="*/ 1192827 h 1494286"/>
                  <a:gd name="connsiteX25" fmla="*/ 1173355 w 1266547"/>
                  <a:gd name="connsiteY25" fmla="*/ 1194571 h 1494286"/>
                  <a:gd name="connsiteX26" fmla="*/ 1172876 w 1266547"/>
                  <a:gd name="connsiteY26" fmla="*/ 1195887 h 1494286"/>
                  <a:gd name="connsiteX27" fmla="*/ 1192822 w 1266547"/>
                  <a:gd name="connsiteY27" fmla="*/ 1204879 h 1494286"/>
                  <a:gd name="connsiteX28" fmla="*/ 1262997 w 1266547"/>
                  <a:gd name="connsiteY28" fmla="*/ 1304639 h 1494286"/>
                  <a:gd name="connsiteX29" fmla="*/ 1212377 w 1266547"/>
                  <a:gd name="connsiteY29" fmla="*/ 1456144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6547" h="1494286">
                    <a:moveTo>
                      <a:pt x="1212377" y="1456144"/>
                    </a:moveTo>
                    <a:cubicBezTo>
                      <a:pt x="1179930" y="1484185"/>
                      <a:pt x="1137939" y="1497302"/>
                      <a:pt x="1096339" y="1493703"/>
                    </a:cubicBezTo>
                    <a:lnTo>
                      <a:pt x="1058178" y="1485127"/>
                    </a:lnTo>
                    <a:lnTo>
                      <a:pt x="1052771" y="1488928"/>
                    </a:lnTo>
                    <a:lnTo>
                      <a:pt x="68954" y="1252817"/>
                    </a:lnTo>
                    <a:lnTo>
                      <a:pt x="68788" y="1251900"/>
                    </a:lnTo>
                    <a:lnTo>
                      <a:pt x="55241" y="1248714"/>
                    </a:lnTo>
                    <a:cubicBezTo>
                      <a:pt x="39187" y="1243242"/>
                      <a:pt x="24914" y="1233078"/>
                      <a:pt x="14685" y="1218525"/>
                    </a:cubicBezTo>
                    <a:cubicBezTo>
                      <a:pt x="4456" y="1203972"/>
                      <a:pt x="-276" y="1187099"/>
                      <a:pt x="12" y="1170142"/>
                    </a:cubicBezTo>
                    <a:lnTo>
                      <a:pt x="1351" y="1158497"/>
                    </a:lnTo>
                    <a:lnTo>
                      <a:pt x="675" y="1158201"/>
                    </a:lnTo>
                    <a:lnTo>
                      <a:pt x="111899" y="150375"/>
                    </a:lnTo>
                    <a:lnTo>
                      <a:pt x="112135" y="150209"/>
                    </a:lnTo>
                    <a:lnTo>
                      <a:pt x="117645" y="113088"/>
                    </a:lnTo>
                    <a:cubicBezTo>
                      <a:pt x="129271" y="72981"/>
                      <a:pt x="156637" y="38533"/>
                      <a:pt x="194490" y="18371"/>
                    </a:cubicBezTo>
                    <a:cubicBezTo>
                      <a:pt x="245030" y="-8549"/>
                      <a:pt x="306216" y="-5715"/>
                      <a:pt x="354057" y="25762"/>
                    </a:cubicBezTo>
                    <a:cubicBezTo>
                      <a:pt x="389883" y="49334"/>
                      <a:pt x="413952" y="86158"/>
                      <a:pt x="421833" y="127162"/>
                    </a:cubicBezTo>
                    <a:lnTo>
                      <a:pt x="423502" y="157429"/>
                    </a:lnTo>
                    <a:lnTo>
                      <a:pt x="429654" y="107211"/>
                    </a:lnTo>
                    <a:lnTo>
                      <a:pt x="427485" y="135207"/>
                    </a:lnTo>
                    <a:lnTo>
                      <a:pt x="430907" y="125639"/>
                    </a:lnTo>
                    <a:lnTo>
                      <a:pt x="335141" y="993404"/>
                    </a:lnTo>
                    <a:lnTo>
                      <a:pt x="1153653" y="1189843"/>
                    </a:lnTo>
                    <a:lnTo>
                      <a:pt x="1154414" y="1187565"/>
                    </a:lnTo>
                    <a:lnTo>
                      <a:pt x="1166088" y="1192827"/>
                    </a:lnTo>
                    <a:lnTo>
                      <a:pt x="1173355" y="1194571"/>
                    </a:lnTo>
                    <a:lnTo>
                      <a:pt x="1172876" y="1195887"/>
                    </a:lnTo>
                    <a:lnTo>
                      <a:pt x="1192822" y="1204879"/>
                    </a:lnTo>
                    <a:cubicBezTo>
                      <a:pt x="1228240" y="1227000"/>
                      <a:pt x="1253920" y="1262722"/>
                      <a:pt x="1262997" y="1304639"/>
                    </a:cubicBezTo>
                    <a:cubicBezTo>
                      <a:pt x="1275117" y="1360604"/>
                      <a:pt x="1255706" y="1418699"/>
                      <a:pt x="1212377" y="1456144"/>
                    </a:cubicBezTo>
                    <a:close/>
                  </a:path>
                </a:pathLst>
              </a:custGeom>
              <a:solidFill>
                <a:srgbClr val="2843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27" name="Полилиния: фигура 26">
                <a:extLst>
                  <a:ext uri="{FF2B5EF4-FFF2-40B4-BE49-F238E27FC236}">
                    <a16:creationId xmlns:a16="http://schemas.microsoft.com/office/drawing/2014/main" id="{4254B57A-0BF7-4F60-97A7-51B43B03E5CB}"/>
                  </a:ext>
                </a:extLst>
              </p:cNvPr>
              <p:cNvSpPr/>
              <p:nvPr/>
            </p:nvSpPr>
            <p:spPr>
              <a:xfrm rot="12906208">
                <a:off x="11152356" y="158516"/>
                <a:ext cx="406223" cy="496933"/>
              </a:xfrm>
              <a:custGeom>
                <a:avLst/>
                <a:gdLst>
                  <a:gd name="connsiteX0" fmla="*/ 1212377 w 1266547"/>
                  <a:gd name="connsiteY0" fmla="*/ 1456144 h 1494286"/>
                  <a:gd name="connsiteX1" fmla="*/ 1096339 w 1266547"/>
                  <a:gd name="connsiteY1" fmla="*/ 1493703 h 1494286"/>
                  <a:gd name="connsiteX2" fmla="*/ 1058178 w 1266547"/>
                  <a:gd name="connsiteY2" fmla="*/ 1485127 h 1494286"/>
                  <a:gd name="connsiteX3" fmla="*/ 1052771 w 1266547"/>
                  <a:gd name="connsiteY3" fmla="*/ 1488928 h 1494286"/>
                  <a:gd name="connsiteX4" fmla="*/ 68954 w 1266547"/>
                  <a:gd name="connsiteY4" fmla="*/ 1252817 h 1494286"/>
                  <a:gd name="connsiteX5" fmla="*/ 68788 w 1266547"/>
                  <a:gd name="connsiteY5" fmla="*/ 1251900 h 1494286"/>
                  <a:gd name="connsiteX6" fmla="*/ 55241 w 1266547"/>
                  <a:gd name="connsiteY6" fmla="*/ 1248714 h 1494286"/>
                  <a:gd name="connsiteX7" fmla="*/ 14685 w 1266547"/>
                  <a:gd name="connsiteY7" fmla="*/ 1218525 h 1494286"/>
                  <a:gd name="connsiteX8" fmla="*/ 12 w 1266547"/>
                  <a:gd name="connsiteY8" fmla="*/ 1170142 h 1494286"/>
                  <a:gd name="connsiteX9" fmla="*/ 1351 w 1266547"/>
                  <a:gd name="connsiteY9" fmla="*/ 1158497 h 1494286"/>
                  <a:gd name="connsiteX10" fmla="*/ 675 w 1266547"/>
                  <a:gd name="connsiteY10" fmla="*/ 1158201 h 1494286"/>
                  <a:gd name="connsiteX11" fmla="*/ 111899 w 1266547"/>
                  <a:gd name="connsiteY11" fmla="*/ 150375 h 1494286"/>
                  <a:gd name="connsiteX12" fmla="*/ 112135 w 1266547"/>
                  <a:gd name="connsiteY12" fmla="*/ 150209 h 1494286"/>
                  <a:gd name="connsiteX13" fmla="*/ 117645 w 1266547"/>
                  <a:gd name="connsiteY13" fmla="*/ 113088 h 1494286"/>
                  <a:gd name="connsiteX14" fmla="*/ 194490 w 1266547"/>
                  <a:gd name="connsiteY14" fmla="*/ 18371 h 1494286"/>
                  <a:gd name="connsiteX15" fmla="*/ 354057 w 1266547"/>
                  <a:gd name="connsiteY15" fmla="*/ 25762 h 1494286"/>
                  <a:gd name="connsiteX16" fmla="*/ 421833 w 1266547"/>
                  <a:gd name="connsiteY16" fmla="*/ 127162 h 1494286"/>
                  <a:gd name="connsiteX17" fmla="*/ 423502 w 1266547"/>
                  <a:gd name="connsiteY17" fmla="*/ 157429 h 1494286"/>
                  <a:gd name="connsiteX18" fmla="*/ 429654 w 1266547"/>
                  <a:gd name="connsiteY18" fmla="*/ 107211 h 1494286"/>
                  <a:gd name="connsiteX19" fmla="*/ 427485 w 1266547"/>
                  <a:gd name="connsiteY19" fmla="*/ 135207 h 1494286"/>
                  <a:gd name="connsiteX20" fmla="*/ 430907 w 1266547"/>
                  <a:gd name="connsiteY20" fmla="*/ 125639 h 1494286"/>
                  <a:gd name="connsiteX21" fmla="*/ 335141 w 1266547"/>
                  <a:gd name="connsiteY21" fmla="*/ 993404 h 1494286"/>
                  <a:gd name="connsiteX22" fmla="*/ 1153653 w 1266547"/>
                  <a:gd name="connsiteY22" fmla="*/ 1189843 h 1494286"/>
                  <a:gd name="connsiteX23" fmla="*/ 1154414 w 1266547"/>
                  <a:gd name="connsiteY23" fmla="*/ 1187565 h 1494286"/>
                  <a:gd name="connsiteX24" fmla="*/ 1166088 w 1266547"/>
                  <a:gd name="connsiteY24" fmla="*/ 1192827 h 1494286"/>
                  <a:gd name="connsiteX25" fmla="*/ 1173355 w 1266547"/>
                  <a:gd name="connsiteY25" fmla="*/ 1194571 h 1494286"/>
                  <a:gd name="connsiteX26" fmla="*/ 1172876 w 1266547"/>
                  <a:gd name="connsiteY26" fmla="*/ 1195887 h 1494286"/>
                  <a:gd name="connsiteX27" fmla="*/ 1192822 w 1266547"/>
                  <a:gd name="connsiteY27" fmla="*/ 1204879 h 1494286"/>
                  <a:gd name="connsiteX28" fmla="*/ 1262997 w 1266547"/>
                  <a:gd name="connsiteY28" fmla="*/ 1304639 h 1494286"/>
                  <a:gd name="connsiteX29" fmla="*/ 1212377 w 1266547"/>
                  <a:gd name="connsiteY29" fmla="*/ 1456144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6547" h="1494286">
                    <a:moveTo>
                      <a:pt x="1212377" y="1456144"/>
                    </a:moveTo>
                    <a:cubicBezTo>
                      <a:pt x="1179930" y="1484185"/>
                      <a:pt x="1137939" y="1497302"/>
                      <a:pt x="1096339" y="1493703"/>
                    </a:cubicBezTo>
                    <a:lnTo>
                      <a:pt x="1058178" y="1485127"/>
                    </a:lnTo>
                    <a:lnTo>
                      <a:pt x="1052771" y="1488928"/>
                    </a:lnTo>
                    <a:lnTo>
                      <a:pt x="68954" y="1252817"/>
                    </a:lnTo>
                    <a:lnTo>
                      <a:pt x="68788" y="1251900"/>
                    </a:lnTo>
                    <a:lnTo>
                      <a:pt x="55241" y="1248714"/>
                    </a:lnTo>
                    <a:cubicBezTo>
                      <a:pt x="39187" y="1243242"/>
                      <a:pt x="24914" y="1233078"/>
                      <a:pt x="14685" y="1218525"/>
                    </a:cubicBezTo>
                    <a:cubicBezTo>
                      <a:pt x="4456" y="1203972"/>
                      <a:pt x="-276" y="1187099"/>
                      <a:pt x="12" y="1170142"/>
                    </a:cubicBezTo>
                    <a:lnTo>
                      <a:pt x="1351" y="1158497"/>
                    </a:lnTo>
                    <a:lnTo>
                      <a:pt x="675" y="1158201"/>
                    </a:lnTo>
                    <a:lnTo>
                      <a:pt x="111899" y="150375"/>
                    </a:lnTo>
                    <a:lnTo>
                      <a:pt x="112135" y="150209"/>
                    </a:lnTo>
                    <a:lnTo>
                      <a:pt x="117645" y="113088"/>
                    </a:lnTo>
                    <a:cubicBezTo>
                      <a:pt x="129271" y="72981"/>
                      <a:pt x="156637" y="38533"/>
                      <a:pt x="194490" y="18371"/>
                    </a:cubicBezTo>
                    <a:cubicBezTo>
                      <a:pt x="245030" y="-8549"/>
                      <a:pt x="306216" y="-5715"/>
                      <a:pt x="354057" y="25762"/>
                    </a:cubicBezTo>
                    <a:cubicBezTo>
                      <a:pt x="389883" y="49334"/>
                      <a:pt x="413952" y="86158"/>
                      <a:pt x="421833" y="127162"/>
                    </a:cubicBezTo>
                    <a:lnTo>
                      <a:pt x="423502" y="157429"/>
                    </a:lnTo>
                    <a:lnTo>
                      <a:pt x="429654" y="107211"/>
                    </a:lnTo>
                    <a:lnTo>
                      <a:pt x="427485" y="135207"/>
                    </a:lnTo>
                    <a:lnTo>
                      <a:pt x="430907" y="125639"/>
                    </a:lnTo>
                    <a:lnTo>
                      <a:pt x="335141" y="993404"/>
                    </a:lnTo>
                    <a:lnTo>
                      <a:pt x="1153653" y="1189843"/>
                    </a:lnTo>
                    <a:lnTo>
                      <a:pt x="1154414" y="1187565"/>
                    </a:lnTo>
                    <a:lnTo>
                      <a:pt x="1166088" y="1192827"/>
                    </a:lnTo>
                    <a:lnTo>
                      <a:pt x="1173355" y="1194571"/>
                    </a:lnTo>
                    <a:lnTo>
                      <a:pt x="1172876" y="1195887"/>
                    </a:lnTo>
                    <a:lnTo>
                      <a:pt x="1192822" y="1204879"/>
                    </a:lnTo>
                    <a:cubicBezTo>
                      <a:pt x="1228240" y="1227000"/>
                      <a:pt x="1253920" y="1262722"/>
                      <a:pt x="1262997" y="1304639"/>
                    </a:cubicBezTo>
                    <a:cubicBezTo>
                      <a:pt x="1275117" y="1360604"/>
                      <a:pt x="1255706" y="1418699"/>
                      <a:pt x="1212377" y="1456144"/>
                    </a:cubicBezTo>
                    <a:close/>
                  </a:path>
                </a:pathLst>
              </a:custGeom>
              <a:solidFill>
                <a:srgbClr val="2843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28" name="TextBox 27">
              <a:extLst>
                <a:ext uri="{FF2B5EF4-FFF2-40B4-BE49-F238E27FC236}">
                  <a16:creationId xmlns:a16="http://schemas.microsoft.com/office/drawing/2014/main" id="{D395BCDD-CE7A-4F10-8D3F-700413958CDF}"/>
                </a:ext>
              </a:extLst>
            </p:cNvPr>
            <p:cNvSpPr txBox="1"/>
            <p:nvPr/>
          </p:nvSpPr>
          <p:spPr>
            <a:xfrm>
              <a:off x="11098816" y="624781"/>
              <a:ext cx="1018130" cy="369332"/>
            </a:xfrm>
            <a:prstGeom prst="rect">
              <a:avLst/>
            </a:prstGeom>
            <a:noFill/>
          </p:spPr>
          <p:txBody>
            <a:bodyPr wrap="square" rtlCol="0">
              <a:spAutoFit/>
            </a:bodyPr>
            <a:lstStyle/>
            <a:p>
              <a:r>
                <a:rPr lang="ru-RU" dirty="0">
                  <a:solidFill>
                    <a:srgbClr val="284391"/>
                  </a:solidFill>
                </a:rPr>
                <a:t>СОВНЕТ</a:t>
              </a:r>
            </a:p>
          </p:txBody>
        </p:sp>
      </p:grpSp>
      <p:sp>
        <p:nvSpPr>
          <p:cNvPr id="31" name="Прямоугольник 30">
            <a:extLst>
              <a:ext uri="{FF2B5EF4-FFF2-40B4-BE49-F238E27FC236}">
                <a16:creationId xmlns:a16="http://schemas.microsoft.com/office/drawing/2014/main" id="{2A15A8B6-5FC8-4DE9-9A18-332E209CB635}"/>
              </a:ext>
            </a:extLst>
          </p:cNvPr>
          <p:cNvSpPr/>
          <p:nvPr/>
        </p:nvSpPr>
        <p:spPr>
          <a:xfrm>
            <a:off x="0" y="6606917"/>
            <a:ext cx="12192000" cy="28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TextBox 31">
            <a:extLst>
              <a:ext uri="{FF2B5EF4-FFF2-40B4-BE49-F238E27FC236}">
                <a16:creationId xmlns:a16="http://schemas.microsoft.com/office/drawing/2014/main" id="{ECA08312-DFF7-4D25-B240-F84FC4390633}"/>
              </a:ext>
            </a:extLst>
          </p:cNvPr>
          <p:cNvSpPr txBox="1"/>
          <p:nvPr/>
        </p:nvSpPr>
        <p:spPr>
          <a:xfrm>
            <a:off x="10867373" y="6594826"/>
            <a:ext cx="1324627" cy="276999"/>
          </a:xfrm>
          <a:prstGeom prst="rect">
            <a:avLst/>
          </a:prstGeom>
          <a:noFill/>
        </p:spPr>
        <p:txBody>
          <a:bodyPr wrap="square" rtlCol="0">
            <a:spAutoFit/>
          </a:bodyPr>
          <a:lstStyle/>
          <a:p>
            <a:r>
              <a:rPr lang="en-US" sz="1200" b="1" dirty="0">
                <a:solidFill>
                  <a:srgbClr val="284391"/>
                </a:solidFill>
                <a:latin typeface="Arial" panose="020B0604020202020204" pitchFamily="34" charset="0"/>
                <a:cs typeface="Arial" panose="020B0604020202020204" pitchFamily="34" charset="0"/>
              </a:rPr>
              <a:t>www.sovnet.ru</a:t>
            </a:r>
            <a:endParaRPr lang="ru-RU" sz="1200" b="1" dirty="0">
              <a:solidFill>
                <a:srgbClr val="284391"/>
              </a:solidFill>
              <a:latin typeface="Arial" panose="020B0604020202020204" pitchFamily="34" charset="0"/>
              <a:cs typeface="Arial" panose="020B0604020202020204" pitchFamily="34" charset="0"/>
            </a:endParaRPr>
          </a:p>
        </p:txBody>
      </p:sp>
      <p:grpSp>
        <p:nvGrpSpPr>
          <p:cNvPr id="40" name="Группа 39">
            <a:extLst>
              <a:ext uri="{FF2B5EF4-FFF2-40B4-BE49-F238E27FC236}">
                <a16:creationId xmlns:a16="http://schemas.microsoft.com/office/drawing/2014/main" id="{96941552-227B-4F6F-8266-491CD138E0EF}"/>
              </a:ext>
            </a:extLst>
          </p:cNvPr>
          <p:cNvGrpSpPr/>
          <p:nvPr/>
        </p:nvGrpSpPr>
        <p:grpSpPr>
          <a:xfrm>
            <a:off x="240506" y="6606917"/>
            <a:ext cx="468000" cy="288000"/>
            <a:chOff x="552450" y="6606915"/>
            <a:chExt cx="468000" cy="288000"/>
          </a:xfrm>
        </p:grpSpPr>
        <p:sp>
          <p:nvSpPr>
            <p:cNvPr id="38" name="Стрелка: шеврон 37">
              <a:extLst>
                <a:ext uri="{FF2B5EF4-FFF2-40B4-BE49-F238E27FC236}">
                  <a16:creationId xmlns:a16="http://schemas.microsoft.com/office/drawing/2014/main" id="{58C7EF8E-9230-41D4-A21E-42C9937849C0}"/>
                </a:ext>
              </a:extLst>
            </p:cNvPr>
            <p:cNvSpPr/>
            <p:nvPr/>
          </p:nvSpPr>
          <p:spPr>
            <a:xfrm>
              <a:off x="552450" y="6606915"/>
              <a:ext cx="468000" cy="288000"/>
            </a:xfrm>
            <a:prstGeom prst="chevron">
              <a:avLst>
                <a:gd name="adj" fmla="val 367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3" name="Стрелка: шеврон 32">
              <a:extLst>
                <a:ext uri="{FF2B5EF4-FFF2-40B4-BE49-F238E27FC236}">
                  <a16:creationId xmlns:a16="http://schemas.microsoft.com/office/drawing/2014/main" id="{F3071521-75D9-4AB9-B4D2-75954FE80E4D}"/>
                </a:ext>
              </a:extLst>
            </p:cNvPr>
            <p:cNvSpPr/>
            <p:nvPr/>
          </p:nvSpPr>
          <p:spPr>
            <a:xfrm>
              <a:off x="570450" y="6606915"/>
              <a:ext cx="432000" cy="288000"/>
            </a:xfrm>
            <a:prstGeom prst="chevron">
              <a:avLst>
                <a:gd name="adj" fmla="val 3677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chemeClr val="bg1">
                      <a:lumMod val="95000"/>
                    </a:schemeClr>
                  </a:solidFill>
                  <a:latin typeface="Arial" panose="020B0604020202020204" pitchFamily="34" charset="0"/>
                  <a:cs typeface="Arial" panose="020B0604020202020204" pitchFamily="34" charset="0"/>
                </a:rPr>
                <a:t>4</a:t>
              </a:r>
            </a:p>
          </p:txBody>
        </p:sp>
      </p:grpSp>
      <p:sp>
        <p:nvSpPr>
          <p:cNvPr id="64" name="Полилиния: фигура 63">
            <a:extLst>
              <a:ext uri="{FF2B5EF4-FFF2-40B4-BE49-F238E27FC236}">
                <a16:creationId xmlns:a16="http://schemas.microsoft.com/office/drawing/2014/main" id="{451BFC1C-B976-493E-8B67-232417EAC76D}"/>
              </a:ext>
            </a:extLst>
          </p:cNvPr>
          <p:cNvSpPr/>
          <p:nvPr/>
        </p:nvSpPr>
        <p:spPr>
          <a:xfrm>
            <a:off x="9351147" y="1039028"/>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rgbClr val="F2F2F2">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37" name="TextBox 36">
            <a:extLst>
              <a:ext uri="{FF2B5EF4-FFF2-40B4-BE49-F238E27FC236}">
                <a16:creationId xmlns:a16="http://schemas.microsoft.com/office/drawing/2014/main" id="{BB014698-3407-4803-BF45-5D8AC0109762}"/>
              </a:ext>
            </a:extLst>
          </p:cNvPr>
          <p:cNvSpPr txBox="1"/>
          <p:nvPr/>
        </p:nvSpPr>
        <p:spPr>
          <a:xfrm>
            <a:off x="1030000" y="2466205"/>
            <a:ext cx="10131999" cy="369332"/>
          </a:xfrm>
          <a:prstGeom prst="rect">
            <a:avLst/>
          </a:prstGeom>
          <a:noFill/>
        </p:spPr>
        <p:txBody>
          <a:bodyPr wrap="square">
            <a:spAutoFit/>
          </a:bodyPr>
          <a:lstStyle/>
          <a:p>
            <a:pPr>
              <a:spcBef>
                <a:spcPct val="0"/>
              </a:spcBef>
              <a:buFontTx/>
              <a:buNone/>
              <a:defRPr/>
            </a:pPr>
            <a:r>
              <a:rPr lang="ru-RU" altLang="ru-RU" sz="1800" b="0" dirty="0">
                <a:solidFill>
                  <a:srgbClr val="C00000"/>
                </a:solidFill>
                <a:latin typeface="Arial" panose="020B0604020202020204" pitchFamily="34" charset="0"/>
                <a:cs typeface="Arial" panose="020B0604020202020204" pitchFamily="34" charset="0"/>
              </a:rPr>
              <a:t>Периодичность проведения опроса – один раз в квартал и по истечению календарного года</a:t>
            </a:r>
          </a:p>
        </p:txBody>
      </p:sp>
      <p:sp>
        <p:nvSpPr>
          <p:cNvPr id="35" name="Freeform 6">
            <a:extLst>
              <a:ext uri="{FF2B5EF4-FFF2-40B4-BE49-F238E27FC236}">
                <a16:creationId xmlns:a16="http://schemas.microsoft.com/office/drawing/2014/main" id="{836AF690-3689-4273-B02B-858FBB99D58E}"/>
              </a:ext>
            </a:extLst>
          </p:cNvPr>
          <p:cNvSpPr>
            <a:spLocks/>
          </p:cNvSpPr>
          <p:nvPr/>
        </p:nvSpPr>
        <p:spPr bwMode="auto">
          <a:xfrm>
            <a:off x="2997491" y="4607484"/>
            <a:ext cx="7971612" cy="1046487"/>
          </a:xfrm>
          <a:custGeom>
            <a:avLst/>
            <a:gdLst/>
            <a:ahLst/>
            <a:cxnLst>
              <a:cxn ang="0">
                <a:pos x="1208" y="0"/>
              </a:cxn>
              <a:cxn ang="0">
                <a:pos x="1504" y="597"/>
              </a:cxn>
              <a:cxn ang="0">
                <a:pos x="295" y="1329"/>
              </a:cxn>
              <a:cxn ang="0">
                <a:pos x="0" y="732"/>
              </a:cxn>
              <a:cxn ang="0">
                <a:pos x="1208" y="0"/>
              </a:cxn>
            </a:cxnLst>
            <a:rect l="0" t="0" r="r" b="b"/>
            <a:pathLst>
              <a:path w="1504" h="1329">
                <a:moveTo>
                  <a:pt x="1208" y="0"/>
                </a:moveTo>
                <a:lnTo>
                  <a:pt x="1504" y="597"/>
                </a:lnTo>
                <a:lnTo>
                  <a:pt x="295" y="1329"/>
                </a:lnTo>
                <a:lnTo>
                  <a:pt x="0" y="732"/>
                </a:lnTo>
                <a:lnTo>
                  <a:pt x="1208" y="0"/>
                </a:lnTo>
                <a:close/>
              </a:path>
            </a:pathLst>
          </a:custGeom>
          <a:gradFill flip="none" rotWithShape="1">
            <a:gsLst>
              <a:gs pos="0">
                <a:srgbClr val="1F497D">
                  <a:lumMod val="50000"/>
                </a:srgbClr>
              </a:gs>
              <a:gs pos="50000">
                <a:srgbClr val="1F497D">
                  <a:lumMod val="75000"/>
                </a:srgbClr>
              </a:gs>
              <a:gs pos="100000">
                <a:srgbClr val="1F497D">
                  <a:lumMod val="50000"/>
                </a:srgbClr>
              </a:gs>
            </a:gsLst>
            <a:lin ang="18900000" scaled="1"/>
            <a:tileRect/>
          </a:grad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srgbClr val="000000"/>
              </a:solidFill>
              <a:effectLst/>
              <a:uLnTx/>
              <a:uFillTx/>
            </a:endParaRPr>
          </a:p>
        </p:txBody>
      </p:sp>
      <p:sp>
        <p:nvSpPr>
          <p:cNvPr id="39" name="Freeform 6">
            <a:extLst>
              <a:ext uri="{FF2B5EF4-FFF2-40B4-BE49-F238E27FC236}">
                <a16:creationId xmlns:a16="http://schemas.microsoft.com/office/drawing/2014/main" id="{D98D92C4-2E5A-4F23-B758-F40A0B382362}"/>
              </a:ext>
            </a:extLst>
          </p:cNvPr>
          <p:cNvSpPr>
            <a:spLocks/>
          </p:cNvSpPr>
          <p:nvPr/>
        </p:nvSpPr>
        <p:spPr bwMode="auto">
          <a:xfrm>
            <a:off x="3343612" y="5359685"/>
            <a:ext cx="8137166" cy="876713"/>
          </a:xfrm>
          <a:custGeom>
            <a:avLst/>
            <a:gdLst/>
            <a:ahLst/>
            <a:cxnLst>
              <a:cxn ang="0">
                <a:pos x="1208" y="0"/>
              </a:cxn>
              <a:cxn ang="0">
                <a:pos x="1504" y="597"/>
              </a:cxn>
              <a:cxn ang="0">
                <a:pos x="295" y="1329"/>
              </a:cxn>
              <a:cxn ang="0">
                <a:pos x="0" y="732"/>
              </a:cxn>
              <a:cxn ang="0">
                <a:pos x="1208" y="0"/>
              </a:cxn>
            </a:cxnLst>
            <a:rect l="0" t="0" r="r" b="b"/>
            <a:pathLst>
              <a:path w="1504" h="1329">
                <a:moveTo>
                  <a:pt x="1208" y="0"/>
                </a:moveTo>
                <a:lnTo>
                  <a:pt x="1504" y="597"/>
                </a:lnTo>
                <a:lnTo>
                  <a:pt x="295" y="1329"/>
                </a:lnTo>
                <a:lnTo>
                  <a:pt x="0" y="732"/>
                </a:lnTo>
                <a:lnTo>
                  <a:pt x="1208" y="0"/>
                </a:lnTo>
                <a:close/>
              </a:path>
            </a:pathLst>
          </a:custGeom>
          <a:gradFill flip="none" rotWithShape="1">
            <a:gsLst>
              <a:gs pos="0">
                <a:srgbClr val="1F497D">
                  <a:lumMod val="50000"/>
                </a:srgbClr>
              </a:gs>
              <a:gs pos="50000">
                <a:srgbClr val="1F497D">
                  <a:lumMod val="75000"/>
                </a:srgbClr>
              </a:gs>
              <a:gs pos="100000">
                <a:srgbClr val="1F497D">
                  <a:lumMod val="50000"/>
                </a:srgbClr>
              </a:gs>
            </a:gsLst>
            <a:lin ang="18900000" scaled="1"/>
            <a:tileRect/>
          </a:grad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srgbClr val="000000"/>
              </a:solidFill>
              <a:effectLst/>
              <a:uLnTx/>
              <a:uFillTx/>
            </a:endParaRPr>
          </a:p>
        </p:txBody>
      </p:sp>
      <p:sp>
        <p:nvSpPr>
          <p:cNvPr id="41" name="Freeform 6">
            <a:extLst>
              <a:ext uri="{FF2B5EF4-FFF2-40B4-BE49-F238E27FC236}">
                <a16:creationId xmlns:a16="http://schemas.microsoft.com/office/drawing/2014/main" id="{EA75598F-D6A8-4C8A-B2A5-A26118B20DB6}"/>
              </a:ext>
            </a:extLst>
          </p:cNvPr>
          <p:cNvSpPr>
            <a:spLocks/>
          </p:cNvSpPr>
          <p:nvPr/>
        </p:nvSpPr>
        <p:spPr bwMode="auto">
          <a:xfrm>
            <a:off x="2507297" y="4038069"/>
            <a:ext cx="7984576" cy="807974"/>
          </a:xfrm>
          <a:custGeom>
            <a:avLst/>
            <a:gdLst/>
            <a:ahLst/>
            <a:cxnLst>
              <a:cxn ang="0">
                <a:pos x="1208" y="0"/>
              </a:cxn>
              <a:cxn ang="0">
                <a:pos x="1504" y="597"/>
              </a:cxn>
              <a:cxn ang="0">
                <a:pos x="295" y="1329"/>
              </a:cxn>
              <a:cxn ang="0">
                <a:pos x="0" y="732"/>
              </a:cxn>
              <a:cxn ang="0">
                <a:pos x="1208" y="0"/>
              </a:cxn>
            </a:cxnLst>
            <a:rect l="0" t="0" r="r" b="b"/>
            <a:pathLst>
              <a:path w="1504" h="1329">
                <a:moveTo>
                  <a:pt x="1208" y="0"/>
                </a:moveTo>
                <a:lnTo>
                  <a:pt x="1504" y="597"/>
                </a:lnTo>
                <a:lnTo>
                  <a:pt x="295" y="1329"/>
                </a:lnTo>
                <a:lnTo>
                  <a:pt x="0" y="732"/>
                </a:lnTo>
                <a:lnTo>
                  <a:pt x="1208" y="0"/>
                </a:lnTo>
                <a:close/>
              </a:path>
            </a:pathLst>
          </a:custGeom>
          <a:gradFill flip="none" rotWithShape="1">
            <a:gsLst>
              <a:gs pos="0">
                <a:srgbClr val="1F497D">
                  <a:lumMod val="50000"/>
                </a:srgbClr>
              </a:gs>
              <a:gs pos="50000">
                <a:srgbClr val="1F497D">
                  <a:lumMod val="75000"/>
                </a:srgbClr>
              </a:gs>
              <a:gs pos="100000">
                <a:srgbClr val="1F497D">
                  <a:lumMod val="50000"/>
                </a:srgbClr>
              </a:gs>
            </a:gsLst>
            <a:lin ang="18900000" scaled="1"/>
            <a:tileRect/>
          </a:grad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srgbClr val="000000"/>
              </a:solidFill>
              <a:effectLst/>
              <a:uLnTx/>
              <a:uFillTx/>
            </a:endParaRPr>
          </a:p>
        </p:txBody>
      </p:sp>
      <p:sp>
        <p:nvSpPr>
          <p:cNvPr id="42" name="TextBox 41">
            <a:extLst>
              <a:ext uri="{FF2B5EF4-FFF2-40B4-BE49-F238E27FC236}">
                <a16:creationId xmlns:a16="http://schemas.microsoft.com/office/drawing/2014/main" id="{1A2847E1-6E54-493C-864B-D7DC57123464}"/>
              </a:ext>
            </a:extLst>
          </p:cNvPr>
          <p:cNvSpPr txBox="1"/>
          <p:nvPr/>
        </p:nvSpPr>
        <p:spPr>
          <a:xfrm>
            <a:off x="1198933" y="3096173"/>
            <a:ext cx="470000" cy="707886"/>
          </a:xfrm>
          <a:prstGeom prst="rect">
            <a:avLst/>
          </a:prstGeom>
          <a:noFill/>
          <a:effectLst/>
        </p:spPr>
        <p:txBody>
          <a:bodyPr wrap="none" rtlCol="0" anchor="t">
            <a:spAutoFit/>
          </a:bodyPr>
          <a:lstStyle/>
          <a:p>
            <a:pPr algn="ctr" defTabSz="1218987"/>
            <a:r>
              <a:rPr lang="en-US" sz="4000" b="1" dirty="0">
                <a:solidFill>
                  <a:srgbClr val="1F497D"/>
                </a:solidFill>
                <a:latin typeface="Arial" pitchFamily="34" charset="0"/>
                <a:cs typeface="Arial" pitchFamily="34" charset="0"/>
              </a:rPr>
              <a:t>1</a:t>
            </a:r>
          </a:p>
        </p:txBody>
      </p:sp>
      <p:sp>
        <p:nvSpPr>
          <p:cNvPr id="43" name="TextBox 42">
            <a:extLst>
              <a:ext uri="{FF2B5EF4-FFF2-40B4-BE49-F238E27FC236}">
                <a16:creationId xmlns:a16="http://schemas.microsoft.com/office/drawing/2014/main" id="{A42C33AF-140A-41F9-AEE4-E62D0F4AFFBF}"/>
              </a:ext>
            </a:extLst>
          </p:cNvPr>
          <p:cNvSpPr txBox="1"/>
          <p:nvPr/>
        </p:nvSpPr>
        <p:spPr>
          <a:xfrm>
            <a:off x="1602066" y="3792221"/>
            <a:ext cx="470000" cy="707886"/>
          </a:xfrm>
          <a:prstGeom prst="rect">
            <a:avLst/>
          </a:prstGeom>
          <a:noFill/>
          <a:effectLst/>
        </p:spPr>
        <p:txBody>
          <a:bodyPr wrap="none" rtlCol="0" anchor="t">
            <a:spAutoFit/>
          </a:bodyPr>
          <a:lstStyle/>
          <a:p>
            <a:pPr algn="ctr" defTabSz="1218987"/>
            <a:r>
              <a:rPr lang="en-US" sz="4000" b="1" dirty="0">
                <a:solidFill>
                  <a:srgbClr val="1F497D"/>
                </a:solidFill>
                <a:latin typeface="Arial" pitchFamily="34" charset="0"/>
                <a:cs typeface="Arial" pitchFamily="34" charset="0"/>
              </a:rPr>
              <a:t>2</a:t>
            </a:r>
          </a:p>
        </p:txBody>
      </p:sp>
      <p:sp>
        <p:nvSpPr>
          <p:cNvPr id="44" name="TextBox 43">
            <a:extLst>
              <a:ext uri="{FF2B5EF4-FFF2-40B4-BE49-F238E27FC236}">
                <a16:creationId xmlns:a16="http://schemas.microsoft.com/office/drawing/2014/main" id="{1FA48197-9330-4DD0-9060-07210B7595C1}"/>
              </a:ext>
            </a:extLst>
          </p:cNvPr>
          <p:cNvSpPr txBox="1"/>
          <p:nvPr/>
        </p:nvSpPr>
        <p:spPr>
          <a:xfrm>
            <a:off x="2083973" y="4498052"/>
            <a:ext cx="470000" cy="707886"/>
          </a:xfrm>
          <a:prstGeom prst="rect">
            <a:avLst/>
          </a:prstGeom>
          <a:noFill/>
          <a:effectLst/>
        </p:spPr>
        <p:txBody>
          <a:bodyPr wrap="none" rtlCol="0" anchor="t">
            <a:spAutoFit/>
          </a:bodyPr>
          <a:lstStyle/>
          <a:p>
            <a:pPr algn="ctr" defTabSz="1218987"/>
            <a:r>
              <a:rPr lang="en-US" sz="4000" b="1" dirty="0">
                <a:solidFill>
                  <a:srgbClr val="1F497D"/>
                </a:solidFill>
                <a:latin typeface="Arial" pitchFamily="34" charset="0"/>
                <a:cs typeface="Arial" pitchFamily="34" charset="0"/>
              </a:rPr>
              <a:t>3</a:t>
            </a:r>
          </a:p>
        </p:txBody>
      </p:sp>
      <p:sp>
        <p:nvSpPr>
          <p:cNvPr id="45" name="TextBox 44">
            <a:extLst>
              <a:ext uri="{FF2B5EF4-FFF2-40B4-BE49-F238E27FC236}">
                <a16:creationId xmlns:a16="http://schemas.microsoft.com/office/drawing/2014/main" id="{6A68050D-12F2-466E-BF84-DF56B9928CE6}"/>
              </a:ext>
            </a:extLst>
          </p:cNvPr>
          <p:cNvSpPr txBox="1"/>
          <p:nvPr/>
        </p:nvSpPr>
        <p:spPr>
          <a:xfrm>
            <a:off x="2555457" y="5166164"/>
            <a:ext cx="470000" cy="707886"/>
          </a:xfrm>
          <a:prstGeom prst="rect">
            <a:avLst/>
          </a:prstGeom>
          <a:noFill/>
          <a:effectLst/>
        </p:spPr>
        <p:txBody>
          <a:bodyPr wrap="none" rtlCol="0" anchor="t">
            <a:spAutoFit/>
          </a:bodyPr>
          <a:lstStyle/>
          <a:p>
            <a:pPr algn="ctr" defTabSz="1218987"/>
            <a:r>
              <a:rPr lang="en-US" sz="4000" b="1" dirty="0">
                <a:solidFill>
                  <a:srgbClr val="1F497D"/>
                </a:solidFill>
                <a:latin typeface="Arial" pitchFamily="34" charset="0"/>
                <a:cs typeface="Arial" pitchFamily="34" charset="0"/>
              </a:rPr>
              <a:t>4</a:t>
            </a:r>
          </a:p>
        </p:txBody>
      </p:sp>
      <p:sp>
        <p:nvSpPr>
          <p:cNvPr id="46" name="TextBox 45">
            <a:extLst>
              <a:ext uri="{FF2B5EF4-FFF2-40B4-BE49-F238E27FC236}">
                <a16:creationId xmlns:a16="http://schemas.microsoft.com/office/drawing/2014/main" id="{3642FC1F-A319-461C-9759-264968176F76}"/>
              </a:ext>
            </a:extLst>
          </p:cNvPr>
          <p:cNvSpPr txBox="1"/>
          <p:nvPr/>
        </p:nvSpPr>
        <p:spPr>
          <a:xfrm rot="10800000" flipV="1">
            <a:off x="-284808" y="4456081"/>
            <a:ext cx="2156013" cy="646074"/>
          </a:xfrm>
          <a:prstGeom prst="rect">
            <a:avLst/>
          </a:prstGeom>
          <a:noFill/>
        </p:spPr>
        <p:txBody>
          <a:bodyPr wrap="square" rtlCol="0" anchor="t">
            <a:spAutoFit/>
          </a:bodyPr>
          <a:lstStyle/>
          <a:p>
            <a:pPr algn="r" defTabSz="1218987"/>
            <a:r>
              <a:rPr lang="ru-RU" sz="1799" dirty="0">
                <a:solidFill>
                  <a:srgbClr val="000000">
                    <a:lumMod val="85000"/>
                    <a:lumOff val="15000"/>
                  </a:srgbClr>
                </a:solidFill>
                <a:latin typeface="Arial" pitchFamily="34" charset="0"/>
                <a:cs typeface="Arial" pitchFamily="34" charset="0"/>
              </a:rPr>
              <a:t>Исследуемые</a:t>
            </a:r>
            <a:endParaRPr lang="en-US" sz="1799" dirty="0">
              <a:solidFill>
                <a:srgbClr val="000000">
                  <a:lumMod val="85000"/>
                  <a:lumOff val="15000"/>
                </a:srgbClr>
              </a:solidFill>
              <a:latin typeface="Arial" pitchFamily="34" charset="0"/>
              <a:cs typeface="Arial" pitchFamily="34" charset="0"/>
            </a:endParaRPr>
          </a:p>
          <a:p>
            <a:pPr algn="r" defTabSz="1218987"/>
            <a:r>
              <a:rPr lang="ru-RU" sz="1799" dirty="0">
                <a:solidFill>
                  <a:srgbClr val="000000">
                    <a:lumMod val="85000"/>
                    <a:lumOff val="15000"/>
                  </a:srgbClr>
                </a:solidFill>
                <a:latin typeface="Arial" pitchFamily="34" charset="0"/>
                <a:cs typeface="Arial" pitchFamily="34" charset="0"/>
              </a:rPr>
              <a:t>вопросы: </a:t>
            </a:r>
          </a:p>
        </p:txBody>
      </p:sp>
      <p:sp>
        <p:nvSpPr>
          <p:cNvPr id="47" name="Freeform 6">
            <a:extLst>
              <a:ext uri="{FF2B5EF4-FFF2-40B4-BE49-F238E27FC236}">
                <a16:creationId xmlns:a16="http://schemas.microsoft.com/office/drawing/2014/main" id="{740A7C0B-F392-4E90-81CF-DE7851D5EF3C}"/>
              </a:ext>
            </a:extLst>
          </p:cNvPr>
          <p:cNvSpPr>
            <a:spLocks/>
          </p:cNvSpPr>
          <p:nvPr/>
        </p:nvSpPr>
        <p:spPr bwMode="auto">
          <a:xfrm>
            <a:off x="1965249" y="3216221"/>
            <a:ext cx="8083710" cy="1091952"/>
          </a:xfrm>
          <a:custGeom>
            <a:avLst/>
            <a:gdLst/>
            <a:ahLst/>
            <a:cxnLst>
              <a:cxn ang="0">
                <a:pos x="1208" y="0"/>
              </a:cxn>
              <a:cxn ang="0">
                <a:pos x="1504" y="597"/>
              </a:cxn>
              <a:cxn ang="0">
                <a:pos x="295" y="1329"/>
              </a:cxn>
              <a:cxn ang="0">
                <a:pos x="0" y="732"/>
              </a:cxn>
              <a:cxn ang="0">
                <a:pos x="1208" y="0"/>
              </a:cxn>
            </a:cxnLst>
            <a:rect l="0" t="0" r="r" b="b"/>
            <a:pathLst>
              <a:path w="1504" h="1329">
                <a:moveTo>
                  <a:pt x="1208" y="0"/>
                </a:moveTo>
                <a:lnTo>
                  <a:pt x="1504" y="597"/>
                </a:lnTo>
                <a:lnTo>
                  <a:pt x="295" y="1329"/>
                </a:lnTo>
                <a:lnTo>
                  <a:pt x="0" y="732"/>
                </a:lnTo>
                <a:lnTo>
                  <a:pt x="1208" y="0"/>
                </a:lnTo>
                <a:close/>
              </a:path>
            </a:pathLst>
          </a:custGeom>
          <a:gradFill flip="none" rotWithShape="1">
            <a:gsLst>
              <a:gs pos="0">
                <a:srgbClr val="1F497D">
                  <a:lumMod val="50000"/>
                </a:srgbClr>
              </a:gs>
              <a:gs pos="50000">
                <a:srgbClr val="1F497D">
                  <a:lumMod val="75000"/>
                </a:srgbClr>
              </a:gs>
              <a:gs pos="100000">
                <a:srgbClr val="1F497D">
                  <a:lumMod val="50000"/>
                </a:srgbClr>
              </a:gs>
            </a:gsLst>
            <a:lin ang="18900000" scaled="1"/>
            <a:tileRect/>
          </a:grad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srgbClr val="000000"/>
              </a:solidFill>
              <a:effectLst/>
              <a:uLnTx/>
              <a:uFillTx/>
            </a:endParaRPr>
          </a:p>
        </p:txBody>
      </p:sp>
      <p:sp>
        <p:nvSpPr>
          <p:cNvPr id="48" name="Параллелограмм 47">
            <a:extLst>
              <a:ext uri="{FF2B5EF4-FFF2-40B4-BE49-F238E27FC236}">
                <a16:creationId xmlns:a16="http://schemas.microsoft.com/office/drawing/2014/main" id="{AEFEF0C5-6AE5-4F89-A525-79EE7C44B078}"/>
              </a:ext>
            </a:extLst>
          </p:cNvPr>
          <p:cNvSpPr/>
          <p:nvPr/>
        </p:nvSpPr>
        <p:spPr>
          <a:xfrm flipH="1">
            <a:off x="1543572" y="3127163"/>
            <a:ext cx="8546558" cy="576000"/>
          </a:xfrm>
          <a:prstGeom prst="parallelogram">
            <a:avLst>
              <a:gd name="adj" fmla="val 75261"/>
            </a:avLst>
          </a:prstGeom>
          <a:gradFill flip="none" rotWithShape="1">
            <a:gsLst>
              <a:gs pos="0">
                <a:srgbClr val="0779B7">
                  <a:lumMod val="50000"/>
                </a:srgbClr>
              </a:gs>
              <a:gs pos="50000">
                <a:srgbClr val="0779B7">
                  <a:lumMod val="75000"/>
                </a:srgbClr>
              </a:gs>
              <a:gs pos="100000">
                <a:srgbClr val="0779B7"/>
              </a:gs>
            </a:gsLst>
            <a:lin ang="18900000" scaled="1"/>
            <a:tileRect/>
          </a:gradFill>
          <a:ln w="0">
            <a:noFill/>
            <a:prstDash val="solid"/>
            <a:round/>
            <a:headEnd/>
            <a:tailEnd/>
          </a:ln>
        </p:spPr>
        <p:txBody>
          <a:bodyPr vert="horz" wrap="square" lIns="914162" tIns="91416" rIns="914162" bIns="91416" numCol="1" anchor="ctr" anchorCtr="1" compatLnSpc="1">
            <a:prstTxWarp prst="textNoShape">
              <a:avLst/>
            </a:prstTxWarp>
          </a:bodyPr>
          <a:lstStyle/>
          <a:p>
            <a:pPr defTabSz="1218987"/>
            <a:endParaRPr lang="ru-RU" sz="1799" kern="0" dirty="0">
              <a:solidFill>
                <a:srgbClr val="FFFFFF"/>
              </a:solidFill>
              <a:latin typeface="Arial" pitchFamily="34" charset="0"/>
              <a:cs typeface="Arial" pitchFamily="34" charset="0"/>
            </a:endParaRPr>
          </a:p>
        </p:txBody>
      </p:sp>
      <p:sp>
        <p:nvSpPr>
          <p:cNvPr id="49" name="Параллелограмм 48">
            <a:extLst>
              <a:ext uri="{FF2B5EF4-FFF2-40B4-BE49-F238E27FC236}">
                <a16:creationId xmlns:a16="http://schemas.microsoft.com/office/drawing/2014/main" id="{A4244DF6-5C17-4577-9101-B50F282DE6FA}"/>
              </a:ext>
            </a:extLst>
          </p:cNvPr>
          <p:cNvSpPr/>
          <p:nvPr/>
        </p:nvSpPr>
        <p:spPr>
          <a:xfrm flipH="1">
            <a:off x="1969806" y="3826503"/>
            <a:ext cx="8546558" cy="576000"/>
          </a:xfrm>
          <a:prstGeom prst="parallelogram">
            <a:avLst>
              <a:gd name="adj" fmla="val 75261"/>
            </a:avLst>
          </a:prstGeom>
          <a:gradFill flip="none" rotWithShape="1">
            <a:gsLst>
              <a:gs pos="0">
                <a:srgbClr val="0779B7">
                  <a:lumMod val="50000"/>
                </a:srgbClr>
              </a:gs>
              <a:gs pos="50000">
                <a:srgbClr val="0779B7">
                  <a:lumMod val="75000"/>
                </a:srgbClr>
              </a:gs>
              <a:gs pos="100000">
                <a:srgbClr val="0779B7"/>
              </a:gs>
            </a:gsLst>
            <a:lin ang="18900000" scaled="1"/>
            <a:tileRect/>
          </a:gradFill>
          <a:ln w="0">
            <a:noFill/>
            <a:prstDash val="solid"/>
            <a:round/>
            <a:headEnd/>
            <a:tailEnd/>
          </a:ln>
        </p:spPr>
        <p:txBody>
          <a:bodyPr vert="horz" wrap="square" lIns="914162" tIns="91416" rIns="914162" bIns="91416" numCol="1" anchor="ctr" anchorCtr="1" compatLnSpc="1">
            <a:prstTxWarp prst="textNoShape">
              <a:avLst/>
            </a:prstTxWarp>
          </a:bodyPr>
          <a:lstStyle/>
          <a:p>
            <a:pPr defTabSz="1218987"/>
            <a:endParaRPr lang="ru-RU" sz="1799" kern="0">
              <a:solidFill>
                <a:srgbClr val="FFFFFF"/>
              </a:solidFill>
              <a:latin typeface="Arial" pitchFamily="34" charset="0"/>
              <a:cs typeface="Arial" pitchFamily="34" charset="0"/>
            </a:endParaRPr>
          </a:p>
        </p:txBody>
      </p:sp>
      <p:sp>
        <p:nvSpPr>
          <p:cNvPr id="50" name="TextBox 49">
            <a:extLst>
              <a:ext uri="{FF2B5EF4-FFF2-40B4-BE49-F238E27FC236}">
                <a16:creationId xmlns:a16="http://schemas.microsoft.com/office/drawing/2014/main" id="{8CE71F64-9993-48D7-8A10-3E0B51AEF1FB}"/>
              </a:ext>
            </a:extLst>
          </p:cNvPr>
          <p:cNvSpPr txBox="1"/>
          <p:nvPr/>
        </p:nvSpPr>
        <p:spPr>
          <a:xfrm>
            <a:off x="2026375" y="3125986"/>
            <a:ext cx="7330300" cy="535531"/>
          </a:xfrm>
          <a:prstGeom prst="rect">
            <a:avLst/>
          </a:prstGeom>
          <a:noFill/>
        </p:spPr>
        <p:txBody>
          <a:bodyPr wrap="square">
            <a:spAutoFit/>
          </a:bodyPr>
          <a:lstStyle>
            <a:defPPr>
              <a:defRPr lang="ru-RU"/>
            </a:defPPr>
            <a:lvl1pPr algn="just">
              <a:lnSpc>
                <a:spcPct val="90000"/>
              </a:lnSpc>
              <a:spcBef>
                <a:spcPct val="0"/>
              </a:spcBef>
              <a:defRPr sz="1600" kern="0">
                <a:solidFill>
                  <a:schemeClr val="bg1"/>
                </a:solidFill>
                <a:latin typeface="Arial" panose="020B0604020202020204" pitchFamily="34" charset="0"/>
                <a:cs typeface="Arial" panose="020B0604020202020204" pitchFamily="34" charset="0"/>
              </a:defRPr>
            </a:lvl1pPr>
          </a:lstStyle>
          <a:p>
            <a:r>
              <a:rPr lang="ru-RU" altLang="ru-RU" dirty="0"/>
              <a:t>Как изменилось количество инвестиционных проектов в прошлом квартале по сравнению с позапрошлым?</a:t>
            </a:r>
          </a:p>
        </p:txBody>
      </p:sp>
      <p:sp>
        <p:nvSpPr>
          <p:cNvPr id="51" name="Параллелограмм 50">
            <a:extLst>
              <a:ext uri="{FF2B5EF4-FFF2-40B4-BE49-F238E27FC236}">
                <a16:creationId xmlns:a16="http://schemas.microsoft.com/office/drawing/2014/main" id="{6C0F7864-748E-48E1-A944-2677195DE686}"/>
              </a:ext>
            </a:extLst>
          </p:cNvPr>
          <p:cNvSpPr/>
          <p:nvPr/>
        </p:nvSpPr>
        <p:spPr>
          <a:xfrm flipH="1">
            <a:off x="2449008" y="4491118"/>
            <a:ext cx="8546558" cy="576000"/>
          </a:xfrm>
          <a:prstGeom prst="parallelogram">
            <a:avLst>
              <a:gd name="adj" fmla="val 75261"/>
            </a:avLst>
          </a:prstGeom>
          <a:gradFill flip="none" rotWithShape="1">
            <a:gsLst>
              <a:gs pos="0">
                <a:srgbClr val="0779B7">
                  <a:lumMod val="50000"/>
                </a:srgbClr>
              </a:gs>
              <a:gs pos="50000">
                <a:srgbClr val="0779B7">
                  <a:lumMod val="75000"/>
                </a:srgbClr>
              </a:gs>
              <a:gs pos="100000">
                <a:srgbClr val="0779B7"/>
              </a:gs>
            </a:gsLst>
            <a:lin ang="18900000" scaled="1"/>
            <a:tileRect/>
          </a:gradFill>
          <a:ln w="0">
            <a:noFill/>
            <a:prstDash val="solid"/>
            <a:round/>
            <a:headEnd/>
            <a:tailEnd/>
          </a:ln>
        </p:spPr>
        <p:txBody>
          <a:bodyPr vert="horz" wrap="square" lIns="914162" tIns="91416" rIns="914162" bIns="91416" numCol="1" anchor="ctr" anchorCtr="1" compatLnSpc="1">
            <a:prstTxWarp prst="textNoShape">
              <a:avLst/>
            </a:prstTxWarp>
          </a:bodyPr>
          <a:lstStyle/>
          <a:p>
            <a:pPr defTabSz="1218987"/>
            <a:endParaRPr lang="ru-RU" sz="1799" kern="0">
              <a:solidFill>
                <a:srgbClr val="FFFFFF"/>
              </a:solidFill>
              <a:latin typeface="Arial" pitchFamily="34" charset="0"/>
              <a:cs typeface="Arial" pitchFamily="34" charset="0"/>
            </a:endParaRPr>
          </a:p>
        </p:txBody>
      </p:sp>
      <p:sp>
        <p:nvSpPr>
          <p:cNvPr id="52" name="Параллелограмм 51">
            <a:extLst>
              <a:ext uri="{FF2B5EF4-FFF2-40B4-BE49-F238E27FC236}">
                <a16:creationId xmlns:a16="http://schemas.microsoft.com/office/drawing/2014/main" id="{0AF4CD75-79EF-458E-963C-C03109E6259C}"/>
              </a:ext>
            </a:extLst>
          </p:cNvPr>
          <p:cNvSpPr/>
          <p:nvPr/>
        </p:nvSpPr>
        <p:spPr>
          <a:xfrm flipH="1">
            <a:off x="2948451" y="5190379"/>
            <a:ext cx="8546558" cy="576000"/>
          </a:xfrm>
          <a:prstGeom prst="parallelogram">
            <a:avLst>
              <a:gd name="adj" fmla="val 75261"/>
            </a:avLst>
          </a:prstGeom>
          <a:gradFill flip="none" rotWithShape="1">
            <a:gsLst>
              <a:gs pos="0">
                <a:srgbClr val="0779B7">
                  <a:lumMod val="50000"/>
                </a:srgbClr>
              </a:gs>
              <a:gs pos="50000">
                <a:srgbClr val="0779B7">
                  <a:lumMod val="75000"/>
                </a:srgbClr>
              </a:gs>
              <a:gs pos="100000">
                <a:srgbClr val="0779B7"/>
              </a:gs>
            </a:gsLst>
            <a:lin ang="18900000" scaled="1"/>
            <a:tileRect/>
          </a:gradFill>
          <a:ln w="0">
            <a:noFill/>
            <a:prstDash val="solid"/>
            <a:round/>
            <a:headEnd/>
            <a:tailEnd/>
          </a:ln>
        </p:spPr>
        <p:txBody>
          <a:bodyPr vert="horz" wrap="square" lIns="914162" tIns="91416" rIns="914162" bIns="91416" numCol="1" anchor="ctr" anchorCtr="1" compatLnSpc="1">
            <a:prstTxWarp prst="textNoShape">
              <a:avLst/>
            </a:prstTxWarp>
          </a:bodyPr>
          <a:lstStyle/>
          <a:p>
            <a:pPr defTabSz="1218987"/>
            <a:endParaRPr lang="ru-RU" sz="1799" kern="0">
              <a:solidFill>
                <a:srgbClr val="FFFFFF"/>
              </a:solidFill>
              <a:latin typeface="Arial" pitchFamily="34" charset="0"/>
              <a:cs typeface="Arial" pitchFamily="34" charset="0"/>
            </a:endParaRPr>
          </a:p>
        </p:txBody>
      </p:sp>
      <p:sp>
        <p:nvSpPr>
          <p:cNvPr id="53" name="Параллелограмм 52">
            <a:extLst>
              <a:ext uri="{FF2B5EF4-FFF2-40B4-BE49-F238E27FC236}">
                <a16:creationId xmlns:a16="http://schemas.microsoft.com/office/drawing/2014/main" id="{EDC106F9-B68F-41A6-BFBD-8D773E62CA60}"/>
              </a:ext>
            </a:extLst>
          </p:cNvPr>
          <p:cNvSpPr/>
          <p:nvPr/>
        </p:nvSpPr>
        <p:spPr>
          <a:xfrm flipH="1">
            <a:off x="3372947" y="5856790"/>
            <a:ext cx="8546558" cy="576000"/>
          </a:xfrm>
          <a:prstGeom prst="parallelogram">
            <a:avLst>
              <a:gd name="adj" fmla="val 75261"/>
            </a:avLst>
          </a:prstGeom>
          <a:gradFill flip="none" rotWithShape="1">
            <a:gsLst>
              <a:gs pos="0">
                <a:srgbClr val="0779B7">
                  <a:lumMod val="50000"/>
                </a:srgbClr>
              </a:gs>
              <a:gs pos="50000">
                <a:srgbClr val="0779B7">
                  <a:lumMod val="75000"/>
                </a:srgbClr>
              </a:gs>
              <a:gs pos="100000">
                <a:srgbClr val="0779B7"/>
              </a:gs>
            </a:gsLst>
            <a:lin ang="18900000" scaled="1"/>
            <a:tileRect/>
          </a:gradFill>
          <a:ln w="0">
            <a:noFill/>
            <a:prstDash val="solid"/>
            <a:round/>
            <a:headEnd/>
            <a:tailEnd/>
          </a:ln>
        </p:spPr>
        <p:txBody>
          <a:bodyPr vert="horz" wrap="square" lIns="914162" tIns="91416" rIns="914162" bIns="91416" numCol="1" anchor="ctr" anchorCtr="1" compatLnSpc="1">
            <a:prstTxWarp prst="textNoShape">
              <a:avLst/>
            </a:prstTxWarp>
          </a:bodyPr>
          <a:lstStyle/>
          <a:p>
            <a:pPr defTabSz="1218987"/>
            <a:endParaRPr lang="ru-RU" sz="1799" kern="0">
              <a:solidFill>
                <a:srgbClr val="FFFFFF"/>
              </a:solidFill>
              <a:latin typeface="Arial" pitchFamily="34" charset="0"/>
              <a:cs typeface="Arial" pitchFamily="34" charset="0"/>
            </a:endParaRPr>
          </a:p>
        </p:txBody>
      </p:sp>
      <p:sp>
        <p:nvSpPr>
          <p:cNvPr id="54" name="TextBox 53">
            <a:extLst>
              <a:ext uri="{FF2B5EF4-FFF2-40B4-BE49-F238E27FC236}">
                <a16:creationId xmlns:a16="http://schemas.microsoft.com/office/drawing/2014/main" id="{99B80F1F-B668-47CC-A6B0-89AB36741A56}"/>
              </a:ext>
            </a:extLst>
          </p:cNvPr>
          <p:cNvSpPr txBox="1"/>
          <p:nvPr/>
        </p:nvSpPr>
        <p:spPr>
          <a:xfrm>
            <a:off x="2521666" y="3844380"/>
            <a:ext cx="7330300" cy="535531"/>
          </a:xfrm>
          <a:prstGeom prst="rect">
            <a:avLst/>
          </a:prstGeom>
          <a:noFill/>
        </p:spPr>
        <p:txBody>
          <a:bodyPr wrap="square">
            <a:spAutoFit/>
          </a:bodyPr>
          <a:lstStyle>
            <a:defPPr>
              <a:defRPr lang="ru-RU"/>
            </a:defPPr>
            <a:lvl1pPr algn="just">
              <a:lnSpc>
                <a:spcPct val="90000"/>
              </a:lnSpc>
              <a:spcBef>
                <a:spcPct val="0"/>
              </a:spcBef>
              <a:defRPr sz="1600" kern="0">
                <a:solidFill>
                  <a:schemeClr val="bg1"/>
                </a:solidFill>
                <a:latin typeface="Arial" panose="020B0604020202020204" pitchFamily="34" charset="0"/>
                <a:cs typeface="Arial" panose="020B0604020202020204" pitchFamily="34" charset="0"/>
              </a:defRPr>
            </a:lvl1pPr>
          </a:lstStyle>
          <a:p>
            <a:r>
              <a:rPr lang="ru-RU" altLang="ru-RU" dirty="0"/>
              <a:t>Как изменились зарплаты членов команды управления проектами в прошлом квартале по сравнению с позапрошлым?</a:t>
            </a:r>
          </a:p>
        </p:txBody>
      </p:sp>
      <p:sp>
        <p:nvSpPr>
          <p:cNvPr id="55" name="TextBox 54">
            <a:extLst>
              <a:ext uri="{FF2B5EF4-FFF2-40B4-BE49-F238E27FC236}">
                <a16:creationId xmlns:a16="http://schemas.microsoft.com/office/drawing/2014/main" id="{999483B5-6837-418F-8778-A709B7593A91}"/>
              </a:ext>
            </a:extLst>
          </p:cNvPr>
          <p:cNvSpPr txBox="1"/>
          <p:nvPr/>
        </p:nvSpPr>
        <p:spPr>
          <a:xfrm>
            <a:off x="3038934" y="4514267"/>
            <a:ext cx="7510064" cy="535531"/>
          </a:xfrm>
          <a:prstGeom prst="rect">
            <a:avLst/>
          </a:prstGeom>
          <a:noFill/>
        </p:spPr>
        <p:txBody>
          <a:bodyPr wrap="square">
            <a:spAutoFit/>
          </a:bodyPr>
          <a:lstStyle>
            <a:defPPr>
              <a:defRPr lang="ru-RU"/>
            </a:defPPr>
            <a:lvl1pPr algn="just">
              <a:lnSpc>
                <a:spcPct val="90000"/>
              </a:lnSpc>
              <a:spcBef>
                <a:spcPct val="0"/>
              </a:spcBef>
              <a:defRPr sz="1600" kern="0">
                <a:solidFill>
                  <a:schemeClr val="bg1"/>
                </a:solidFill>
                <a:latin typeface="Arial" panose="020B0604020202020204" pitchFamily="34" charset="0"/>
                <a:cs typeface="Arial" panose="020B0604020202020204" pitchFamily="34" charset="0"/>
              </a:defRPr>
            </a:lvl1pPr>
          </a:lstStyle>
          <a:p>
            <a:r>
              <a:rPr lang="ru-RU" altLang="ru-RU" dirty="0"/>
              <a:t>Изменилось ли количество рабочих мест занятых на проектах в вашей организации в прошлом квартале по сравнению с позапрошлым?</a:t>
            </a:r>
          </a:p>
        </p:txBody>
      </p:sp>
      <p:sp>
        <p:nvSpPr>
          <p:cNvPr id="56" name="TextBox 55">
            <a:extLst>
              <a:ext uri="{FF2B5EF4-FFF2-40B4-BE49-F238E27FC236}">
                <a16:creationId xmlns:a16="http://schemas.microsoft.com/office/drawing/2014/main" id="{ED234D39-7AD9-4AD8-88DA-A262C4E2CDFF}"/>
              </a:ext>
            </a:extLst>
          </p:cNvPr>
          <p:cNvSpPr txBox="1"/>
          <p:nvPr/>
        </p:nvSpPr>
        <p:spPr>
          <a:xfrm>
            <a:off x="3523422" y="5196645"/>
            <a:ext cx="7330300" cy="535531"/>
          </a:xfrm>
          <a:prstGeom prst="rect">
            <a:avLst/>
          </a:prstGeom>
          <a:noFill/>
        </p:spPr>
        <p:txBody>
          <a:bodyPr wrap="square">
            <a:spAutoFit/>
          </a:bodyPr>
          <a:lstStyle>
            <a:defPPr>
              <a:defRPr lang="ru-RU"/>
            </a:defPPr>
            <a:lvl1pPr algn="just">
              <a:lnSpc>
                <a:spcPct val="90000"/>
              </a:lnSpc>
              <a:spcBef>
                <a:spcPct val="0"/>
              </a:spcBef>
              <a:defRPr sz="1600" kern="0">
                <a:solidFill>
                  <a:schemeClr val="bg1"/>
                </a:solidFill>
                <a:latin typeface="Arial" panose="020B0604020202020204" pitchFamily="34" charset="0"/>
                <a:cs typeface="Arial" panose="020B0604020202020204" pitchFamily="34" charset="0"/>
              </a:defRPr>
            </a:lvl1pPr>
          </a:lstStyle>
          <a:p>
            <a:r>
              <a:rPr lang="ru-RU" altLang="ru-RU" dirty="0"/>
              <a:t>Оцените суммарный бюджет открытых проектов в прошлом квартале по сравнению с позапрошлым</a:t>
            </a:r>
          </a:p>
        </p:txBody>
      </p:sp>
      <p:sp>
        <p:nvSpPr>
          <p:cNvPr id="57" name="TextBox 56">
            <a:extLst>
              <a:ext uri="{FF2B5EF4-FFF2-40B4-BE49-F238E27FC236}">
                <a16:creationId xmlns:a16="http://schemas.microsoft.com/office/drawing/2014/main" id="{028CD208-DECA-4F12-BBB9-34367059B05B}"/>
              </a:ext>
            </a:extLst>
          </p:cNvPr>
          <p:cNvSpPr txBox="1"/>
          <p:nvPr/>
        </p:nvSpPr>
        <p:spPr>
          <a:xfrm>
            <a:off x="3995069" y="5858537"/>
            <a:ext cx="7330300" cy="535531"/>
          </a:xfrm>
          <a:prstGeom prst="rect">
            <a:avLst/>
          </a:prstGeom>
          <a:noFill/>
        </p:spPr>
        <p:txBody>
          <a:bodyPr wrap="square">
            <a:spAutoFit/>
          </a:bodyPr>
          <a:lstStyle/>
          <a:p>
            <a:pPr algn="just">
              <a:lnSpc>
                <a:spcPct val="90000"/>
              </a:lnSpc>
              <a:spcBef>
                <a:spcPct val="0"/>
              </a:spcBef>
              <a:defRPr/>
            </a:pPr>
            <a:r>
              <a:rPr lang="ru-RU" altLang="ru-RU" sz="1600" kern="0" dirty="0">
                <a:solidFill>
                  <a:schemeClr val="bg1"/>
                </a:solidFill>
                <a:latin typeface="Arial" panose="020B0604020202020204" pitchFamily="34" charset="0"/>
                <a:cs typeface="Arial" panose="020B0604020202020204" pitchFamily="34" charset="0"/>
              </a:rPr>
              <a:t>Спрогнозируйте изменения в количестве инвестиционных проектов в течении следующего квартала </a:t>
            </a:r>
          </a:p>
        </p:txBody>
      </p:sp>
      <p:sp>
        <p:nvSpPr>
          <p:cNvPr id="58" name="TextBox 57">
            <a:extLst>
              <a:ext uri="{FF2B5EF4-FFF2-40B4-BE49-F238E27FC236}">
                <a16:creationId xmlns:a16="http://schemas.microsoft.com/office/drawing/2014/main" id="{B4724EA0-1185-4A99-941B-E2CBA61943BA}"/>
              </a:ext>
            </a:extLst>
          </p:cNvPr>
          <p:cNvSpPr txBox="1"/>
          <p:nvPr/>
        </p:nvSpPr>
        <p:spPr>
          <a:xfrm>
            <a:off x="2948451" y="5798135"/>
            <a:ext cx="470000" cy="707886"/>
          </a:xfrm>
          <a:prstGeom prst="rect">
            <a:avLst/>
          </a:prstGeom>
          <a:noFill/>
          <a:effectLst/>
        </p:spPr>
        <p:txBody>
          <a:bodyPr wrap="none" rtlCol="0" anchor="t">
            <a:spAutoFit/>
          </a:bodyPr>
          <a:lstStyle/>
          <a:p>
            <a:pPr algn="ctr" defTabSz="1218987"/>
            <a:r>
              <a:rPr lang="en-US" sz="4000" b="1" dirty="0">
                <a:solidFill>
                  <a:srgbClr val="1F497D"/>
                </a:solidFill>
                <a:latin typeface="Arial" pitchFamily="34" charset="0"/>
                <a:cs typeface="Arial" pitchFamily="34" charset="0"/>
              </a:rPr>
              <a:t>5</a:t>
            </a:r>
          </a:p>
        </p:txBody>
      </p:sp>
      <p:sp>
        <p:nvSpPr>
          <p:cNvPr id="59" name="Freeform 5">
            <a:extLst>
              <a:ext uri="{FF2B5EF4-FFF2-40B4-BE49-F238E27FC236}">
                <a16:creationId xmlns:a16="http://schemas.microsoft.com/office/drawing/2014/main" id="{F891E7FE-293E-4B73-88DC-832E43C7B8D8}"/>
              </a:ext>
            </a:extLst>
          </p:cNvPr>
          <p:cNvSpPr>
            <a:spLocks/>
          </p:cNvSpPr>
          <p:nvPr/>
        </p:nvSpPr>
        <p:spPr bwMode="auto">
          <a:xfrm>
            <a:off x="8037854" y="1394705"/>
            <a:ext cx="4147900" cy="736115"/>
          </a:xfrm>
          <a:custGeom>
            <a:avLst/>
            <a:gdLst>
              <a:gd name="T0" fmla="*/ 3098 w 5299"/>
              <a:gd name="T1" fmla="*/ 0 h 2065"/>
              <a:gd name="T2" fmla="*/ 1959 w 5299"/>
              <a:gd name="T3" fmla="*/ 0 h 2065"/>
              <a:gd name="T4" fmla="*/ 1505 w 5299"/>
              <a:gd name="T5" fmla="*/ 0 h 2065"/>
              <a:gd name="T6" fmla="*/ 299 w 5299"/>
              <a:gd name="T7" fmla="*/ 1023 h 2065"/>
              <a:gd name="T8" fmla="*/ 0 w 5299"/>
              <a:gd name="T9" fmla="*/ 1428 h 2065"/>
              <a:gd name="T10" fmla="*/ 361 w 5299"/>
              <a:gd name="T11" fmla="*/ 1322 h 2065"/>
              <a:gd name="T12" fmla="*/ 927 w 5299"/>
              <a:gd name="T13" fmla="*/ 1852 h 2065"/>
              <a:gd name="T14" fmla="*/ 1505 w 5299"/>
              <a:gd name="T15" fmla="*/ 2065 h 2065"/>
              <a:gd name="T16" fmla="*/ 1959 w 5299"/>
              <a:gd name="T17" fmla="*/ 2065 h 2065"/>
              <a:gd name="T18" fmla="*/ 3098 w 5299"/>
              <a:gd name="T19" fmla="*/ 2065 h 2065"/>
              <a:gd name="T20" fmla="*/ 5299 w 5299"/>
              <a:gd name="T21" fmla="*/ 2065 h 2065"/>
              <a:gd name="T22" fmla="*/ 5299 w 5299"/>
              <a:gd name="T23" fmla="*/ 0 h 2065"/>
              <a:gd name="T24" fmla="*/ 3098 w 5299"/>
              <a:gd name="T25" fmla="*/ 0 h 2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99" h="2065">
                <a:moveTo>
                  <a:pt x="3098" y="0"/>
                </a:moveTo>
                <a:cubicBezTo>
                  <a:pt x="1959" y="0"/>
                  <a:pt x="1959" y="0"/>
                  <a:pt x="1959" y="0"/>
                </a:cubicBezTo>
                <a:cubicBezTo>
                  <a:pt x="1505" y="0"/>
                  <a:pt x="1505" y="0"/>
                  <a:pt x="1505" y="0"/>
                </a:cubicBezTo>
                <a:cubicBezTo>
                  <a:pt x="1036" y="0"/>
                  <a:pt x="562" y="566"/>
                  <a:pt x="299" y="1023"/>
                </a:cubicBezTo>
                <a:cubicBezTo>
                  <a:pt x="184" y="1142"/>
                  <a:pt x="67" y="1285"/>
                  <a:pt x="0" y="1428"/>
                </a:cubicBezTo>
                <a:cubicBezTo>
                  <a:pt x="0" y="1428"/>
                  <a:pt x="221" y="1317"/>
                  <a:pt x="361" y="1322"/>
                </a:cubicBezTo>
                <a:cubicBezTo>
                  <a:pt x="463" y="1325"/>
                  <a:pt x="644" y="1660"/>
                  <a:pt x="927" y="1852"/>
                </a:cubicBezTo>
                <a:cubicBezTo>
                  <a:pt x="1097" y="1981"/>
                  <a:pt x="1290" y="2065"/>
                  <a:pt x="1505" y="2065"/>
                </a:cubicBezTo>
                <a:cubicBezTo>
                  <a:pt x="1959" y="2065"/>
                  <a:pt x="1959" y="2065"/>
                  <a:pt x="1959" y="2065"/>
                </a:cubicBezTo>
                <a:cubicBezTo>
                  <a:pt x="3098" y="2065"/>
                  <a:pt x="3098" y="2065"/>
                  <a:pt x="3098" y="2065"/>
                </a:cubicBezTo>
                <a:cubicBezTo>
                  <a:pt x="5299" y="2065"/>
                  <a:pt x="5299" y="2065"/>
                  <a:pt x="5299" y="2065"/>
                </a:cubicBezTo>
                <a:cubicBezTo>
                  <a:pt x="5299" y="0"/>
                  <a:pt x="5299" y="0"/>
                  <a:pt x="5299" y="0"/>
                </a:cubicBezTo>
                <a:lnTo>
                  <a:pt x="3098" y="0"/>
                </a:lnTo>
                <a:close/>
              </a:path>
            </a:pathLst>
          </a:custGeom>
          <a:solidFill>
            <a:srgbClr val="ECB448"/>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60" name="Freeform 6">
            <a:extLst>
              <a:ext uri="{FF2B5EF4-FFF2-40B4-BE49-F238E27FC236}">
                <a16:creationId xmlns:a16="http://schemas.microsoft.com/office/drawing/2014/main" id="{89F9F316-B555-4CB1-A91F-A844510ABA80}"/>
              </a:ext>
            </a:extLst>
          </p:cNvPr>
          <p:cNvSpPr>
            <a:spLocks/>
          </p:cNvSpPr>
          <p:nvPr/>
        </p:nvSpPr>
        <p:spPr bwMode="auto">
          <a:xfrm>
            <a:off x="-1" y="1424485"/>
            <a:ext cx="4195055" cy="736115"/>
          </a:xfrm>
          <a:custGeom>
            <a:avLst/>
            <a:gdLst>
              <a:gd name="T0" fmla="*/ 3795 w 5006"/>
              <a:gd name="T1" fmla="*/ 0 h 2065"/>
              <a:gd name="T2" fmla="*/ 3340 w 5006"/>
              <a:gd name="T3" fmla="*/ 0 h 2065"/>
              <a:gd name="T4" fmla="*/ 2201 w 5006"/>
              <a:gd name="T5" fmla="*/ 0 h 2065"/>
              <a:gd name="T6" fmla="*/ 0 w 5006"/>
              <a:gd name="T7" fmla="*/ 0 h 2065"/>
              <a:gd name="T8" fmla="*/ 0 w 5006"/>
              <a:gd name="T9" fmla="*/ 2065 h 2065"/>
              <a:gd name="T10" fmla="*/ 2201 w 5006"/>
              <a:gd name="T11" fmla="*/ 2065 h 2065"/>
              <a:gd name="T12" fmla="*/ 3340 w 5006"/>
              <a:gd name="T13" fmla="*/ 2065 h 2065"/>
              <a:gd name="T14" fmla="*/ 3795 w 5006"/>
              <a:gd name="T15" fmla="*/ 2065 h 2065"/>
              <a:gd name="T16" fmla="*/ 5006 w 5006"/>
              <a:gd name="T17" fmla="*/ 1033 h 2065"/>
              <a:gd name="T18" fmla="*/ 5006 w 5006"/>
              <a:gd name="T19" fmla="*/ 1033 h 2065"/>
              <a:gd name="T20" fmla="*/ 3795 w 5006"/>
              <a:gd name="T21" fmla="*/ 0 h 2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06" h="2065">
                <a:moveTo>
                  <a:pt x="3795" y="0"/>
                </a:moveTo>
                <a:cubicBezTo>
                  <a:pt x="3340" y="0"/>
                  <a:pt x="3340" y="0"/>
                  <a:pt x="3340" y="0"/>
                </a:cubicBezTo>
                <a:cubicBezTo>
                  <a:pt x="2201" y="0"/>
                  <a:pt x="2201" y="0"/>
                  <a:pt x="2201" y="0"/>
                </a:cubicBezTo>
                <a:cubicBezTo>
                  <a:pt x="0" y="0"/>
                  <a:pt x="0" y="0"/>
                  <a:pt x="0" y="0"/>
                </a:cubicBezTo>
                <a:cubicBezTo>
                  <a:pt x="0" y="2065"/>
                  <a:pt x="0" y="2065"/>
                  <a:pt x="0" y="2065"/>
                </a:cubicBezTo>
                <a:cubicBezTo>
                  <a:pt x="2201" y="2065"/>
                  <a:pt x="2201" y="2065"/>
                  <a:pt x="2201" y="2065"/>
                </a:cubicBezTo>
                <a:cubicBezTo>
                  <a:pt x="3340" y="2065"/>
                  <a:pt x="3340" y="2065"/>
                  <a:pt x="3340" y="2065"/>
                </a:cubicBezTo>
                <a:cubicBezTo>
                  <a:pt x="3795" y="2065"/>
                  <a:pt x="3795" y="2065"/>
                  <a:pt x="3795" y="2065"/>
                </a:cubicBezTo>
                <a:cubicBezTo>
                  <a:pt x="4363" y="2065"/>
                  <a:pt x="4776" y="1479"/>
                  <a:pt x="5006" y="1033"/>
                </a:cubicBezTo>
                <a:cubicBezTo>
                  <a:pt x="5006" y="1033"/>
                  <a:pt x="5006" y="1033"/>
                  <a:pt x="5006" y="1033"/>
                </a:cubicBezTo>
                <a:cubicBezTo>
                  <a:pt x="4744" y="574"/>
                  <a:pt x="4266" y="0"/>
                  <a:pt x="3795" y="0"/>
                </a:cubicBezTo>
                <a:close/>
              </a:path>
            </a:pathLst>
          </a:custGeom>
          <a:solidFill>
            <a:srgbClr val="3081AC"/>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kern="0">
              <a:solidFill>
                <a:prstClr val="black"/>
              </a:solidFill>
            </a:endParaRPr>
          </a:p>
        </p:txBody>
      </p:sp>
      <p:sp>
        <p:nvSpPr>
          <p:cNvPr id="61" name="Freeform 9">
            <a:extLst>
              <a:ext uri="{FF2B5EF4-FFF2-40B4-BE49-F238E27FC236}">
                <a16:creationId xmlns:a16="http://schemas.microsoft.com/office/drawing/2014/main" id="{0F4BF595-A7E5-4AC1-85A1-8D586B98A6FC}"/>
              </a:ext>
            </a:extLst>
          </p:cNvPr>
          <p:cNvSpPr>
            <a:spLocks/>
          </p:cNvSpPr>
          <p:nvPr/>
        </p:nvSpPr>
        <p:spPr bwMode="auto">
          <a:xfrm>
            <a:off x="3965760" y="1430990"/>
            <a:ext cx="4185044" cy="736115"/>
          </a:xfrm>
          <a:custGeom>
            <a:avLst/>
            <a:gdLst>
              <a:gd name="T0" fmla="*/ 3553 w 4764"/>
              <a:gd name="T1" fmla="*/ 0 h 2065"/>
              <a:gd name="T2" fmla="*/ 3098 w 4764"/>
              <a:gd name="T3" fmla="*/ 0 h 2065"/>
              <a:gd name="T4" fmla="*/ 1959 w 4764"/>
              <a:gd name="T5" fmla="*/ 0 h 2065"/>
              <a:gd name="T6" fmla="*/ 1505 w 4764"/>
              <a:gd name="T7" fmla="*/ 0 h 2065"/>
              <a:gd name="T8" fmla="*/ 299 w 4764"/>
              <a:gd name="T9" fmla="*/ 1023 h 2065"/>
              <a:gd name="T10" fmla="*/ 0 w 4764"/>
              <a:gd name="T11" fmla="*/ 1428 h 2065"/>
              <a:gd name="T12" fmla="*/ 361 w 4764"/>
              <a:gd name="T13" fmla="*/ 1322 h 2065"/>
              <a:gd name="T14" fmla="*/ 927 w 4764"/>
              <a:gd name="T15" fmla="*/ 1852 h 2065"/>
              <a:gd name="T16" fmla="*/ 1505 w 4764"/>
              <a:gd name="T17" fmla="*/ 2065 h 2065"/>
              <a:gd name="T18" fmla="*/ 1959 w 4764"/>
              <a:gd name="T19" fmla="*/ 2065 h 2065"/>
              <a:gd name="T20" fmla="*/ 3098 w 4764"/>
              <a:gd name="T21" fmla="*/ 2065 h 2065"/>
              <a:gd name="T22" fmla="*/ 3553 w 4764"/>
              <a:gd name="T23" fmla="*/ 2065 h 2065"/>
              <a:gd name="T24" fmla="*/ 4764 w 4764"/>
              <a:gd name="T25" fmla="*/ 1033 h 2065"/>
              <a:gd name="T26" fmla="*/ 4764 w 4764"/>
              <a:gd name="T27" fmla="*/ 1033 h 2065"/>
              <a:gd name="T28" fmla="*/ 3553 w 4764"/>
              <a:gd name="T29" fmla="*/ 0 h 2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64" h="2065">
                <a:moveTo>
                  <a:pt x="3553" y="0"/>
                </a:moveTo>
                <a:cubicBezTo>
                  <a:pt x="3098" y="0"/>
                  <a:pt x="3098" y="0"/>
                  <a:pt x="3098" y="0"/>
                </a:cubicBezTo>
                <a:cubicBezTo>
                  <a:pt x="1959" y="0"/>
                  <a:pt x="1959" y="0"/>
                  <a:pt x="1959" y="0"/>
                </a:cubicBezTo>
                <a:cubicBezTo>
                  <a:pt x="1505" y="0"/>
                  <a:pt x="1505" y="0"/>
                  <a:pt x="1505" y="0"/>
                </a:cubicBezTo>
                <a:cubicBezTo>
                  <a:pt x="1036" y="0"/>
                  <a:pt x="562" y="566"/>
                  <a:pt x="299" y="1023"/>
                </a:cubicBezTo>
                <a:cubicBezTo>
                  <a:pt x="184" y="1142"/>
                  <a:pt x="67" y="1285"/>
                  <a:pt x="0" y="1428"/>
                </a:cubicBezTo>
                <a:cubicBezTo>
                  <a:pt x="0" y="1428"/>
                  <a:pt x="221" y="1317"/>
                  <a:pt x="361" y="1322"/>
                </a:cubicBezTo>
                <a:cubicBezTo>
                  <a:pt x="463" y="1325"/>
                  <a:pt x="644" y="1660"/>
                  <a:pt x="927" y="1852"/>
                </a:cubicBezTo>
                <a:cubicBezTo>
                  <a:pt x="1097" y="1981"/>
                  <a:pt x="1290" y="2065"/>
                  <a:pt x="1505" y="2065"/>
                </a:cubicBezTo>
                <a:cubicBezTo>
                  <a:pt x="1959" y="2065"/>
                  <a:pt x="1959" y="2065"/>
                  <a:pt x="1959" y="2065"/>
                </a:cubicBezTo>
                <a:cubicBezTo>
                  <a:pt x="3098" y="2065"/>
                  <a:pt x="3098" y="2065"/>
                  <a:pt x="3098" y="2065"/>
                </a:cubicBezTo>
                <a:cubicBezTo>
                  <a:pt x="3553" y="2065"/>
                  <a:pt x="3553" y="2065"/>
                  <a:pt x="3553" y="2065"/>
                </a:cubicBezTo>
                <a:cubicBezTo>
                  <a:pt x="4121" y="2065"/>
                  <a:pt x="4535" y="1479"/>
                  <a:pt x="4764" y="1033"/>
                </a:cubicBezTo>
                <a:cubicBezTo>
                  <a:pt x="4764" y="1033"/>
                  <a:pt x="4764" y="1033"/>
                  <a:pt x="4764" y="1033"/>
                </a:cubicBezTo>
                <a:cubicBezTo>
                  <a:pt x="4503" y="574"/>
                  <a:pt x="4025" y="0"/>
                  <a:pt x="3553" y="0"/>
                </a:cubicBezTo>
                <a:close/>
              </a:path>
            </a:pathLst>
          </a:custGeom>
          <a:solidFill>
            <a:srgbClr val="5FB7A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63" name="Freeform 10">
            <a:extLst>
              <a:ext uri="{FF2B5EF4-FFF2-40B4-BE49-F238E27FC236}">
                <a16:creationId xmlns:a16="http://schemas.microsoft.com/office/drawing/2014/main" id="{E8095A6E-8A3B-4F7F-B9F1-8B5DFB09D3CF}"/>
              </a:ext>
            </a:extLst>
          </p:cNvPr>
          <p:cNvSpPr>
            <a:spLocks/>
          </p:cNvSpPr>
          <p:nvPr/>
        </p:nvSpPr>
        <p:spPr bwMode="auto">
          <a:xfrm>
            <a:off x="3125000" y="1420791"/>
            <a:ext cx="2127904" cy="795366"/>
          </a:xfrm>
          <a:custGeom>
            <a:avLst/>
            <a:gdLst>
              <a:gd name="T0" fmla="*/ 2798 w 2798"/>
              <a:gd name="T1" fmla="*/ 108 h 2326"/>
              <a:gd name="T2" fmla="*/ 1657 w 2798"/>
              <a:gd name="T3" fmla="*/ 675 h 2326"/>
              <a:gd name="T4" fmla="*/ 0 w 2798"/>
              <a:gd name="T5" fmla="*/ 2173 h 2326"/>
              <a:gd name="T6" fmla="*/ 1399 w 2798"/>
              <a:gd name="T7" fmla="*/ 1389 h 2326"/>
              <a:gd name="T8" fmla="*/ 2798 w 2798"/>
              <a:gd name="T9" fmla="*/ 108 h 2326"/>
            </a:gdLst>
            <a:ahLst/>
            <a:cxnLst>
              <a:cxn ang="0">
                <a:pos x="T0" y="T1"/>
              </a:cxn>
              <a:cxn ang="0">
                <a:pos x="T2" y="T3"/>
              </a:cxn>
              <a:cxn ang="0">
                <a:pos x="T4" y="T5"/>
              </a:cxn>
              <a:cxn ang="0">
                <a:pos x="T6" y="T7"/>
              </a:cxn>
              <a:cxn ang="0">
                <a:pos x="T8" y="T9"/>
              </a:cxn>
            </a:cxnLst>
            <a:rect l="0" t="0" r="r" b="b"/>
            <a:pathLst>
              <a:path w="2798" h="2326">
                <a:moveTo>
                  <a:pt x="2798" y="108"/>
                </a:moveTo>
                <a:cubicBezTo>
                  <a:pt x="2798" y="108"/>
                  <a:pt x="2218" y="0"/>
                  <a:pt x="1657" y="675"/>
                </a:cubicBezTo>
                <a:cubicBezTo>
                  <a:pt x="1096" y="1351"/>
                  <a:pt x="765" y="2078"/>
                  <a:pt x="0" y="2173"/>
                </a:cubicBezTo>
                <a:cubicBezTo>
                  <a:pt x="0" y="2173"/>
                  <a:pt x="722" y="2326"/>
                  <a:pt x="1399" y="1389"/>
                </a:cubicBezTo>
                <a:cubicBezTo>
                  <a:pt x="2082" y="444"/>
                  <a:pt x="2155" y="252"/>
                  <a:pt x="2798" y="108"/>
                </a:cubicBezTo>
                <a:close/>
              </a:path>
            </a:pathLst>
          </a:custGeom>
          <a:solidFill>
            <a:srgbClr val="5FB7A2">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65" name="Freeform 11">
            <a:extLst>
              <a:ext uri="{FF2B5EF4-FFF2-40B4-BE49-F238E27FC236}">
                <a16:creationId xmlns:a16="http://schemas.microsoft.com/office/drawing/2014/main" id="{A6048E1D-49CE-4CD7-BEC6-93D2BCD94FAE}"/>
              </a:ext>
            </a:extLst>
          </p:cNvPr>
          <p:cNvSpPr>
            <a:spLocks/>
          </p:cNvSpPr>
          <p:nvPr/>
        </p:nvSpPr>
        <p:spPr bwMode="auto">
          <a:xfrm>
            <a:off x="7003415" y="1411806"/>
            <a:ext cx="2253454" cy="804987"/>
          </a:xfrm>
          <a:custGeom>
            <a:avLst/>
            <a:gdLst>
              <a:gd name="T0" fmla="*/ 2798 w 2798"/>
              <a:gd name="T1" fmla="*/ 108 h 2326"/>
              <a:gd name="T2" fmla="*/ 1657 w 2798"/>
              <a:gd name="T3" fmla="*/ 675 h 2326"/>
              <a:gd name="T4" fmla="*/ 0 w 2798"/>
              <a:gd name="T5" fmla="*/ 2173 h 2326"/>
              <a:gd name="T6" fmla="*/ 1399 w 2798"/>
              <a:gd name="T7" fmla="*/ 1389 h 2326"/>
              <a:gd name="T8" fmla="*/ 2798 w 2798"/>
              <a:gd name="T9" fmla="*/ 108 h 2326"/>
            </a:gdLst>
            <a:ahLst/>
            <a:cxnLst>
              <a:cxn ang="0">
                <a:pos x="T0" y="T1"/>
              </a:cxn>
              <a:cxn ang="0">
                <a:pos x="T2" y="T3"/>
              </a:cxn>
              <a:cxn ang="0">
                <a:pos x="T4" y="T5"/>
              </a:cxn>
              <a:cxn ang="0">
                <a:pos x="T6" y="T7"/>
              </a:cxn>
              <a:cxn ang="0">
                <a:pos x="T8" y="T9"/>
              </a:cxn>
            </a:cxnLst>
            <a:rect l="0" t="0" r="r" b="b"/>
            <a:pathLst>
              <a:path w="2798" h="2326">
                <a:moveTo>
                  <a:pt x="2798" y="108"/>
                </a:moveTo>
                <a:cubicBezTo>
                  <a:pt x="2798" y="108"/>
                  <a:pt x="2218" y="0"/>
                  <a:pt x="1657" y="675"/>
                </a:cubicBezTo>
                <a:cubicBezTo>
                  <a:pt x="1096" y="1351"/>
                  <a:pt x="765" y="2078"/>
                  <a:pt x="0" y="2173"/>
                </a:cubicBezTo>
                <a:cubicBezTo>
                  <a:pt x="0" y="2173"/>
                  <a:pt x="722" y="2326"/>
                  <a:pt x="1399" y="1389"/>
                </a:cubicBezTo>
                <a:cubicBezTo>
                  <a:pt x="2082" y="444"/>
                  <a:pt x="2155" y="252"/>
                  <a:pt x="2798" y="108"/>
                </a:cubicBezTo>
                <a:close/>
              </a:path>
            </a:pathLst>
          </a:custGeom>
          <a:solidFill>
            <a:srgbClr val="ECB448">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66" name="TextBox 65">
            <a:extLst>
              <a:ext uri="{FF2B5EF4-FFF2-40B4-BE49-F238E27FC236}">
                <a16:creationId xmlns:a16="http://schemas.microsoft.com/office/drawing/2014/main" id="{1D948255-A0C7-4B3F-874C-9FF4266781CD}"/>
              </a:ext>
            </a:extLst>
          </p:cNvPr>
          <p:cNvSpPr txBox="1"/>
          <p:nvPr/>
        </p:nvSpPr>
        <p:spPr>
          <a:xfrm>
            <a:off x="8821102" y="1546846"/>
            <a:ext cx="3284078" cy="507831"/>
          </a:xfrm>
          <a:prstGeom prst="rect">
            <a:avLst/>
          </a:prstGeom>
          <a:noFill/>
        </p:spPr>
        <p:txBody>
          <a:bodyPr wrap="square" rtlCol="0">
            <a:spAutoFit/>
          </a:bodyPr>
          <a:lstStyle/>
          <a:p>
            <a:pPr algn="r" defTabSz="1218987">
              <a:lnSpc>
                <a:spcPct val="90000"/>
              </a:lnSpc>
            </a:pPr>
            <a:r>
              <a:rPr lang="ru-RU" sz="1500" b="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Создание отчёта и рассылка его всем </a:t>
            </a:r>
            <a:r>
              <a:rPr lang="ru-RU" sz="1500" b="1" dirty="0" err="1">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заинтересантам</a:t>
            </a:r>
            <a:endParaRPr lang="ru-RU" sz="1500" b="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67" name="TextBox 66">
            <a:extLst>
              <a:ext uri="{FF2B5EF4-FFF2-40B4-BE49-F238E27FC236}">
                <a16:creationId xmlns:a16="http://schemas.microsoft.com/office/drawing/2014/main" id="{4C32F1B5-0F98-4D10-9DD3-DDF20AC934D2}"/>
              </a:ext>
            </a:extLst>
          </p:cNvPr>
          <p:cNvSpPr txBox="1"/>
          <p:nvPr/>
        </p:nvSpPr>
        <p:spPr>
          <a:xfrm>
            <a:off x="4850646" y="1564152"/>
            <a:ext cx="3040243" cy="507831"/>
          </a:xfrm>
          <a:prstGeom prst="rect">
            <a:avLst/>
          </a:prstGeom>
          <a:noFill/>
        </p:spPr>
        <p:txBody>
          <a:bodyPr wrap="square" rtlCol="0">
            <a:spAutoFit/>
          </a:bodyPr>
          <a:lstStyle/>
          <a:p>
            <a:pPr algn="ctr" defTabSz="1218987">
              <a:lnSpc>
                <a:spcPct val="90000"/>
              </a:lnSpc>
            </a:pPr>
            <a:r>
              <a:rPr lang="ru-RU" sz="1500" b="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Обсуждение полученных результатов в сообществе</a:t>
            </a:r>
          </a:p>
        </p:txBody>
      </p:sp>
      <p:sp>
        <p:nvSpPr>
          <p:cNvPr id="68" name="TextBox 67">
            <a:extLst>
              <a:ext uri="{FF2B5EF4-FFF2-40B4-BE49-F238E27FC236}">
                <a16:creationId xmlns:a16="http://schemas.microsoft.com/office/drawing/2014/main" id="{A4292D63-9A61-4EE0-8D60-07005BFE7FF5}"/>
              </a:ext>
            </a:extLst>
          </p:cNvPr>
          <p:cNvSpPr txBox="1"/>
          <p:nvPr/>
        </p:nvSpPr>
        <p:spPr>
          <a:xfrm>
            <a:off x="577366" y="1457495"/>
            <a:ext cx="3285468" cy="715581"/>
          </a:xfrm>
          <a:prstGeom prst="rect">
            <a:avLst/>
          </a:prstGeom>
          <a:noFill/>
        </p:spPr>
        <p:txBody>
          <a:bodyPr wrap="square" rtlCol="0">
            <a:spAutoFit/>
          </a:bodyPr>
          <a:lstStyle/>
          <a:p>
            <a:pPr defTabSz="1218987">
              <a:lnSpc>
                <a:spcPct val="90000"/>
              </a:lnSpc>
            </a:pPr>
            <a:r>
              <a:rPr lang="ru-RU" sz="1500" b="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Проведение опроса среди экспертов рынка проектного управления</a:t>
            </a:r>
          </a:p>
        </p:txBody>
      </p:sp>
      <p:sp>
        <p:nvSpPr>
          <p:cNvPr id="69" name="TextBox 68">
            <a:extLst>
              <a:ext uri="{FF2B5EF4-FFF2-40B4-BE49-F238E27FC236}">
                <a16:creationId xmlns:a16="http://schemas.microsoft.com/office/drawing/2014/main" id="{F82161F3-CE4C-493F-A165-F7C166AECDD7}"/>
              </a:ext>
            </a:extLst>
          </p:cNvPr>
          <p:cNvSpPr txBox="1"/>
          <p:nvPr/>
        </p:nvSpPr>
        <p:spPr>
          <a:xfrm>
            <a:off x="108579" y="1458866"/>
            <a:ext cx="684803" cy="646331"/>
          </a:xfrm>
          <a:prstGeom prst="rect">
            <a:avLst/>
          </a:prstGeom>
          <a:noFill/>
        </p:spPr>
        <p:txBody>
          <a:bodyPr wrap="square" rtlCol="0">
            <a:spAutoFit/>
          </a:bodyPr>
          <a:lstStyle/>
          <a:p>
            <a:pPr defTabSz="1218987"/>
            <a:r>
              <a:rPr lang="en-IN" sz="36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p>
        </p:txBody>
      </p:sp>
      <p:sp>
        <p:nvSpPr>
          <p:cNvPr id="70" name="TextBox 69">
            <a:extLst>
              <a:ext uri="{FF2B5EF4-FFF2-40B4-BE49-F238E27FC236}">
                <a16:creationId xmlns:a16="http://schemas.microsoft.com/office/drawing/2014/main" id="{4B969AC5-DEC5-4FAE-BE7B-353C5BB1E55D}"/>
              </a:ext>
            </a:extLst>
          </p:cNvPr>
          <p:cNvSpPr txBox="1"/>
          <p:nvPr/>
        </p:nvSpPr>
        <p:spPr>
          <a:xfrm>
            <a:off x="4588846" y="1482130"/>
            <a:ext cx="684803" cy="646331"/>
          </a:xfrm>
          <a:prstGeom prst="rect">
            <a:avLst/>
          </a:prstGeom>
          <a:noFill/>
        </p:spPr>
        <p:txBody>
          <a:bodyPr wrap="square" rtlCol="0">
            <a:spAutoFit/>
          </a:bodyPr>
          <a:lstStyle/>
          <a:p>
            <a:pPr defTabSz="1218987"/>
            <a:r>
              <a:rPr lang="en-IN" sz="36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p>
        </p:txBody>
      </p:sp>
      <p:sp>
        <p:nvSpPr>
          <p:cNvPr id="71" name="TextBox 70">
            <a:extLst>
              <a:ext uri="{FF2B5EF4-FFF2-40B4-BE49-F238E27FC236}">
                <a16:creationId xmlns:a16="http://schemas.microsoft.com/office/drawing/2014/main" id="{BA457B3C-FFF4-4409-B35F-296E0119D4E0}"/>
              </a:ext>
            </a:extLst>
          </p:cNvPr>
          <p:cNvSpPr txBox="1"/>
          <p:nvPr/>
        </p:nvSpPr>
        <p:spPr>
          <a:xfrm>
            <a:off x="8644114" y="1458968"/>
            <a:ext cx="684803" cy="646331"/>
          </a:xfrm>
          <a:prstGeom prst="rect">
            <a:avLst/>
          </a:prstGeom>
          <a:noFill/>
        </p:spPr>
        <p:txBody>
          <a:bodyPr wrap="square" rtlCol="0">
            <a:spAutoFit/>
          </a:bodyPr>
          <a:lstStyle/>
          <a:p>
            <a:pPr defTabSz="1218987"/>
            <a:r>
              <a:rPr lang="en-IN" sz="36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p>
        </p:txBody>
      </p:sp>
      <p:sp>
        <p:nvSpPr>
          <p:cNvPr id="72" name="TextBox 71">
            <a:extLst>
              <a:ext uri="{FF2B5EF4-FFF2-40B4-BE49-F238E27FC236}">
                <a16:creationId xmlns:a16="http://schemas.microsoft.com/office/drawing/2014/main" id="{4849FDCB-8C90-4AAE-8885-23FA25CA8532}"/>
              </a:ext>
            </a:extLst>
          </p:cNvPr>
          <p:cNvSpPr txBox="1"/>
          <p:nvPr/>
        </p:nvSpPr>
        <p:spPr>
          <a:xfrm>
            <a:off x="4766857" y="1049393"/>
            <a:ext cx="6973746" cy="369332"/>
          </a:xfrm>
          <a:prstGeom prst="rect">
            <a:avLst/>
          </a:prstGeom>
          <a:noFill/>
        </p:spPr>
        <p:txBody>
          <a:bodyPr wrap="square">
            <a:spAutoFit/>
          </a:bodyPr>
          <a:lstStyle/>
          <a:p>
            <a:pPr>
              <a:spcBef>
                <a:spcPct val="0"/>
              </a:spcBef>
              <a:buFont typeface="Arial" panose="020B0604020202020204" pitchFamily="34" charset="0"/>
              <a:buNone/>
              <a:defRPr/>
            </a:pPr>
            <a:r>
              <a:rPr lang="ru-RU" altLang="ru-RU" sz="1800" b="0" dirty="0">
                <a:solidFill>
                  <a:prstClr val="black"/>
                </a:solidFill>
                <a:latin typeface="Arial" panose="020B0604020202020204" pitchFamily="34" charset="0"/>
                <a:cs typeface="Arial" panose="020B0604020202020204" pitchFamily="34" charset="0"/>
              </a:rPr>
              <a:t>Порядок создания отчёта:</a:t>
            </a:r>
          </a:p>
        </p:txBody>
      </p:sp>
    </p:spTree>
    <p:extLst>
      <p:ext uri="{BB962C8B-B14F-4D97-AF65-F5344CB8AC3E}">
        <p14:creationId xmlns:p14="http://schemas.microsoft.com/office/powerpoint/2010/main" val="1617706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Полилиния: фигура 193">
            <a:extLst>
              <a:ext uri="{FF2B5EF4-FFF2-40B4-BE49-F238E27FC236}">
                <a16:creationId xmlns:a16="http://schemas.microsoft.com/office/drawing/2014/main" id="{6AB866E3-D514-47CA-9F1B-5DACD3913C31}"/>
              </a:ext>
            </a:extLst>
          </p:cNvPr>
          <p:cNvSpPr/>
          <p:nvPr/>
        </p:nvSpPr>
        <p:spPr>
          <a:xfrm>
            <a:off x="10483116" y="1030286"/>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chemeClr val="bg1">
              <a:lumMod val="85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195" name="Полилиния: фигура 194">
            <a:extLst>
              <a:ext uri="{FF2B5EF4-FFF2-40B4-BE49-F238E27FC236}">
                <a16:creationId xmlns:a16="http://schemas.microsoft.com/office/drawing/2014/main" id="{77CCFD1D-1058-4B59-A225-653F4D8D73E9}"/>
              </a:ext>
            </a:extLst>
          </p:cNvPr>
          <p:cNvSpPr/>
          <p:nvPr/>
        </p:nvSpPr>
        <p:spPr>
          <a:xfrm>
            <a:off x="9351147" y="1028988"/>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chemeClr val="bg1">
              <a:lumMod val="85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6" name="Заголовок 1">
            <a:extLst>
              <a:ext uri="{FF2B5EF4-FFF2-40B4-BE49-F238E27FC236}">
                <a16:creationId xmlns:a16="http://schemas.microsoft.com/office/drawing/2014/main" id="{F2E52787-FE41-4025-8880-A15F5C87B727}"/>
              </a:ext>
            </a:extLst>
          </p:cNvPr>
          <p:cNvSpPr>
            <a:spLocks noGrp="1"/>
          </p:cNvSpPr>
          <p:nvPr>
            <p:ph type="ctrTitle"/>
          </p:nvPr>
        </p:nvSpPr>
        <p:spPr>
          <a:xfrm>
            <a:off x="805159" y="232671"/>
            <a:ext cx="10293657" cy="512473"/>
          </a:xfrm>
        </p:spPr>
        <p:txBody>
          <a:bodyPr>
            <a:normAutofit/>
          </a:bodyPr>
          <a:lstStyle/>
          <a:p>
            <a:pPr algn="l"/>
            <a:r>
              <a:rPr lang="ru-RU" altLang="ru-RU" sz="2800" b="1" dirty="0">
                <a:solidFill>
                  <a:srgbClr val="284391"/>
                </a:solidFill>
                <a:latin typeface="Arial" panose="020B0604020202020204" pitchFamily="34" charset="0"/>
                <a:cs typeface="Arial" panose="020B0604020202020204" pitchFamily="34" charset="0"/>
              </a:rPr>
              <a:t>Предмет опроса</a:t>
            </a:r>
            <a:endParaRPr lang="ru-RU" sz="2800" b="1" dirty="0">
              <a:solidFill>
                <a:srgbClr val="284391"/>
              </a:solidFill>
              <a:latin typeface="Arial" panose="020B0604020202020204" pitchFamily="34" charset="0"/>
              <a:cs typeface="Arial" panose="020B0604020202020204" pitchFamily="34" charset="0"/>
            </a:endParaRPr>
          </a:p>
        </p:txBody>
      </p:sp>
      <p:grpSp>
        <p:nvGrpSpPr>
          <p:cNvPr id="3" name="Группа 2">
            <a:extLst>
              <a:ext uri="{FF2B5EF4-FFF2-40B4-BE49-F238E27FC236}">
                <a16:creationId xmlns:a16="http://schemas.microsoft.com/office/drawing/2014/main" id="{AA94D823-FDFA-4515-8E42-79784B872E02}"/>
              </a:ext>
            </a:extLst>
          </p:cNvPr>
          <p:cNvGrpSpPr/>
          <p:nvPr/>
        </p:nvGrpSpPr>
        <p:grpSpPr>
          <a:xfrm>
            <a:off x="0" y="957941"/>
            <a:ext cx="12192000" cy="72346"/>
            <a:chOff x="0" y="957941"/>
            <a:chExt cx="12192000" cy="72346"/>
          </a:xfrm>
        </p:grpSpPr>
        <p:sp>
          <p:nvSpPr>
            <p:cNvPr id="4" name="Прямоугольник 3">
              <a:extLst>
                <a:ext uri="{FF2B5EF4-FFF2-40B4-BE49-F238E27FC236}">
                  <a16:creationId xmlns:a16="http://schemas.microsoft.com/office/drawing/2014/main" id="{23C07C10-62C6-4771-BEE3-D9AB45EB4850}"/>
                </a:ext>
              </a:extLst>
            </p:cNvPr>
            <p:cNvSpPr/>
            <p:nvPr/>
          </p:nvSpPr>
          <p:spPr>
            <a:xfrm>
              <a:off x="0" y="957942"/>
              <a:ext cx="12192000" cy="7234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араллелограмм 1">
              <a:extLst>
                <a:ext uri="{FF2B5EF4-FFF2-40B4-BE49-F238E27FC236}">
                  <a16:creationId xmlns:a16="http://schemas.microsoft.com/office/drawing/2014/main" id="{2562EB68-DBEA-44DE-92AF-AEA1E63898F7}"/>
                </a:ext>
              </a:extLst>
            </p:cNvPr>
            <p:cNvSpPr/>
            <p:nvPr/>
          </p:nvSpPr>
          <p:spPr>
            <a:xfrm flipH="1">
              <a:off x="552450" y="957942"/>
              <a:ext cx="195263" cy="72345"/>
            </a:xfrm>
            <a:prstGeom prst="parallelogram">
              <a:avLst>
                <a:gd name="adj" fmla="val 131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араллелограмм 10">
              <a:extLst>
                <a:ext uri="{FF2B5EF4-FFF2-40B4-BE49-F238E27FC236}">
                  <a16:creationId xmlns:a16="http://schemas.microsoft.com/office/drawing/2014/main" id="{08A8FE95-9BEE-4E85-AA82-33C58674A3E1}"/>
                </a:ext>
              </a:extLst>
            </p:cNvPr>
            <p:cNvSpPr/>
            <p:nvPr/>
          </p:nvSpPr>
          <p:spPr>
            <a:xfrm flipH="1">
              <a:off x="747713" y="957941"/>
              <a:ext cx="195263" cy="72345"/>
            </a:xfrm>
            <a:prstGeom prst="parallelogram">
              <a:avLst>
                <a:gd name="adj" fmla="val 131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0" name="Группа 29">
            <a:extLst>
              <a:ext uri="{FF2B5EF4-FFF2-40B4-BE49-F238E27FC236}">
                <a16:creationId xmlns:a16="http://schemas.microsoft.com/office/drawing/2014/main" id="{9F7752EB-1795-4F0F-873F-3BEA40F30AE8}"/>
              </a:ext>
            </a:extLst>
          </p:cNvPr>
          <p:cNvGrpSpPr/>
          <p:nvPr/>
        </p:nvGrpSpPr>
        <p:grpSpPr>
          <a:xfrm>
            <a:off x="11098816" y="150895"/>
            <a:ext cx="1018130" cy="843218"/>
            <a:chOff x="11098816" y="150895"/>
            <a:chExt cx="1018130" cy="843218"/>
          </a:xfrm>
        </p:grpSpPr>
        <p:grpSp>
          <p:nvGrpSpPr>
            <p:cNvPr id="29" name="Группа 28">
              <a:extLst>
                <a:ext uri="{FF2B5EF4-FFF2-40B4-BE49-F238E27FC236}">
                  <a16:creationId xmlns:a16="http://schemas.microsoft.com/office/drawing/2014/main" id="{0CE26789-7954-4C1E-B443-243F83D09B96}"/>
                </a:ext>
              </a:extLst>
            </p:cNvPr>
            <p:cNvGrpSpPr/>
            <p:nvPr/>
          </p:nvGrpSpPr>
          <p:grpSpPr>
            <a:xfrm>
              <a:off x="11152356" y="150895"/>
              <a:ext cx="658637" cy="504554"/>
              <a:chOff x="11152356" y="150895"/>
              <a:chExt cx="658637" cy="504554"/>
            </a:xfrm>
          </p:grpSpPr>
          <p:sp>
            <p:nvSpPr>
              <p:cNvPr id="25" name="Полилиния: фигура 24">
                <a:extLst>
                  <a:ext uri="{FF2B5EF4-FFF2-40B4-BE49-F238E27FC236}">
                    <a16:creationId xmlns:a16="http://schemas.microsoft.com/office/drawing/2014/main" id="{29442075-3304-4B10-B3F5-507604ADBA5C}"/>
                  </a:ext>
                </a:extLst>
              </p:cNvPr>
              <p:cNvSpPr/>
              <p:nvPr/>
            </p:nvSpPr>
            <p:spPr>
              <a:xfrm rot="12906208">
                <a:off x="11404770" y="150895"/>
                <a:ext cx="406223" cy="496933"/>
              </a:xfrm>
              <a:custGeom>
                <a:avLst/>
                <a:gdLst>
                  <a:gd name="connsiteX0" fmla="*/ 1212377 w 1266547"/>
                  <a:gd name="connsiteY0" fmla="*/ 1456144 h 1494286"/>
                  <a:gd name="connsiteX1" fmla="*/ 1096339 w 1266547"/>
                  <a:gd name="connsiteY1" fmla="*/ 1493703 h 1494286"/>
                  <a:gd name="connsiteX2" fmla="*/ 1058178 w 1266547"/>
                  <a:gd name="connsiteY2" fmla="*/ 1485127 h 1494286"/>
                  <a:gd name="connsiteX3" fmla="*/ 1052771 w 1266547"/>
                  <a:gd name="connsiteY3" fmla="*/ 1488928 h 1494286"/>
                  <a:gd name="connsiteX4" fmla="*/ 68954 w 1266547"/>
                  <a:gd name="connsiteY4" fmla="*/ 1252817 h 1494286"/>
                  <a:gd name="connsiteX5" fmla="*/ 68788 w 1266547"/>
                  <a:gd name="connsiteY5" fmla="*/ 1251900 h 1494286"/>
                  <a:gd name="connsiteX6" fmla="*/ 55241 w 1266547"/>
                  <a:gd name="connsiteY6" fmla="*/ 1248714 h 1494286"/>
                  <a:gd name="connsiteX7" fmla="*/ 14685 w 1266547"/>
                  <a:gd name="connsiteY7" fmla="*/ 1218525 h 1494286"/>
                  <a:gd name="connsiteX8" fmla="*/ 12 w 1266547"/>
                  <a:gd name="connsiteY8" fmla="*/ 1170142 h 1494286"/>
                  <a:gd name="connsiteX9" fmla="*/ 1351 w 1266547"/>
                  <a:gd name="connsiteY9" fmla="*/ 1158497 h 1494286"/>
                  <a:gd name="connsiteX10" fmla="*/ 675 w 1266547"/>
                  <a:gd name="connsiteY10" fmla="*/ 1158201 h 1494286"/>
                  <a:gd name="connsiteX11" fmla="*/ 111899 w 1266547"/>
                  <a:gd name="connsiteY11" fmla="*/ 150375 h 1494286"/>
                  <a:gd name="connsiteX12" fmla="*/ 112135 w 1266547"/>
                  <a:gd name="connsiteY12" fmla="*/ 150209 h 1494286"/>
                  <a:gd name="connsiteX13" fmla="*/ 117645 w 1266547"/>
                  <a:gd name="connsiteY13" fmla="*/ 113088 h 1494286"/>
                  <a:gd name="connsiteX14" fmla="*/ 194490 w 1266547"/>
                  <a:gd name="connsiteY14" fmla="*/ 18371 h 1494286"/>
                  <a:gd name="connsiteX15" fmla="*/ 354057 w 1266547"/>
                  <a:gd name="connsiteY15" fmla="*/ 25762 h 1494286"/>
                  <a:gd name="connsiteX16" fmla="*/ 421833 w 1266547"/>
                  <a:gd name="connsiteY16" fmla="*/ 127162 h 1494286"/>
                  <a:gd name="connsiteX17" fmla="*/ 423502 w 1266547"/>
                  <a:gd name="connsiteY17" fmla="*/ 157429 h 1494286"/>
                  <a:gd name="connsiteX18" fmla="*/ 429654 w 1266547"/>
                  <a:gd name="connsiteY18" fmla="*/ 107211 h 1494286"/>
                  <a:gd name="connsiteX19" fmla="*/ 427485 w 1266547"/>
                  <a:gd name="connsiteY19" fmla="*/ 135207 h 1494286"/>
                  <a:gd name="connsiteX20" fmla="*/ 430907 w 1266547"/>
                  <a:gd name="connsiteY20" fmla="*/ 125639 h 1494286"/>
                  <a:gd name="connsiteX21" fmla="*/ 335141 w 1266547"/>
                  <a:gd name="connsiteY21" fmla="*/ 993404 h 1494286"/>
                  <a:gd name="connsiteX22" fmla="*/ 1153653 w 1266547"/>
                  <a:gd name="connsiteY22" fmla="*/ 1189843 h 1494286"/>
                  <a:gd name="connsiteX23" fmla="*/ 1154414 w 1266547"/>
                  <a:gd name="connsiteY23" fmla="*/ 1187565 h 1494286"/>
                  <a:gd name="connsiteX24" fmla="*/ 1166088 w 1266547"/>
                  <a:gd name="connsiteY24" fmla="*/ 1192827 h 1494286"/>
                  <a:gd name="connsiteX25" fmla="*/ 1173355 w 1266547"/>
                  <a:gd name="connsiteY25" fmla="*/ 1194571 h 1494286"/>
                  <a:gd name="connsiteX26" fmla="*/ 1172876 w 1266547"/>
                  <a:gd name="connsiteY26" fmla="*/ 1195887 h 1494286"/>
                  <a:gd name="connsiteX27" fmla="*/ 1192822 w 1266547"/>
                  <a:gd name="connsiteY27" fmla="*/ 1204879 h 1494286"/>
                  <a:gd name="connsiteX28" fmla="*/ 1262997 w 1266547"/>
                  <a:gd name="connsiteY28" fmla="*/ 1304639 h 1494286"/>
                  <a:gd name="connsiteX29" fmla="*/ 1212377 w 1266547"/>
                  <a:gd name="connsiteY29" fmla="*/ 1456144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6547" h="1494286">
                    <a:moveTo>
                      <a:pt x="1212377" y="1456144"/>
                    </a:moveTo>
                    <a:cubicBezTo>
                      <a:pt x="1179930" y="1484185"/>
                      <a:pt x="1137939" y="1497302"/>
                      <a:pt x="1096339" y="1493703"/>
                    </a:cubicBezTo>
                    <a:lnTo>
                      <a:pt x="1058178" y="1485127"/>
                    </a:lnTo>
                    <a:lnTo>
                      <a:pt x="1052771" y="1488928"/>
                    </a:lnTo>
                    <a:lnTo>
                      <a:pt x="68954" y="1252817"/>
                    </a:lnTo>
                    <a:lnTo>
                      <a:pt x="68788" y="1251900"/>
                    </a:lnTo>
                    <a:lnTo>
                      <a:pt x="55241" y="1248714"/>
                    </a:lnTo>
                    <a:cubicBezTo>
                      <a:pt x="39187" y="1243242"/>
                      <a:pt x="24914" y="1233078"/>
                      <a:pt x="14685" y="1218525"/>
                    </a:cubicBezTo>
                    <a:cubicBezTo>
                      <a:pt x="4456" y="1203972"/>
                      <a:pt x="-276" y="1187099"/>
                      <a:pt x="12" y="1170142"/>
                    </a:cubicBezTo>
                    <a:lnTo>
                      <a:pt x="1351" y="1158497"/>
                    </a:lnTo>
                    <a:lnTo>
                      <a:pt x="675" y="1158201"/>
                    </a:lnTo>
                    <a:lnTo>
                      <a:pt x="111899" y="150375"/>
                    </a:lnTo>
                    <a:lnTo>
                      <a:pt x="112135" y="150209"/>
                    </a:lnTo>
                    <a:lnTo>
                      <a:pt x="117645" y="113088"/>
                    </a:lnTo>
                    <a:cubicBezTo>
                      <a:pt x="129271" y="72981"/>
                      <a:pt x="156637" y="38533"/>
                      <a:pt x="194490" y="18371"/>
                    </a:cubicBezTo>
                    <a:cubicBezTo>
                      <a:pt x="245030" y="-8549"/>
                      <a:pt x="306216" y="-5715"/>
                      <a:pt x="354057" y="25762"/>
                    </a:cubicBezTo>
                    <a:cubicBezTo>
                      <a:pt x="389883" y="49334"/>
                      <a:pt x="413952" y="86158"/>
                      <a:pt x="421833" y="127162"/>
                    </a:cubicBezTo>
                    <a:lnTo>
                      <a:pt x="423502" y="157429"/>
                    </a:lnTo>
                    <a:lnTo>
                      <a:pt x="429654" y="107211"/>
                    </a:lnTo>
                    <a:lnTo>
                      <a:pt x="427485" y="135207"/>
                    </a:lnTo>
                    <a:lnTo>
                      <a:pt x="430907" y="125639"/>
                    </a:lnTo>
                    <a:lnTo>
                      <a:pt x="335141" y="993404"/>
                    </a:lnTo>
                    <a:lnTo>
                      <a:pt x="1153653" y="1189843"/>
                    </a:lnTo>
                    <a:lnTo>
                      <a:pt x="1154414" y="1187565"/>
                    </a:lnTo>
                    <a:lnTo>
                      <a:pt x="1166088" y="1192827"/>
                    </a:lnTo>
                    <a:lnTo>
                      <a:pt x="1173355" y="1194571"/>
                    </a:lnTo>
                    <a:lnTo>
                      <a:pt x="1172876" y="1195887"/>
                    </a:lnTo>
                    <a:lnTo>
                      <a:pt x="1192822" y="1204879"/>
                    </a:lnTo>
                    <a:cubicBezTo>
                      <a:pt x="1228240" y="1227000"/>
                      <a:pt x="1253920" y="1262722"/>
                      <a:pt x="1262997" y="1304639"/>
                    </a:cubicBezTo>
                    <a:cubicBezTo>
                      <a:pt x="1275117" y="1360604"/>
                      <a:pt x="1255706" y="1418699"/>
                      <a:pt x="1212377" y="1456144"/>
                    </a:cubicBezTo>
                    <a:close/>
                  </a:path>
                </a:pathLst>
              </a:custGeom>
              <a:solidFill>
                <a:srgbClr val="2843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27" name="Полилиния: фигура 26">
                <a:extLst>
                  <a:ext uri="{FF2B5EF4-FFF2-40B4-BE49-F238E27FC236}">
                    <a16:creationId xmlns:a16="http://schemas.microsoft.com/office/drawing/2014/main" id="{4254B57A-0BF7-4F60-97A7-51B43B03E5CB}"/>
                  </a:ext>
                </a:extLst>
              </p:cNvPr>
              <p:cNvSpPr/>
              <p:nvPr/>
            </p:nvSpPr>
            <p:spPr>
              <a:xfrm rot="12906208">
                <a:off x="11152356" y="158516"/>
                <a:ext cx="406223" cy="496933"/>
              </a:xfrm>
              <a:custGeom>
                <a:avLst/>
                <a:gdLst>
                  <a:gd name="connsiteX0" fmla="*/ 1212377 w 1266547"/>
                  <a:gd name="connsiteY0" fmla="*/ 1456144 h 1494286"/>
                  <a:gd name="connsiteX1" fmla="*/ 1096339 w 1266547"/>
                  <a:gd name="connsiteY1" fmla="*/ 1493703 h 1494286"/>
                  <a:gd name="connsiteX2" fmla="*/ 1058178 w 1266547"/>
                  <a:gd name="connsiteY2" fmla="*/ 1485127 h 1494286"/>
                  <a:gd name="connsiteX3" fmla="*/ 1052771 w 1266547"/>
                  <a:gd name="connsiteY3" fmla="*/ 1488928 h 1494286"/>
                  <a:gd name="connsiteX4" fmla="*/ 68954 w 1266547"/>
                  <a:gd name="connsiteY4" fmla="*/ 1252817 h 1494286"/>
                  <a:gd name="connsiteX5" fmla="*/ 68788 w 1266547"/>
                  <a:gd name="connsiteY5" fmla="*/ 1251900 h 1494286"/>
                  <a:gd name="connsiteX6" fmla="*/ 55241 w 1266547"/>
                  <a:gd name="connsiteY6" fmla="*/ 1248714 h 1494286"/>
                  <a:gd name="connsiteX7" fmla="*/ 14685 w 1266547"/>
                  <a:gd name="connsiteY7" fmla="*/ 1218525 h 1494286"/>
                  <a:gd name="connsiteX8" fmla="*/ 12 w 1266547"/>
                  <a:gd name="connsiteY8" fmla="*/ 1170142 h 1494286"/>
                  <a:gd name="connsiteX9" fmla="*/ 1351 w 1266547"/>
                  <a:gd name="connsiteY9" fmla="*/ 1158497 h 1494286"/>
                  <a:gd name="connsiteX10" fmla="*/ 675 w 1266547"/>
                  <a:gd name="connsiteY10" fmla="*/ 1158201 h 1494286"/>
                  <a:gd name="connsiteX11" fmla="*/ 111899 w 1266547"/>
                  <a:gd name="connsiteY11" fmla="*/ 150375 h 1494286"/>
                  <a:gd name="connsiteX12" fmla="*/ 112135 w 1266547"/>
                  <a:gd name="connsiteY12" fmla="*/ 150209 h 1494286"/>
                  <a:gd name="connsiteX13" fmla="*/ 117645 w 1266547"/>
                  <a:gd name="connsiteY13" fmla="*/ 113088 h 1494286"/>
                  <a:gd name="connsiteX14" fmla="*/ 194490 w 1266547"/>
                  <a:gd name="connsiteY14" fmla="*/ 18371 h 1494286"/>
                  <a:gd name="connsiteX15" fmla="*/ 354057 w 1266547"/>
                  <a:gd name="connsiteY15" fmla="*/ 25762 h 1494286"/>
                  <a:gd name="connsiteX16" fmla="*/ 421833 w 1266547"/>
                  <a:gd name="connsiteY16" fmla="*/ 127162 h 1494286"/>
                  <a:gd name="connsiteX17" fmla="*/ 423502 w 1266547"/>
                  <a:gd name="connsiteY17" fmla="*/ 157429 h 1494286"/>
                  <a:gd name="connsiteX18" fmla="*/ 429654 w 1266547"/>
                  <a:gd name="connsiteY18" fmla="*/ 107211 h 1494286"/>
                  <a:gd name="connsiteX19" fmla="*/ 427485 w 1266547"/>
                  <a:gd name="connsiteY19" fmla="*/ 135207 h 1494286"/>
                  <a:gd name="connsiteX20" fmla="*/ 430907 w 1266547"/>
                  <a:gd name="connsiteY20" fmla="*/ 125639 h 1494286"/>
                  <a:gd name="connsiteX21" fmla="*/ 335141 w 1266547"/>
                  <a:gd name="connsiteY21" fmla="*/ 993404 h 1494286"/>
                  <a:gd name="connsiteX22" fmla="*/ 1153653 w 1266547"/>
                  <a:gd name="connsiteY22" fmla="*/ 1189843 h 1494286"/>
                  <a:gd name="connsiteX23" fmla="*/ 1154414 w 1266547"/>
                  <a:gd name="connsiteY23" fmla="*/ 1187565 h 1494286"/>
                  <a:gd name="connsiteX24" fmla="*/ 1166088 w 1266547"/>
                  <a:gd name="connsiteY24" fmla="*/ 1192827 h 1494286"/>
                  <a:gd name="connsiteX25" fmla="*/ 1173355 w 1266547"/>
                  <a:gd name="connsiteY25" fmla="*/ 1194571 h 1494286"/>
                  <a:gd name="connsiteX26" fmla="*/ 1172876 w 1266547"/>
                  <a:gd name="connsiteY26" fmla="*/ 1195887 h 1494286"/>
                  <a:gd name="connsiteX27" fmla="*/ 1192822 w 1266547"/>
                  <a:gd name="connsiteY27" fmla="*/ 1204879 h 1494286"/>
                  <a:gd name="connsiteX28" fmla="*/ 1262997 w 1266547"/>
                  <a:gd name="connsiteY28" fmla="*/ 1304639 h 1494286"/>
                  <a:gd name="connsiteX29" fmla="*/ 1212377 w 1266547"/>
                  <a:gd name="connsiteY29" fmla="*/ 1456144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6547" h="1494286">
                    <a:moveTo>
                      <a:pt x="1212377" y="1456144"/>
                    </a:moveTo>
                    <a:cubicBezTo>
                      <a:pt x="1179930" y="1484185"/>
                      <a:pt x="1137939" y="1497302"/>
                      <a:pt x="1096339" y="1493703"/>
                    </a:cubicBezTo>
                    <a:lnTo>
                      <a:pt x="1058178" y="1485127"/>
                    </a:lnTo>
                    <a:lnTo>
                      <a:pt x="1052771" y="1488928"/>
                    </a:lnTo>
                    <a:lnTo>
                      <a:pt x="68954" y="1252817"/>
                    </a:lnTo>
                    <a:lnTo>
                      <a:pt x="68788" y="1251900"/>
                    </a:lnTo>
                    <a:lnTo>
                      <a:pt x="55241" y="1248714"/>
                    </a:lnTo>
                    <a:cubicBezTo>
                      <a:pt x="39187" y="1243242"/>
                      <a:pt x="24914" y="1233078"/>
                      <a:pt x="14685" y="1218525"/>
                    </a:cubicBezTo>
                    <a:cubicBezTo>
                      <a:pt x="4456" y="1203972"/>
                      <a:pt x="-276" y="1187099"/>
                      <a:pt x="12" y="1170142"/>
                    </a:cubicBezTo>
                    <a:lnTo>
                      <a:pt x="1351" y="1158497"/>
                    </a:lnTo>
                    <a:lnTo>
                      <a:pt x="675" y="1158201"/>
                    </a:lnTo>
                    <a:lnTo>
                      <a:pt x="111899" y="150375"/>
                    </a:lnTo>
                    <a:lnTo>
                      <a:pt x="112135" y="150209"/>
                    </a:lnTo>
                    <a:lnTo>
                      <a:pt x="117645" y="113088"/>
                    </a:lnTo>
                    <a:cubicBezTo>
                      <a:pt x="129271" y="72981"/>
                      <a:pt x="156637" y="38533"/>
                      <a:pt x="194490" y="18371"/>
                    </a:cubicBezTo>
                    <a:cubicBezTo>
                      <a:pt x="245030" y="-8549"/>
                      <a:pt x="306216" y="-5715"/>
                      <a:pt x="354057" y="25762"/>
                    </a:cubicBezTo>
                    <a:cubicBezTo>
                      <a:pt x="389883" y="49334"/>
                      <a:pt x="413952" y="86158"/>
                      <a:pt x="421833" y="127162"/>
                    </a:cubicBezTo>
                    <a:lnTo>
                      <a:pt x="423502" y="157429"/>
                    </a:lnTo>
                    <a:lnTo>
                      <a:pt x="429654" y="107211"/>
                    </a:lnTo>
                    <a:lnTo>
                      <a:pt x="427485" y="135207"/>
                    </a:lnTo>
                    <a:lnTo>
                      <a:pt x="430907" y="125639"/>
                    </a:lnTo>
                    <a:lnTo>
                      <a:pt x="335141" y="993404"/>
                    </a:lnTo>
                    <a:lnTo>
                      <a:pt x="1153653" y="1189843"/>
                    </a:lnTo>
                    <a:lnTo>
                      <a:pt x="1154414" y="1187565"/>
                    </a:lnTo>
                    <a:lnTo>
                      <a:pt x="1166088" y="1192827"/>
                    </a:lnTo>
                    <a:lnTo>
                      <a:pt x="1173355" y="1194571"/>
                    </a:lnTo>
                    <a:lnTo>
                      <a:pt x="1172876" y="1195887"/>
                    </a:lnTo>
                    <a:lnTo>
                      <a:pt x="1192822" y="1204879"/>
                    </a:lnTo>
                    <a:cubicBezTo>
                      <a:pt x="1228240" y="1227000"/>
                      <a:pt x="1253920" y="1262722"/>
                      <a:pt x="1262997" y="1304639"/>
                    </a:cubicBezTo>
                    <a:cubicBezTo>
                      <a:pt x="1275117" y="1360604"/>
                      <a:pt x="1255706" y="1418699"/>
                      <a:pt x="1212377" y="1456144"/>
                    </a:cubicBezTo>
                    <a:close/>
                  </a:path>
                </a:pathLst>
              </a:custGeom>
              <a:solidFill>
                <a:srgbClr val="2843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28" name="TextBox 27">
              <a:extLst>
                <a:ext uri="{FF2B5EF4-FFF2-40B4-BE49-F238E27FC236}">
                  <a16:creationId xmlns:a16="http://schemas.microsoft.com/office/drawing/2014/main" id="{D395BCDD-CE7A-4F10-8D3F-700413958CDF}"/>
                </a:ext>
              </a:extLst>
            </p:cNvPr>
            <p:cNvSpPr txBox="1"/>
            <p:nvPr/>
          </p:nvSpPr>
          <p:spPr>
            <a:xfrm>
              <a:off x="11098816" y="624781"/>
              <a:ext cx="1018130" cy="369332"/>
            </a:xfrm>
            <a:prstGeom prst="rect">
              <a:avLst/>
            </a:prstGeom>
            <a:noFill/>
          </p:spPr>
          <p:txBody>
            <a:bodyPr wrap="square" rtlCol="0">
              <a:spAutoFit/>
            </a:bodyPr>
            <a:lstStyle/>
            <a:p>
              <a:r>
                <a:rPr lang="ru-RU" dirty="0">
                  <a:solidFill>
                    <a:srgbClr val="284391"/>
                  </a:solidFill>
                </a:rPr>
                <a:t>СОВНЕТ</a:t>
              </a:r>
            </a:p>
          </p:txBody>
        </p:sp>
      </p:grpSp>
      <p:sp>
        <p:nvSpPr>
          <p:cNvPr id="31" name="Прямоугольник 30">
            <a:extLst>
              <a:ext uri="{FF2B5EF4-FFF2-40B4-BE49-F238E27FC236}">
                <a16:creationId xmlns:a16="http://schemas.microsoft.com/office/drawing/2014/main" id="{2A15A8B6-5FC8-4DE9-9A18-332E209CB635}"/>
              </a:ext>
            </a:extLst>
          </p:cNvPr>
          <p:cNvSpPr/>
          <p:nvPr/>
        </p:nvSpPr>
        <p:spPr>
          <a:xfrm>
            <a:off x="0" y="6606917"/>
            <a:ext cx="12192000" cy="28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TextBox 31">
            <a:extLst>
              <a:ext uri="{FF2B5EF4-FFF2-40B4-BE49-F238E27FC236}">
                <a16:creationId xmlns:a16="http://schemas.microsoft.com/office/drawing/2014/main" id="{ECA08312-DFF7-4D25-B240-F84FC4390633}"/>
              </a:ext>
            </a:extLst>
          </p:cNvPr>
          <p:cNvSpPr txBox="1"/>
          <p:nvPr/>
        </p:nvSpPr>
        <p:spPr>
          <a:xfrm>
            <a:off x="10867373" y="6594826"/>
            <a:ext cx="1324627" cy="276999"/>
          </a:xfrm>
          <a:prstGeom prst="rect">
            <a:avLst/>
          </a:prstGeom>
          <a:noFill/>
        </p:spPr>
        <p:txBody>
          <a:bodyPr wrap="square" rtlCol="0">
            <a:spAutoFit/>
          </a:bodyPr>
          <a:lstStyle/>
          <a:p>
            <a:r>
              <a:rPr lang="en-US" sz="1200" b="1" dirty="0">
                <a:solidFill>
                  <a:srgbClr val="284391"/>
                </a:solidFill>
                <a:latin typeface="Arial" panose="020B0604020202020204" pitchFamily="34" charset="0"/>
                <a:cs typeface="Arial" panose="020B0604020202020204" pitchFamily="34" charset="0"/>
              </a:rPr>
              <a:t>www.sovnet.ru</a:t>
            </a:r>
            <a:endParaRPr lang="ru-RU" sz="1200" b="1" dirty="0">
              <a:solidFill>
                <a:srgbClr val="284391"/>
              </a:solidFill>
              <a:latin typeface="Arial" panose="020B0604020202020204" pitchFamily="34" charset="0"/>
              <a:cs typeface="Arial" panose="020B0604020202020204" pitchFamily="34" charset="0"/>
            </a:endParaRPr>
          </a:p>
        </p:txBody>
      </p:sp>
      <p:grpSp>
        <p:nvGrpSpPr>
          <p:cNvPr id="40" name="Группа 39">
            <a:extLst>
              <a:ext uri="{FF2B5EF4-FFF2-40B4-BE49-F238E27FC236}">
                <a16:creationId xmlns:a16="http://schemas.microsoft.com/office/drawing/2014/main" id="{96941552-227B-4F6F-8266-491CD138E0EF}"/>
              </a:ext>
            </a:extLst>
          </p:cNvPr>
          <p:cNvGrpSpPr/>
          <p:nvPr/>
        </p:nvGrpSpPr>
        <p:grpSpPr>
          <a:xfrm>
            <a:off x="240506" y="6606917"/>
            <a:ext cx="468000" cy="288000"/>
            <a:chOff x="552450" y="6606915"/>
            <a:chExt cx="468000" cy="288000"/>
          </a:xfrm>
        </p:grpSpPr>
        <p:sp>
          <p:nvSpPr>
            <p:cNvPr id="38" name="Стрелка: шеврон 37">
              <a:extLst>
                <a:ext uri="{FF2B5EF4-FFF2-40B4-BE49-F238E27FC236}">
                  <a16:creationId xmlns:a16="http://schemas.microsoft.com/office/drawing/2014/main" id="{58C7EF8E-9230-41D4-A21E-42C9937849C0}"/>
                </a:ext>
              </a:extLst>
            </p:cNvPr>
            <p:cNvSpPr/>
            <p:nvPr/>
          </p:nvSpPr>
          <p:spPr>
            <a:xfrm>
              <a:off x="552450" y="6606915"/>
              <a:ext cx="468000" cy="288000"/>
            </a:xfrm>
            <a:prstGeom prst="chevron">
              <a:avLst>
                <a:gd name="adj" fmla="val 367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3" name="Стрелка: шеврон 32">
              <a:extLst>
                <a:ext uri="{FF2B5EF4-FFF2-40B4-BE49-F238E27FC236}">
                  <a16:creationId xmlns:a16="http://schemas.microsoft.com/office/drawing/2014/main" id="{F3071521-75D9-4AB9-B4D2-75954FE80E4D}"/>
                </a:ext>
              </a:extLst>
            </p:cNvPr>
            <p:cNvSpPr/>
            <p:nvPr/>
          </p:nvSpPr>
          <p:spPr>
            <a:xfrm>
              <a:off x="570450" y="6606915"/>
              <a:ext cx="432000" cy="288000"/>
            </a:xfrm>
            <a:prstGeom prst="chevron">
              <a:avLst>
                <a:gd name="adj" fmla="val 3677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chemeClr val="bg1">
                      <a:lumMod val="95000"/>
                    </a:schemeClr>
                  </a:solidFill>
                  <a:latin typeface="Arial" panose="020B0604020202020204" pitchFamily="34" charset="0"/>
                  <a:cs typeface="Arial" panose="020B0604020202020204" pitchFamily="34" charset="0"/>
                </a:rPr>
                <a:t>5</a:t>
              </a:r>
            </a:p>
          </p:txBody>
        </p:sp>
      </p:grpSp>
      <p:sp>
        <p:nvSpPr>
          <p:cNvPr id="19" name="TextBox 18">
            <a:extLst>
              <a:ext uri="{FF2B5EF4-FFF2-40B4-BE49-F238E27FC236}">
                <a16:creationId xmlns:a16="http://schemas.microsoft.com/office/drawing/2014/main" id="{694B9E37-FD19-4706-8552-AD5C4F04FA78}"/>
              </a:ext>
            </a:extLst>
          </p:cNvPr>
          <p:cNvSpPr txBox="1"/>
          <p:nvPr/>
        </p:nvSpPr>
        <p:spPr>
          <a:xfrm>
            <a:off x="1401340" y="4931700"/>
            <a:ext cx="2686050" cy="584775"/>
          </a:xfrm>
          <a:prstGeom prst="rect">
            <a:avLst/>
          </a:prstGeom>
          <a:noFill/>
        </p:spPr>
        <p:txBody>
          <a:bodyPr>
            <a:spAutoFit/>
          </a:bodyPr>
          <a:lstStyle/>
          <a:p>
            <a:pPr algn="r" eaLnBrk="1" fontAlgn="auto" hangingPunct="1">
              <a:spcBef>
                <a:spcPts val="0"/>
              </a:spcBef>
              <a:spcAft>
                <a:spcPts val="0"/>
              </a:spcAft>
              <a:defRPr/>
            </a:pPr>
            <a:r>
              <a:rPr lang="ru-RU" sz="1600" b="1" dirty="0">
                <a:solidFill>
                  <a:prstClr val="white">
                    <a:lumMod val="50000"/>
                  </a:prstClr>
                </a:solidFill>
                <a:latin typeface="Cambria" pitchFamily="18" charset="0"/>
                <a:cs typeface="+mn-cs"/>
              </a:rPr>
              <a:t>КОЛИЧЕСТВО ПРОЕКТОВ</a:t>
            </a:r>
          </a:p>
          <a:p>
            <a:pPr algn="r" eaLnBrk="1" fontAlgn="auto" hangingPunct="1">
              <a:spcBef>
                <a:spcPts val="0"/>
              </a:spcBef>
              <a:spcAft>
                <a:spcPts val="0"/>
              </a:spcAft>
              <a:defRPr/>
            </a:pPr>
            <a:r>
              <a:rPr lang="ru-RU" sz="1600" b="1" dirty="0">
                <a:solidFill>
                  <a:prstClr val="white">
                    <a:lumMod val="50000"/>
                  </a:prstClr>
                </a:solidFill>
                <a:latin typeface="Cambria" pitchFamily="18" charset="0"/>
                <a:cs typeface="+mn-cs"/>
              </a:rPr>
              <a:t>(ИНВЕСТИЦИОННЫХ)</a:t>
            </a:r>
          </a:p>
        </p:txBody>
      </p:sp>
      <p:sp>
        <p:nvSpPr>
          <p:cNvPr id="20" name="TextBox 19">
            <a:extLst>
              <a:ext uri="{FF2B5EF4-FFF2-40B4-BE49-F238E27FC236}">
                <a16:creationId xmlns:a16="http://schemas.microsoft.com/office/drawing/2014/main" id="{5BD02B30-F688-4535-99DA-FA78669CF921}"/>
              </a:ext>
            </a:extLst>
          </p:cNvPr>
          <p:cNvSpPr txBox="1"/>
          <p:nvPr/>
        </p:nvSpPr>
        <p:spPr>
          <a:xfrm>
            <a:off x="6594700" y="1696109"/>
            <a:ext cx="2700338" cy="831850"/>
          </a:xfrm>
          <a:prstGeom prst="rect">
            <a:avLst/>
          </a:prstGeom>
          <a:noFill/>
        </p:spPr>
        <p:txBody>
          <a:bodyPr>
            <a:spAutoFit/>
          </a:bodyPr>
          <a:lstStyle/>
          <a:p>
            <a:pPr eaLnBrk="1" fontAlgn="auto" hangingPunct="1">
              <a:spcBef>
                <a:spcPts val="0"/>
              </a:spcBef>
              <a:spcAft>
                <a:spcPts val="0"/>
              </a:spcAft>
              <a:defRPr/>
            </a:pPr>
            <a:r>
              <a:rPr lang="ru-RU" sz="1600" b="1" dirty="0">
                <a:solidFill>
                  <a:prstClr val="white">
                    <a:lumMod val="50000"/>
                  </a:prstClr>
                </a:solidFill>
                <a:latin typeface="Cambria" pitchFamily="18" charset="0"/>
                <a:cs typeface="+mn-cs"/>
              </a:rPr>
              <a:t>ЗАРПЛАТЫ ЧЛЕНОВ КОМАНДЫ УПРАВЛЕНИЯ ПРОЕКТАМИ</a:t>
            </a:r>
          </a:p>
        </p:txBody>
      </p:sp>
      <p:sp>
        <p:nvSpPr>
          <p:cNvPr id="21" name="TextBox 20">
            <a:extLst>
              <a:ext uri="{FF2B5EF4-FFF2-40B4-BE49-F238E27FC236}">
                <a16:creationId xmlns:a16="http://schemas.microsoft.com/office/drawing/2014/main" id="{51D960CB-8260-41B7-A0B4-5F3922AA1992}"/>
              </a:ext>
            </a:extLst>
          </p:cNvPr>
          <p:cNvSpPr txBox="1"/>
          <p:nvPr/>
        </p:nvSpPr>
        <p:spPr>
          <a:xfrm>
            <a:off x="672288" y="2789020"/>
            <a:ext cx="3239186" cy="830997"/>
          </a:xfrm>
          <a:prstGeom prst="rect">
            <a:avLst/>
          </a:prstGeom>
          <a:noFill/>
        </p:spPr>
        <p:txBody>
          <a:bodyPr wrap="square">
            <a:spAutoFit/>
          </a:bodyPr>
          <a:lstStyle/>
          <a:p>
            <a:pPr algn="r" eaLnBrk="1" fontAlgn="auto" hangingPunct="1">
              <a:spcBef>
                <a:spcPts val="0"/>
              </a:spcBef>
              <a:spcAft>
                <a:spcPts val="0"/>
              </a:spcAft>
              <a:defRPr/>
            </a:pPr>
            <a:r>
              <a:rPr lang="ru-RU" sz="1600" b="1" dirty="0">
                <a:solidFill>
                  <a:prstClr val="white">
                    <a:lumMod val="50000"/>
                  </a:prstClr>
                </a:solidFill>
                <a:latin typeface="Cambria" pitchFamily="18" charset="0"/>
                <a:cs typeface="+mn-cs"/>
              </a:rPr>
              <a:t>ПРОГНОЗ ПО КОЛИЧЕСТВУ ПРОЕКТОВ</a:t>
            </a:r>
          </a:p>
          <a:p>
            <a:pPr algn="r" eaLnBrk="1" fontAlgn="auto" hangingPunct="1">
              <a:spcBef>
                <a:spcPts val="0"/>
              </a:spcBef>
              <a:spcAft>
                <a:spcPts val="0"/>
              </a:spcAft>
              <a:defRPr/>
            </a:pPr>
            <a:r>
              <a:rPr lang="ru-RU" sz="1600" b="1" dirty="0">
                <a:solidFill>
                  <a:prstClr val="white">
                    <a:lumMod val="50000"/>
                  </a:prstClr>
                </a:solidFill>
                <a:latin typeface="Cambria" pitchFamily="18" charset="0"/>
                <a:cs typeface="+mn-cs"/>
              </a:rPr>
              <a:t>   (ИНВЕСТИЦИОННЫХ)</a:t>
            </a:r>
          </a:p>
        </p:txBody>
      </p:sp>
      <p:sp>
        <p:nvSpPr>
          <p:cNvPr id="22" name="TextBox 21">
            <a:extLst>
              <a:ext uri="{FF2B5EF4-FFF2-40B4-BE49-F238E27FC236}">
                <a16:creationId xmlns:a16="http://schemas.microsoft.com/office/drawing/2014/main" id="{A48F9D9F-658E-4B1F-A5B0-3DB277B479FE}"/>
              </a:ext>
            </a:extLst>
          </p:cNvPr>
          <p:cNvSpPr txBox="1"/>
          <p:nvPr/>
        </p:nvSpPr>
        <p:spPr>
          <a:xfrm>
            <a:off x="8120862" y="3145723"/>
            <a:ext cx="2587625" cy="830262"/>
          </a:xfrm>
          <a:prstGeom prst="rect">
            <a:avLst/>
          </a:prstGeom>
          <a:noFill/>
        </p:spPr>
        <p:txBody>
          <a:bodyPr>
            <a:spAutoFit/>
          </a:bodyPr>
          <a:lstStyle/>
          <a:p>
            <a:pPr eaLnBrk="1" fontAlgn="auto" hangingPunct="1">
              <a:spcBef>
                <a:spcPts val="0"/>
              </a:spcBef>
              <a:spcAft>
                <a:spcPts val="0"/>
              </a:spcAft>
              <a:defRPr/>
            </a:pPr>
            <a:r>
              <a:rPr lang="ru-RU" sz="1600" b="1" dirty="0">
                <a:solidFill>
                  <a:prstClr val="white">
                    <a:lumMod val="50000"/>
                  </a:prstClr>
                </a:solidFill>
                <a:latin typeface="Cambria" pitchFamily="18" charset="0"/>
                <a:cs typeface="+mn-cs"/>
              </a:rPr>
              <a:t>КОЛИЧЕСТВО РАБОЧИХ МЕСТ ЗАНЯТЫХ НА ПРОЕКТЕ</a:t>
            </a:r>
          </a:p>
        </p:txBody>
      </p:sp>
      <p:sp>
        <p:nvSpPr>
          <p:cNvPr id="23" name="TextBox 22">
            <a:extLst>
              <a:ext uri="{FF2B5EF4-FFF2-40B4-BE49-F238E27FC236}">
                <a16:creationId xmlns:a16="http://schemas.microsoft.com/office/drawing/2014/main" id="{E278E84B-276B-406E-A4DE-31B18F758F20}"/>
              </a:ext>
            </a:extLst>
          </p:cNvPr>
          <p:cNvSpPr txBox="1"/>
          <p:nvPr/>
        </p:nvSpPr>
        <p:spPr>
          <a:xfrm>
            <a:off x="7690622" y="5100550"/>
            <a:ext cx="2454275" cy="831850"/>
          </a:xfrm>
          <a:prstGeom prst="rect">
            <a:avLst/>
          </a:prstGeom>
          <a:noFill/>
        </p:spPr>
        <p:txBody>
          <a:bodyPr>
            <a:spAutoFit/>
          </a:bodyPr>
          <a:lstStyle/>
          <a:p>
            <a:pPr eaLnBrk="1" fontAlgn="auto" hangingPunct="1">
              <a:spcBef>
                <a:spcPts val="0"/>
              </a:spcBef>
              <a:spcAft>
                <a:spcPts val="0"/>
              </a:spcAft>
              <a:defRPr/>
            </a:pPr>
            <a:r>
              <a:rPr lang="ru-RU" sz="1600" b="1" dirty="0">
                <a:solidFill>
                  <a:prstClr val="white">
                    <a:lumMod val="50000"/>
                  </a:prstClr>
                </a:solidFill>
                <a:latin typeface="Cambria" pitchFamily="18" charset="0"/>
                <a:cs typeface="+mn-cs"/>
              </a:rPr>
              <a:t>СУММАРНЫЙ БЮДЖЕТ ОТКРЫТЫХ ПРОЕКТОВ</a:t>
            </a:r>
          </a:p>
        </p:txBody>
      </p:sp>
      <p:grpSp>
        <p:nvGrpSpPr>
          <p:cNvPr id="60" name="Group 64">
            <a:extLst>
              <a:ext uri="{FF2B5EF4-FFF2-40B4-BE49-F238E27FC236}">
                <a16:creationId xmlns:a16="http://schemas.microsoft.com/office/drawing/2014/main" id="{516D226A-28E8-4B83-9B29-D0A7671196C0}"/>
              </a:ext>
            </a:extLst>
          </p:cNvPr>
          <p:cNvGrpSpPr/>
          <p:nvPr/>
        </p:nvGrpSpPr>
        <p:grpSpPr>
          <a:xfrm>
            <a:off x="3356618" y="1870361"/>
            <a:ext cx="5103259" cy="4141314"/>
            <a:chOff x="3046413" y="1563670"/>
            <a:chExt cx="6096000" cy="4675900"/>
          </a:xfrm>
        </p:grpSpPr>
        <p:grpSp>
          <p:nvGrpSpPr>
            <p:cNvPr id="61" name="Group 7">
              <a:extLst>
                <a:ext uri="{FF2B5EF4-FFF2-40B4-BE49-F238E27FC236}">
                  <a16:creationId xmlns:a16="http://schemas.microsoft.com/office/drawing/2014/main" id="{B07C56AC-37B8-48E6-8A15-DC0F27ED73C7}"/>
                </a:ext>
              </a:extLst>
            </p:cNvPr>
            <p:cNvGrpSpPr/>
            <p:nvPr/>
          </p:nvGrpSpPr>
          <p:grpSpPr>
            <a:xfrm>
              <a:off x="3046413" y="1563670"/>
              <a:ext cx="6096000" cy="4675900"/>
              <a:chOff x="2399700" y="1539572"/>
              <a:chExt cx="6039434" cy="4632513"/>
            </a:xfrm>
          </p:grpSpPr>
          <p:sp>
            <p:nvSpPr>
              <p:cNvPr id="124" name="Oval 77">
                <a:extLst>
                  <a:ext uri="{FF2B5EF4-FFF2-40B4-BE49-F238E27FC236}">
                    <a16:creationId xmlns:a16="http://schemas.microsoft.com/office/drawing/2014/main" id="{8BFD93C8-BD05-4B9C-A60C-338252417A6B}"/>
                  </a:ext>
                </a:extLst>
              </p:cNvPr>
              <p:cNvSpPr/>
              <p:nvPr/>
            </p:nvSpPr>
            <p:spPr>
              <a:xfrm>
                <a:off x="3856351" y="5809576"/>
                <a:ext cx="3511566" cy="292798"/>
              </a:xfrm>
              <a:prstGeom prst="ellipse">
                <a:avLst/>
              </a:prstGeom>
              <a:gradFill flip="none" rotWithShape="1">
                <a:gsLst>
                  <a:gs pos="0">
                    <a:schemeClr val="bg1">
                      <a:lumMod val="50000"/>
                      <a:alpha val="49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125" name="Oval 76">
                <a:extLst>
                  <a:ext uri="{FF2B5EF4-FFF2-40B4-BE49-F238E27FC236}">
                    <a16:creationId xmlns:a16="http://schemas.microsoft.com/office/drawing/2014/main" id="{E8FA2646-D100-4327-90EC-D953CE2854D8}"/>
                  </a:ext>
                </a:extLst>
              </p:cNvPr>
              <p:cNvSpPr/>
              <p:nvPr/>
            </p:nvSpPr>
            <p:spPr>
              <a:xfrm>
                <a:off x="2399700" y="5773803"/>
                <a:ext cx="3511566" cy="292798"/>
              </a:xfrm>
              <a:prstGeom prst="ellipse">
                <a:avLst/>
              </a:prstGeom>
              <a:gradFill flip="none" rotWithShape="1">
                <a:gsLst>
                  <a:gs pos="0">
                    <a:schemeClr val="bg1">
                      <a:lumMod val="50000"/>
                      <a:alpha val="49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126" name="Oval 75">
                <a:extLst>
                  <a:ext uri="{FF2B5EF4-FFF2-40B4-BE49-F238E27FC236}">
                    <a16:creationId xmlns:a16="http://schemas.microsoft.com/office/drawing/2014/main" id="{1C61BDE9-372A-467E-9BC0-31F2147FAC2C}"/>
                  </a:ext>
                </a:extLst>
              </p:cNvPr>
              <p:cNvSpPr/>
              <p:nvPr/>
            </p:nvSpPr>
            <p:spPr>
              <a:xfrm>
                <a:off x="4927568" y="5879287"/>
                <a:ext cx="3511566" cy="292798"/>
              </a:xfrm>
              <a:prstGeom prst="ellipse">
                <a:avLst/>
              </a:prstGeom>
              <a:gradFill flip="none" rotWithShape="1">
                <a:gsLst>
                  <a:gs pos="0">
                    <a:schemeClr val="bg1">
                      <a:lumMod val="50000"/>
                      <a:alpha val="49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127" name="Freeform 5">
                <a:extLst>
                  <a:ext uri="{FF2B5EF4-FFF2-40B4-BE49-F238E27FC236}">
                    <a16:creationId xmlns:a16="http://schemas.microsoft.com/office/drawing/2014/main" id="{94941ED6-4C83-4B80-B4D5-1880ADD8FA59}"/>
                  </a:ext>
                </a:extLst>
              </p:cNvPr>
              <p:cNvSpPr>
                <a:spLocks/>
              </p:cNvSpPr>
              <p:nvPr/>
            </p:nvSpPr>
            <p:spPr bwMode="auto">
              <a:xfrm>
                <a:off x="4414297" y="4045802"/>
                <a:ext cx="726771" cy="1031772"/>
              </a:xfrm>
              <a:custGeom>
                <a:avLst/>
                <a:gdLst>
                  <a:gd name="T0" fmla="*/ 0 w 417"/>
                  <a:gd name="T1" fmla="*/ 0 h 592"/>
                  <a:gd name="T2" fmla="*/ 33 w 417"/>
                  <a:gd name="T3" fmla="*/ 339 h 592"/>
                  <a:gd name="T4" fmla="*/ 417 w 417"/>
                  <a:gd name="T5" fmla="*/ 592 h 592"/>
                  <a:gd name="T6" fmla="*/ 398 w 417"/>
                  <a:gd name="T7" fmla="*/ 244 h 592"/>
                  <a:gd name="T8" fmla="*/ 0 w 417"/>
                  <a:gd name="T9" fmla="*/ 0 h 592"/>
                </a:gdLst>
                <a:ahLst/>
                <a:cxnLst>
                  <a:cxn ang="0">
                    <a:pos x="T0" y="T1"/>
                  </a:cxn>
                  <a:cxn ang="0">
                    <a:pos x="T2" y="T3"/>
                  </a:cxn>
                  <a:cxn ang="0">
                    <a:pos x="T4" y="T5"/>
                  </a:cxn>
                  <a:cxn ang="0">
                    <a:pos x="T6" y="T7"/>
                  </a:cxn>
                  <a:cxn ang="0">
                    <a:pos x="T8" y="T9"/>
                  </a:cxn>
                </a:cxnLst>
                <a:rect l="0" t="0" r="r" b="b"/>
                <a:pathLst>
                  <a:path w="417" h="592">
                    <a:moveTo>
                      <a:pt x="0" y="0"/>
                    </a:moveTo>
                    <a:lnTo>
                      <a:pt x="33" y="339"/>
                    </a:lnTo>
                    <a:lnTo>
                      <a:pt x="417" y="592"/>
                    </a:lnTo>
                    <a:lnTo>
                      <a:pt x="398" y="244"/>
                    </a:lnTo>
                    <a:lnTo>
                      <a:pt x="0" y="0"/>
                    </a:lnTo>
                    <a:close/>
                  </a:path>
                </a:pathLst>
              </a:custGeom>
              <a:gradFill flip="none" rotWithShape="1">
                <a:gsLst>
                  <a:gs pos="0">
                    <a:schemeClr val="bg1"/>
                  </a:gs>
                  <a:gs pos="100000">
                    <a:schemeClr val="bg1">
                      <a:lumMod val="75000"/>
                    </a:schemeClr>
                  </a:gs>
                </a:gsLst>
                <a:lin ang="2700000" scaled="1"/>
                <a:tileRect/>
              </a:gradFill>
              <a:ln w="3175">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8" name="Freeform 6">
                <a:extLst>
                  <a:ext uri="{FF2B5EF4-FFF2-40B4-BE49-F238E27FC236}">
                    <a16:creationId xmlns:a16="http://schemas.microsoft.com/office/drawing/2014/main" id="{6449BF9D-71D4-434C-A8EB-F215EA1FBC63}"/>
                  </a:ext>
                </a:extLst>
              </p:cNvPr>
              <p:cNvSpPr>
                <a:spLocks/>
              </p:cNvSpPr>
              <p:nvPr/>
            </p:nvSpPr>
            <p:spPr bwMode="auto">
              <a:xfrm>
                <a:off x="4504926" y="2573087"/>
                <a:ext cx="845285" cy="721543"/>
              </a:xfrm>
              <a:custGeom>
                <a:avLst/>
                <a:gdLst>
                  <a:gd name="T0" fmla="*/ 239 w 485"/>
                  <a:gd name="T1" fmla="*/ 30 h 414"/>
                  <a:gd name="T2" fmla="*/ 0 w 485"/>
                  <a:gd name="T3" fmla="*/ 241 h 414"/>
                  <a:gd name="T4" fmla="*/ 45 w 485"/>
                  <a:gd name="T5" fmla="*/ 414 h 414"/>
                  <a:gd name="T6" fmla="*/ 322 w 485"/>
                  <a:gd name="T7" fmla="*/ 355 h 414"/>
                  <a:gd name="T8" fmla="*/ 485 w 485"/>
                  <a:gd name="T9" fmla="*/ 99 h 414"/>
                  <a:gd name="T10" fmla="*/ 334 w 485"/>
                  <a:gd name="T11" fmla="*/ 0 h 414"/>
                  <a:gd name="T12" fmla="*/ 239 w 485"/>
                  <a:gd name="T13" fmla="*/ 30 h 414"/>
                </a:gdLst>
                <a:ahLst/>
                <a:cxnLst>
                  <a:cxn ang="0">
                    <a:pos x="T0" y="T1"/>
                  </a:cxn>
                  <a:cxn ang="0">
                    <a:pos x="T2" y="T3"/>
                  </a:cxn>
                  <a:cxn ang="0">
                    <a:pos x="T4" y="T5"/>
                  </a:cxn>
                  <a:cxn ang="0">
                    <a:pos x="T6" y="T7"/>
                  </a:cxn>
                  <a:cxn ang="0">
                    <a:pos x="T8" y="T9"/>
                  </a:cxn>
                  <a:cxn ang="0">
                    <a:pos x="T10" y="T11"/>
                  </a:cxn>
                  <a:cxn ang="0">
                    <a:pos x="T12" y="T13"/>
                  </a:cxn>
                </a:cxnLst>
                <a:rect l="0" t="0" r="r" b="b"/>
                <a:pathLst>
                  <a:path w="485" h="414">
                    <a:moveTo>
                      <a:pt x="239" y="30"/>
                    </a:moveTo>
                    <a:lnTo>
                      <a:pt x="0" y="241"/>
                    </a:lnTo>
                    <a:lnTo>
                      <a:pt x="45" y="414"/>
                    </a:lnTo>
                    <a:lnTo>
                      <a:pt x="322" y="355"/>
                    </a:lnTo>
                    <a:lnTo>
                      <a:pt x="485" y="99"/>
                    </a:lnTo>
                    <a:lnTo>
                      <a:pt x="334" y="0"/>
                    </a:lnTo>
                    <a:lnTo>
                      <a:pt x="239" y="30"/>
                    </a:lnTo>
                    <a:close/>
                  </a:path>
                </a:pathLst>
              </a:custGeom>
              <a:solidFill>
                <a:schemeClr val="accent5">
                  <a:lumMod val="40000"/>
                  <a:lumOff val="60000"/>
                </a:schemeClr>
              </a:solidFill>
              <a:ln w="3175">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9" name="Freeform 7">
                <a:extLst>
                  <a:ext uri="{FF2B5EF4-FFF2-40B4-BE49-F238E27FC236}">
                    <a16:creationId xmlns:a16="http://schemas.microsoft.com/office/drawing/2014/main" id="{35EA63E3-FA98-4248-8CE6-9ED8EEC5149C}"/>
                  </a:ext>
                </a:extLst>
              </p:cNvPr>
              <p:cNvSpPr>
                <a:spLocks/>
              </p:cNvSpPr>
              <p:nvPr/>
            </p:nvSpPr>
            <p:spPr bwMode="auto">
              <a:xfrm>
                <a:off x="4972011" y="2872859"/>
                <a:ext cx="725028" cy="909772"/>
              </a:xfrm>
              <a:custGeom>
                <a:avLst/>
                <a:gdLst>
                  <a:gd name="T0" fmla="*/ 0 w 416"/>
                  <a:gd name="T1" fmla="*/ 0 h 522"/>
                  <a:gd name="T2" fmla="*/ 416 w 416"/>
                  <a:gd name="T3" fmla="*/ 233 h 522"/>
                  <a:gd name="T4" fmla="*/ 350 w 416"/>
                  <a:gd name="T5" fmla="*/ 522 h 522"/>
                  <a:gd name="T6" fmla="*/ 14 w 416"/>
                  <a:gd name="T7" fmla="*/ 337 h 522"/>
                  <a:gd name="T8" fmla="*/ 0 w 416"/>
                  <a:gd name="T9" fmla="*/ 0 h 522"/>
                </a:gdLst>
                <a:ahLst/>
                <a:cxnLst>
                  <a:cxn ang="0">
                    <a:pos x="T0" y="T1"/>
                  </a:cxn>
                  <a:cxn ang="0">
                    <a:pos x="T2" y="T3"/>
                  </a:cxn>
                  <a:cxn ang="0">
                    <a:pos x="T4" y="T5"/>
                  </a:cxn>
                  <a:cxn ang="0">
                    <a:pos x="T6" y="T7"/>
                  </a:cxn>
                  <a:cxn ang="0">
                    <a:pos x="T8" y="T9"/>
                  </a:cxn>
                </a:cxnLst>
                <a:rect l="0" t="0" r="r" b="b"/>
                <a:pathLst>
                  <a:path w="416" h="522">
                    <a:moveTo>
                      <a:pt x="0" y="0"/>
                    </a:moveTo>
                    <a:lnTo>
                      <a:pt x="416" y="233"/>
                    </a:lnTo>
                    <a:lnTo>
                      <a:pt x="350" y="522"/>
                    </a:lnTo>
                    <a:lnTo>
                      <a:pt x="14" y="337"/>
                    </a:lnTo>
                    <a:lnTo>
                      <a:pt x="0" y="0"/>
                    </a:lnTo>
                    <a:close/>
                  </a:path>
                </a:pathLst>
              </a:custGeom>
              <a:gradFill flip="none" rotWithShape="1">
                <a:gsLst>
                  <a:gs pos="0">
                    <a:schemeClr val="bg1"/>
                  </a:gs>
                  <a:gs pos="100000">
                    <a:schemeClr val="bg1">
                      <a:lumMod val="75000"/>
                    </a:schemeClr>
                  </a:gs>
                </a:gsLst>
                <a:lin ang="2700000" scaled="1"/>
                <a:tileRect/>
              </a:gradFill>
              <a:ln w="3175">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30" name="Freeform 8">
                <a:extLst>
                  <a:ext uri="{FF2B5EF4-FFF2-40B4-BE49-F238E27FC236}">
                    <a16:creationId xmlns:a16="http://schemas.microsoft.com/office/drawing/2014/main" id="{523BD578-0C6C-405C-8878-509E7309FDE3}"/>
                  </a:ext>
                </a:extLst>
              </p:cNvPr>
              <p:cNvSpPr>
                <a:spLocks/>
              </p:cNvSpPr>
              <p:nvPr/>
            </p:nvSpPr>
            <p:spPr bwMode="auto">
              <a:xfrm>
                <a:off x="4930183" y="3442772"/>
                <a:ext cx="585600" cy="1157258"/>
              </a:xfrm>
              <a:custGeom>
                <a:avLst/>
                <a:gdLst>
                  <a:gd name="T0" fmla="*/ 0 w 336"/>
                  <a:gd name="T1" fmla="*/ 311 h 664"/>
                  <a:gd name="T2" fmla="*/ 21 w 336"/>
                  <a:gd name="T3" fmla="*/ 664 h 664"/>
                  <a:gd name="T4" fmla="*/ 151 w 336"/>
                  <a:gd name="T5" fmla="*/ 545 h 664"/>
                  <a:gd name="T6" fmla="*/ 336 w 336"/>
                  <a:gd name="T7" fmla="*/ 0 h 664"/>
                  <a:gd name="T8" fmla="*/ 0 w 336"/>
                  <a:gd name="T9" fmla="*/ 311 h 664"/>
                </a:gdLst>
                <a:ahLst/>
                <a:cxnLst>
                  <a:cxn ang="0">
                    <a:pos x="T0" y="T1"/>
                  </a:cxn>
                  <a:cxn ang="0">
                    <a:pos x="T2" y="T3"/>
                  </a:cxn>
                  <a:cxn ang="0">
                    <a:pos x="T4" y="T5"/>
                  </a:cxn>
                  <a:cxn ang="0">
                    <a:pos x="T6" y="T7"/>
                  </a:cxn>
                  <a:cxn ang="0">
                    <a:pos x="T8" y="T9"/>
                  </a:cxn>
                </a:cxnLst>
                <a:rect l="0" t="0" r="r" b="b"/>
                <a:pathLst>
                  <a:path w="336" h="664">
                    <a:moveTo>
                      <a:pt x="0" y="311"/>
                    </a:moveTo>
                    <a:lnTo>
                      <a:pt x="21" y="664"/>
                    </a:lnTo>
                    <a:lnTo>
                      <a:pt x="151" y="545"/>
                    </a:lnTo>
                    <a:lnTo>
                      <a:pt x="336" y="0"/>
                    </a:lnTo>
                    <a:lnTo>
                      <a:pt x="0" y="311"/>
                    </a:lnTo>
                    <a:close/>
                  </a:path>
                </a:pathLst>
              </a:custGeom>
              <a:gradFill>
                <a:gsLst>
                  <a:gs pos="0">
                    <a:schemeClr val="bg1">
                      <a:lumMod val="50000"/>
                    </a:schemeClr>
                  </a:gs>
                  <a:gs pos="100000">
                    <a:schemeClr val="bg1">
                      <a:lumMod val="75000"/>
                    </a:schemeClr>
                  </a:gs>
                </a:gsLst>
                <a:lin ang="12000000" scaled="0"/>
              </a:gradFill>
              <a:ln w="3175">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31" name="Freeform 9">
                <a:extLst>
                  <a:ext uri="{FF2B5EF4-FFF2-40B4-BE49-F238E27FC236}">
                    <a16:creationId xmlns:a16="http://schemas.microsoft.com/office/drawing/2014/main" id="{736C70CF-9BDC-4404-A95F-E5B27AF84EB3}"/>
                  </a:ext>
                </a:extLst>
              </p:cNvPr>
              <p:cNvSpPr>
                <a:spLocks/>
              </p:cNvSpPr>
              <p:nvPr/>
            </p:nvSpPr>
            <p:spPr bwMode="auto">
              <a:xfrm>
                <a:off x="4471812" y="4634250"/>
                <a:ext cx="705857" cy="1007372"/>
              </a:xfrm>
              <a:custGeom>
                <a:avLst/>
                <a:gdLst>
                  <a:gd name="T0" fmla="*/ 31 w 405"/>
                  <a:gd name="T1" fmla="*/ 327 h 578"/>
                  <a:gd name="T2" fmla="*/ 0 w 405"/>
                  <a:gd name="T3" fmla="*/ 0 h 578"/>
                  <a:gd name="T4" fmla="*/ 384 w 405"/>
                  <a:gd name="T5" fmla="*/ 253 h 578"/>
                  <a:gd name="T6" fmla="*/ 405 w 405"/>
                  <a:gd name="T7" fmla="*/ 578 h 578"/>
                  <a:gd name="T8" fmla="*/ 31 w 405"/>
                  <a:gd name="T9" fmla="*/ 327 h 578"/>
                </a:gdLst>
                <a:ahLst/>
                <a:cxnLst>
                  <a:cxn ang="0">
                    <a:pos x="T0" y="T1"/>
                  </a:cxn>
                  <a:cxn ang="0">
                    <a:pos x="T2" y="T3"/>
                  </a:cxn>
                  <a:cxn ang="0">
                    <a:pos x="T4" y="T5"/>
                  </a:cxn>
                  <a:cxn ang="0">
                    <a:pos x="T6" y="T7"/>
                  </a:cxn>
                  <a:cxn ang="0">
                    <a:pos x="T8" y="T9"/>
                  </a:cxn>
                </a:cxnLst>
                <a:rect l="0" t="0" r="r" b="b"/>
                <a:pathLst>
                  <a:path w="405" h="578">
                    <a:moveTo>
                      <a:pt x="31" y="327"/>
                    </a:moveTo>
                    <a:lnTo>
                      <a:pt x="0" y="0"/>
                    </a:lnTo>
                    <a:lnTo>
                      <a:pt x="384" y="253"/>
                    </a:lnTo>
                    <a:lnTo>
                      <a:pt x="405" y="578"/>
                    </a:lnTo>
                    <a:lnTo>
                      <a:pt x="31" y="327"/>
                    </a:lnTo>
                    <a:close/>
                  </a:path>
                </a:pathLst>
              </a:custGeom>
              <a:gradFill>
                <a:gsLst>
                  <a:gs pos="0">
                    <a:schemeClr val="accent5"/>
                  </a:gs>
                  <a:gs pos="100000">
                    <a:schemeClr val="accent5">
                      <a:lumMod val="60000"/>
                      <a:lumOff val="40000"/>
                    </a:schemeClr>
                  </a:gs>
                </a:gsLst>
                <a:lin ang="12000000" scaled="0"/>
              </a:gradFill>
              <a:ln w="3175">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32" name="Freeform 10">
                <a:extLst>
                  <a:ext uri="{FF2B5EF4-FFF2-40B4-BE49-F238E27FC236}">
                    <a16:creationId xmlns:a16="http://schemas.microsoft.com/office/drawing/2014/main" id="{CC965444-8DF5-4614-80AF-FBB68D31101B}"/>
                  </a:ext>
                </a:extLst>
              </p:cNvPr>
              <p:cNvSpPr>
                <a:spLocks/>
              </p:cNvSpPr>
              <p:nvPr/>
            </p:nvSpPr>
            <p:spPr bwMode="auto">
              <a:xfrm>
                <a:off x="4876155" y="4730745"/>
                <a:ext cx="932428" cy="1176429"/>
              </a:xfrm>
              <a:custGeom>
                <a:avLst/>
                <a:gdLst>
                  <a:gd name="T0" fmla="*/ 123 w 535"/>
                  <a:gd name="T1" fmla="*/ 0 h 675"/>
                  <a:gd name="T2" fmla="*/ 0 w 535"/>
                  <a:gd name="T3" fmla="*/ 410 h 675"/>
                  <a:gd name="T4" fmla="*/ 398 w 535"/>
                  <a:gd name="T5" fmla="*/ 675 h 675"/>
                  <a:gd name="T6" fmla="*/ 535 w 535"/>
                  <a:gd name="T7" fmla="*/ 263 h 675"/>
                  <a:gd name="T8" fmla="*/ 123 w 535"/>
                  <a:gd name="T9" fmla="*/ 0 h 675"/>
                </a:gdLst>
                <a:ahLst/>
                <a:cxnLst>
                  <a:cxn ang="0">
                    <a:pos x="T0" y="T1"/>
                  </a:cxn>
                  <a:cxn ang="0">
                    <a:pos x="T2" y="T3"/>
                  </a:cxn>
                  <a:cxn ang="0">
                    <a:pos x="T4" y="T5"/>
                  </a:cxn>
                  <a:cxn ang="0">
                    <a:pos x="T6" y="T7"/>
                  </a:cxn>
                  <a:cxn ang="0">
                    <a:pos x="T8" y="T9"/>
                  </a:cxn>
                </a:cxnLst>
                <a:rect l="0" t="0" r="r" b="b"/>
                <a:pathLst>
                  <a:path w="535" h="675">
                    <a:moveTo>
                      <a:pt x="123" y="0"/>
                    </a:moveTo>
                    <a:lnTo>
                      <a:pt x="0" y="410"/>
                    </a:lnTo>
                    <a:lnTo>
                      <a:pt x="398" y="675"/>
                    </a:lnTo>
                    <a:lnTo>
                      <a:pt x="535" y="263"/>
                    </a:lnTo>
                    <a:lnTo>
                      <a:pt x="123" y="0"/>
                    </a:lnTo>
                    <a:close/>
                  </a:path>
                </a:pathLst>
              </a:custGeom>
              <a:gradFill flip="none" rotWithShape="1">
                <a:gsLst>
                  <a:gs pos="0">
                    <a:schemeClr val="bg1"/>
                  </a:gs>
                  <a:gs pos="100000">
                    <a:schemeClr val="bg1">
                      <a:lumMod val="75000"/>
                    </a:schemeClr>
                  </a:gs>
                </a:gsLst>
                <a:lin ang="2700000" scaled="1"/>
                <a:tileRect/>
              </a:gradFill>
              <a:ln w="3175">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33" name="Freeform 11">
                <a:extLst>
                  <a:ext uri="{FF2B5EF4-FFF2-40B4-BE49-F238E27FC236}">
                    <a16:creationId xmlns:a16="http://schemas.microsoft.com/office/drawing/2014/main" id="{8ACEF451-7FD0-4C7A-8F88-7DD78C56BB79}"/>
                  </a:ext>
                </a:extLst>
              </p:cNvPr>
              <p:cNvSpPr>
                <a:spLocks/>
              </p:cNvSpPr>
              <p:nvPr/>
            </p:nvSpPr>
            <p:spPr bwMode="auto">
              <a:xfrm>
                <a:off x="4876155" y="4730745"/>
                <a:ext cx="932428" cy="1176429"/>
              </a:xfrm>
              <a:custGeom>
                <a:avLst/>
                <a:gdLst>
                  <a:gd name="T0" fmla="*/ 123 w 535"/>
                  <a:gd name="T1" fmla="*/ 0 h 675"/>
                  <a:gd name="T2" fmla="*/ 0 w 535"/>
                  <a:gd name="T3" fmla="*/ 410 h 675"/>
                  <a:gd name="T4" fmla="*/ 398 w 535"/>
                  <a:gd name="T5" fmla="*/ 675 h 675"/>
                  <a:gd name="T6" fmla="*/ 535 w 535"/>
                  <a:gd name="T7" fmla="*/ 263 h 675"/>
                  <a:gd name="T8" fmla="*/ 123 w 535"/>
                  <a:gd name="T9" fmla="*/ 0 h 675"/>
                </a:gdLst>
                <a:ahLst/>
                <a:cxnLst>
                  <a:cxn ang="0">
                    <a:pos x="T0" y="T1"/>
                  </a:cxn>
                  <a:cxn ang="0">
                    <a:pos x="T2" y="T3"/>
                  </a:cxn>
                  <a:cxn ang="0">
                    <a:pos x="T4" y="T5"/>
                  </a:cxn>
                  <a:cxn ang="0">
                    <a:pos x="T6" y="T7"/>
                  </a:cxn>
                  <a:cxn ang="0">
                    <a:pos x="T8" y="T9"/>
                  </a:cxn>
                </a:cxnLst>
                <a:rect l="0" t="0" r="r" b="b"/>
                <a:pathLst>
                  <a:path w="535" h="675">
                    <a:moveTo>
                      <a:pt x="123" y="0"/>
                    </a:moveTo>
                    <a:lnTo>
                      <a:pt x="0" y="410"/>
                    </a:lnTo>
                    <a:lnTo>
                      <a:pt x="398" y="675"/>
                    </a:lnTo>
                    <a:lnTo>
                      <a:pt x="535" y="263"/>
                    </a:lnTo>
                    <a:lnTo>
                      <a:pt x="123"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34" name="Freeform 12">
                <a:extLst>
                  <a:ext uri="{FF2B5EF4-FFF2-40B4-BE49-F238E27FC236}">
                    <a16:creationId xmlns:a16="http://schemas.microsoft.com/office/drawing/2014/main" id="{8D39F478-7204-44D3-863D-093F287EC437}"/>
                  </a:ext>
                </a:extLst>
              </p:cNvPr>
              <p:cNvSpPr>
                <a:spLocks/>
              </p:cNvSpPr>
              <p:nvPr/>
            </p:nvSpPr>
            <p:spPr bwMode="auto">
              <a:xfrm>
                <a:off x="3760727" y="3650173"/>
                <a:ext cx="711086" cy="986458"/>
              </a:xfrm>
              <a:custGeom>
                <a:avLst/>
                <a:gdLst>
                  <a:gd name="T0" fmla="*/ 0 w 408"/>
                  <a:gd name="T1" fmla="*/ 0 h 566"/>
                  <a:gd name="T2" fmla="*/ 375 w 408"/>
                  <a:gd name="T3" fmla="*/ 227 h 566"/>
                  <a:gd name="T4" fmla="*/ 408 w 408"/>
                  <a:gd name="T5" fmla="*/ 566 h 566"/>
                  <a:gd name="T6" fmla="*/ 50 w 408"/>
                  <a:gd name="T7" fmla="*/ 331 h 566"/>
                  <a:gd name="T8" fmla="*/ 0 w 408"/>
                  <a:gd name="T9" fmla="*/ 0 h 566"/>
                </a:gdLst>
                <a:ahLst/>
                <a:cxnLst>
                  <a:cxn ang="0">
                    <a:pos x="T0" y="T1"/>
                  </a:cxn>
                  <a:cxn ang="0">
                    <a:pos x="T2" y="T3"/>
                  </a:cxn>
                  <a:cxn ang="0">
                    <a:pos x="T4" y="T5"/>
                  </a:cxn>
                  <a:cxn ang="0">
                    <a:pos x="T6" y="T7"/>
                  </a:cxn>
                  <a:cxn ang="0">
                    <a:pos x="T8" y="T9"/>
                  </a:cxn>
                </a:cxnLst>
                <a:rect l="0" t="0" r="r" b="b"/>
                <a:pathLst>
                  <a:path w="408" h="566">
                    <a:moveTo>
                      <a:pt x="0" y="0"/>
                    </a:moveTo>
                    <a:lnTo>
                      <a:pt x="375" y="227"/>
                    </a:lnTo>
                    <a:lnTo>
                      <a:pt x="408" y="566"/>
                    </a:lnTo>
                    <a:lnTo>
                      <a:pt x="50" y="331"/>
                    </a:lnTo>
                    <a:lnTo>
                      <a:pt x="0" y="0"/>
                    </a:lnTo>
                    <a:close/>
                  </a:path>
                </a:pathLst>
              </a:custGeom>
              <a:gradFill>
                <a:gsLst>
                  <a:gs pos="0">
                    <a:schemeClr val="accent5"/>
                  </a:gs>
                  <a:gs pos="100000">
                    <a:schemeClr val="accent5">
                      <a:lumMod val="60000"/>
                      <a:lumOff val="40000"/>
                    </a:schemeClr>
                  </a:gs>
                </a:gsLst>
                <a:lin ang="12000000" scaled="0"/>
              </a:gradFill>
              <a:ln w="3175">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35" name="Freeform 13">
                <a:extLst>
                  <a:ext uri="{FF2B5EF4-FFF2-40B4-BE49-F238E27FC236}">
                    <a16:creationId xmlns:a16="http://schemas.microsoft.com/office/drawing/2014/main" id="{31852096-33F7-4077-ACE0-161DFE9E4A1D}"/>
                  </a:ext>
                </a:extLst>
              </p:cNvPr>
              <p:cNvSpPr>
                <a:spLocks/>
              </p:cNvSpPr>
              <p:nvPr/>
            </p:nvSpPr>
            <p:spPr bwMode="auto">
              <a:xfrm>
                <a:off x="3996011" y="2890287"/>
                <a:ext cx="660542" cy="1159001"/>
              </a:xfrm>
              <a:custGeom>
                <a:avLst/>
                <a:gdLst>
                  <a:gd name="T0" fmla="*/ 358 w 379"/>
                  <a:gd name="T1" fmla="*/ 0 h 665"/>
                  <a:gd name="T2" fmla="*/ 379 w 379"/>
                  <a:gd name="T3" fmla="*/ 358 h 665"/>
                  <a:gd name="T4" fmla="*/ 38 w 379"/>
                  <a:gd name="T5" fmla="*/ 665 h 665"/>
                  <a:gd name="T6" fmla="*/ 0 w 379"/>
                  <a:gd name="T7" fmla="*/ 315 h 665"/>
                  <a:gd name="T8" fmla="*/ 358 w 379"/>
                  <a:gd name="T9" fmla="*/ 0 h 665"/>
                </a:gdLst>
                <a:ahLst/>
                <a:cxnLst>
                  <a:cxn ang="0">
                    <a:pos x="T0" y="T1"/>
                  </a:cxn>
                  <a:cxn ang="0">
                    <a:pos x="T2" y="T3"/>
                  </a:cxn>
                  <a:cxn ang="0">
                    <a:pos x="T4" y="T5"/>
                  </a:cxn>
                  <a:cxn ang="0">
                    <a:pos x="T6" y="T7"/>
                  </a:cxn>
                  <a:cxn ang="0">
                    <a:pos x="T8" y="T9"/>
                  </a:cxn>
                </a:cxnLst>
                <a:rect l="0" t="0" r="r" b="b"/>
                <a:pathLst>
                  <a:path w="379" h="665">
                    <a:moveTo>
                      <a:pt x="358" y="0"/>
                    </a:moveTo>
                    <a:lnTo>
                      <a:pt x="379" y="358"/>
                    </a:lnTo>
                    <a:lnTo>
                      <a:pt x="38" y="665"/>
                    </a:lnTo>
                    <a:lnTo>
                      <a:pt x="0" y="315"/>
                    </a:lnTo>
                    <a:lnTo>
                      <a:pt x="358" y="0"/>
                    </a:lnTo>
                    <a:close/>
                  </a:path>
                </a:pathLst>
              </a:custGeom>
              <a:gradFill>
                <a:gsLst>
                  <a:gs pos="0">
                    <a:schemeClr val="accent5">
                      <a:lumMod val="50000"/>
                    </a:schemeClr>
                  </a:gs>
                  <a:gs pos="100000">
                    <a:schemeClr val="accent5"/>
                  </a:gs>
                </a:gsLst>
                <a:lin ang="12000000" scaled="0"/>
              </a:gradFill>
              <a:ln w="3175">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36" name="Freeform 14">
                <a:extLst>
                  <a:ext uri="{FF2B5EF4-FFF2-40B4-BE49-F238E27FC236}">
                    <a16:creationId xmlns:a16="http://schemas.microsoft.com/office/drawing/2014/main" id="{48658B4F-4D91-4D23-B5B2-2CACFBF3BE51}"/>
                  </a:ext>
                </a:extLst>
              </p:cNvPr>
              <p:cNvSpPr>
                <a:spLocks/>
              </p:cNvSpPr>
              <p:nvPr/>
            </p:nvSpPr>
            <p:spPr bwMode="auto">
              <a:xfrm>
                <a:off x="4199927" y="3554316"/>
                <a:ext cx="766858" cy="1045714"/>
              </a:xfrm>
              <a:custGeom>
                <a:avLst/>
                <a:gdLst>
                  <a:gd name="T0" fmla="*/ 419 w 440"/>
                  <a:gd name="T1" fmla="*/ 247 h 600"/>
                  <a:gd name="T2" fmla="*/ 440 w 440"/>
                  <a:gd name="T3" fmla="*/ 600 h 600"/>
                  <a:gd name="T4" fmla="*/ 33 w 440"/>
                  <a:gd name="T5" fmla="*/ 351 h 600"/>
                  <a:gd name="T6" fmla="*/ 0 w 440"/>
                  <a:gd name="T7" fmla="*/ 0 h 600"/>
                  <a:gd name="T8" fmla="*/ 419 w 440"/>
                  <a:gd name="T9" fmla="*/ 247 h 600"/>
                </a:gdLst>
                <a:ahLst/>
                <a:cxnLst>
                  <a:cxn ang="0">
                    <a:pos x="T0" y="T1"/>
                  </a:cxn>
                  <a:cxn ang="0">
                    <a:pos x="T2" y="T3"/>
                  </a:cxn>
                  <a:cxn ang="0">
                    <a:pos x="T4" y="T5"/>
                  </a:cxn>
                  <a:cxn ang="0">
                    <a:pos x="T6" y="T7"/>
                  </a:cxn>
                  <a:cxn ang="0">
                    <a:pos x="T8" y="T9"/>
                  </a:cxn>
                </a:cxnLst>
                <a:rect l="0" t="0" r="r" b="b"/>
                <a:pathLst>
                  <a:path w="440" h="600">
                    <a:moveTo>
                      <a:pt x="419" y="247"/>
                    </a:moveTo>
                    <a:lnTo>
                      <a:pt x="440" y="600"/>
                    </a:lnTo>
                    <a:lnTo>
                      <a:pt x="33" y="351"/>
                    </a:lnTo>
                    <a:lnTo>
                      <a:pt x="0" y="0"/>
                    </a:lnTo>
                    <a:lnTo>
                      <a:pt x="419" y="247"/>
                    </a:lnTo>
                    <a:close/>
                  </a:path>
                </a:pathLst>
              </a:custGeom>
              <a:gradFill flip="none" rotWithShape="1">
                <a:gsLst>
                  <a:gs pos="0">
                    <a:schemeClr val="bg1"/>
                  </a:gs>
                  <a:gs pos="100000">
                    <a:schemeClr val="bg1">
                      <a:lumMod val="75000"/>
                    </a:schemeClr>
                  </a:gs>
                </a:gsLst>
                <a:lin ang="2700000" scaled="1"/>
                <a:tileRect/>
              </a:gradFill>
              <a:ln w="3175">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37" name="Freeform 15">
                <a:extLst>
                  <a:ext uri="{FF2B5EF4-FFF2-40B4-BE49-F238E27FC236}">
                    <a16:creationId xmlns:a16="http://schemas.microsoft.com/office/drawing/2014/main" id="{6720F59A-5220-42E3-9C2D-6192B946AAC7}"/>
                  </a:ext>
                </a:extLst>
              </p:cNvPr>
              <p:cNvSpPr>
                <a:spLocks/>
              </p:cNvSpPr>
              <p:nvPr/>
            </p:nvSpPr>
            <p:spPr bwMode="auto">
              <a:xfrm>
                <a:off x="4196752" y="3011666"/>
                <a:ext cx="1357685" cy="979486"/>
              </a:xfrm>
              <a:custGeom>
                <a:avLst/>
                <a:gdLst>
                  <a:gd name="T0" fmla="*/ 419 w 779"/>
                  <a:gd name="T1" fmla="*/ 562 h 562"/>
                  <a:gd name="T2" fmla="*/ 779 w 779"/>
                  <a:gd name="T3" fmla="*/ 235 h 562"/>
                  <a:gd name="T4" fmla="*/ 357 w 779"/>
                  <a:gd name="T5" fmla="*/ 0 h 562"/>
                  <a:gd name="T6" fmla="*/ 0 w 779"/>
                  <a:gd name="T7" fmla="*/ 315 h 562"/>
                  <a:gd name="T8" fmla="*/ 419 w 779"/>
                  <a:gd name="T9" fmla="*/ 562 h 562"/>
                </a:gdLst>
                <a:ahLst/>
                <a:cxnLst>
                  <a:cxn ang="0">
                    <a:pos x="T0" y="T1"/>
                  </a:cxn>
                  <a:cxn ang="0">
                    <a:pos x="T2" y="T3"/>
                  </a:cxn>
                  <a:cxn ang="0">
                    <a:pos x="T4" y="T5"/>
                  </a:cxn>
                  <a:cxn ang="0">
                    <a:pos x="T6" y="T7"/>
                  </a:cxn>
                  <a:cxn ang="0">
                    <a:pos x="T8" y="T9"/>
                  </a:cxn>
                </a:cxnLst>
                <a:rect l="0" t="0" r="r" b="b"/>
                <a:pathLst>
                  <a:path w="779" h="562">
                    <a:moveTo>
                      <a:pt x="419" y="562"/>
                    </a:moveTo>
                    <a:lnTo>
                      <a:pt x="779" y="235"/>
                    </a:lnTo>
                    <a:lnTo>
                      <a:pt x="357" y="0"/>
                    </a:lnTo>
                    <a:lnTo>
                      <a:pt x="0" y="315"/>
                    </a:lnTo>
                    <a:lnTo>
                      <a:pt x="419" y="562"/>
                    </a:lnTo>
                    <a:close/>
                  </a:path>
                </a:pathLst>
              </a:custGeom>
              <a:solidFill>
                <a:schemeClr val="bg1">
                  <a:lumMod val="95000"/>
                </a:schemeClr>
              </a:solidFill>
              <a:ln w="3175">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38" name="Freeform 16">
                <a:extLst>
                  <a:ext uri="{FF2B5EF4-FFF2-40B4-BE49-F238E27FC236}">
                    <a16:creationId xmlns:a16="http://schemas.microsoft.com/office/drawing/2014/main" id="{0509B8C1-D9FF-4531-B157-65BA72129A73}"/>
                  </a:ext>
                </a:extLst>
              </p:cNvPr>
              <p:cNvSpPr>
                <a:spLocks/>
              </p:cNvSpPr>
              <p:nvPr/>
            </p:nvSpPr>
            <p:spPr bwMode="auto">
              <a:xfrm>
                <a:off x="5569812" y="4899802"/>
                <a:ext cx="768600" cy="1007372"/>
              </a:xfrm>
              <a:custGeom>
                <a:avLst/>
                <a:gdLst>
                  <a:gd name="T0" fmla="*/ 0 w 441"/>
                  <a:gd name="T1" fmla="*/ 578 h 578"/>
                  <a:gd name="T2" fmla="*/ 137 w 441"/>
                  <a:gd name="T3" fmla="*/ 166 h 578"/>
                  <a:gd name="T4" fmla="*/ 441 w 441"/>
                  <a:gd name="T5" fmla="*/ 0 h 578"/>
                  <a:gd name="T6" fmla="*/ 308 w 441"/>
                  <a:gd name="T7" fmla="*/ 394 h 578"/>
                  <a:gd name="T8" fmla="*/ 0 w 441"/>
                  <a:gd name="T9" fmla="*/ 578 h 578"/>
                </a:gdLst>
                <a:ahLst/>
                <a:cxnLst>
                  <a:cxn ang="0">
                    <a:pos x="T0" y="T1"/>
                  </a:cxn>
                  <a:cxn ang="0">
                    <a:pos x="T2" y="T3"/>
                  </a:cxn>
                  <a:cxn ang="0">
                    <a:pos x="T4" y="T5"/>
                  </a:cxn>
                  <a:cxn ang="0">
                    <a:pos x="T6" y="T7"/>
                  </a:cxn>
                  <a:cxn ang="0">
                    <a:pos x="T8" y="T9"/>
                  </a:cxn>
                </a:cxnLst>
                <a:rect l="0" t="0" r="r" b="b"/>
                <a:pathLst>
                  <a:path w="441" h="578">
                    <a:moveTo>
                      <a:pt x="0" y="578"/>
                    </a:moveTo>
                    <a:lnTo>
                      <a:pt x="137" y="166"/>
                    </a:lnTo>
                    <a:lnTo>
                      <a:pt x="441" y="0"/>
                    </a:lnTo>
                    <a:lnTo>
                      <a:pt x="308" y="394"/>
                    </a:lnTo>
                    <a:lnTo>
                      <a:pt x="0" y="578"/>
                    </a:lnTo>
                    <a:close/>
                  </a:path>
                </a:pathLst>
              </a:custGeom>
              <a:gradFill>
                <a:gsLst>
                  <a:gs pos="0">
                    <a:schemeClr val="bg1">
                      <a:lumMod val="50000"/>
                    </a:schemeClr>
                  </a:gs>
                  <a:gs pos="100000">
                    <a:schemeClr val="bg1">
                      <a:lumMod val="75000"/>
                    </a:schemeClr>
                  </a:gs>
                </a:gsLst>
                <a:lin ang="12000000" scaled="0"/>
              </a:gradFill>
              <a:ln w="3175">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39" name="Freeform 17">
                <a:extLst>
                  <a:ext uri="{FF2B5EF4-FFF2-40B4-BE49-F238E27FC236}">
                    <a16:creationId xmlns:a16="http://schemas.microsoft.com/office/drawing/2014/main" id="{FFEADD22-6B90-459F-BDFE-90B587BB7C1D}"/>
                  </a:ext>
                </a:extLst>
              </p:cNvPr>
              <p:cNvSpPr>
                <a:spLocks/>
              </p:cNvSpPr>
              <p:nvPr/>
            </p:nvSpPr>
            <p:spPr bwMode="auto">
              <a:xfrm>
                <a:off x="5569812" y="4899802"/>
                <a:ext cx="768600" cy="1007372"/>
              </a:xfrm>
              <a:custGeom>
                <a:avLst/>
                <a:gdLst>
                  <a:gd name="T0" fmla="*/ 0 w 441"/>
                  <a:gd name="T1" fmla="*/ 578 h 578"/>
                  <a:gd name="T2" fmla="*/ 137 w 441"/>
                  <a:gd name="T3" fmla="*/ 166 h 578"/>
                  <a:gd name="T4" fmla="*/ 441 w 441"/>
                  <a:gd name="T5" fmla="*/ 0 h 578"/>
                  <a:gd name="T6" fmla="*/ 308 w 441"/>
                  <a:gd name="T7" fmla="*/ 394 h 578"/>
                  <a:gd name="T8" fmla="*/ 0 w 441"/>
                  <a:gd name="T9" fmla="*/ 578 h 578"/>
                </a:gdLst>
                <a:ahLst/>
                <a:cxnLst>
                  <a:cxn ang="0">
                    <a:pos x="T0" y="T1"/>
                  </a:cxn>
                  <a:cxn ang="0">
                    <a:pos x="T2" y="T3"/>
                  </a:cxn>
                  <a:cxn ang="0">
                    <a:pos x="T4" y="T5"/>
                  </a:cxn>
                  <a:cxn ang="0">
                    <a:pos x="T6" y="T7"/>
                  </a:cxn>
                  <a:cxn ang="0">
                    <a:pos x="T8" y="T9"/>
                  </a:cxn>
                </a:cxnLst>
                <a:rect l="0" t="0" r="r" b="b"/>
                <a:pathLst>
                  <a:path w="441" h="578">
                    <a:moveTo>
                      <a:pt x="0" y="578"/>
                    </a:moveTo>
                    <a:lnTo>
                      <a:pt x="137" y="166"/>
                    </a:lnTo>
                    <a:lnTo>
                      <a:pt x="441" y="0"/>
                    </a:lnTo>
                    <a:lnTo>
                      <a:pt x="308" y="394"/>
                    </a:lnTo>
                    <a:lnTo>
                      <a:pt x="0" y="578"/>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40" name="Freeform 18">
                <a:extLst>
                  <a:ext uri="{FF2B5EF4-FFF2-40B4-BE49-F238E27FC236}">
                    <a16:creationId xmlns:a16="http://schemas.microsoft.com/office/drawing/2014/main" id="{98828617-43B0-4B2E-927F-4AFD5962E764}"/>
                  </a:ext>
                </a:extLst>
              </p:cNvPr>
              <p:cNvSpPr>
                <a:spLocks/>
              </p:cNvSpPr>
              <p:nvPr/>
            </p:nvSpPr>
            <p:spPr bwMode="auto">
              <a:xfrm>
                <a:off x="6106612" y="4624430"/>
                <a:ext cx="726771" cy="962058"/>
              </a:xfrm>
              <a:custGeom>
                <a:avLst/>
                <a:gdLst>
                  <a:gd name="T0" fmla="*/ 277 w 417"/>
                  <a:gd name="T1" fmla="*/ 383 h 552"/>
                  <a:gd name="T2" fmla="*/ 417 w 417"/>
                  <a:gd name="T3" fmla="*/ 0 h 552"/>
                  <a:gd name="T4" fmla="*/ 133 w 417"/>
                  <a:gd name="T5" fmla="*/ 158 h 552"/>
                  <a:gd name="T6" fmla="*/ 0 w 417"/>
                  <a:gd name="T7" fmla="*/ 552 h 552"/>
                  <a:gd name="T8" fmla="*/ 277 w 417"/>
                  <a:gd name="T9" fmla="*/ 383 h 552"/>
                </a:gdLst>
                <a:ahLst/>
                <a:cxnLst>
                  <a:cxn ang="0">
                    <a:pos x="T0" y="T1"/>
                  </a:cxn>
                  <a:cxn ang="0">
                    <a:pos x="T2" y="T3"/>
                  </a:cxn>
                  <a:cxn ang="0">
                    <a:pos x="T4" y="T5"/>
                  </a:cxn>
                  <a:cxn ang="0">
                    <a:pos x="T6" y="T7"/>
                  </a:cxn>
                  <a:cxn ang="0">
                    <a:pos x="T8" y="T9"/>
                  </a:cxn>
                </a:cxnLst>
                <a:rect l="0" t="0" r="r" b="b"/>
                <a:pathLst>
                  <a:path w="417" h="552">
                    <a:moveTo>
                      <a:pt x="277" y="383"/>
                    </a:moveTo>
                    <a:lnTo>
                      <a:pt x="417" y="0"/>
                    </a:lnTo>
                    <a:lnTo>
                      <a:pt x="133" y="158"/>
                    </a:lnTo>
                    <a:lnTo>
                      <a:pt x="0" y="552"/>
                    </a:lnTo>
                    <a:lnTo>
                      <a:pt x="277" y="383"/>
                    </a:lnTo>
                    <a:close/>
                  </a:path>
                </a:pathLst>
              </a:custGeom>
              <a:gradFill>
                <a:gsLst>
                  <a:gs pos="0">
                    <a:schemeClr val="accent5">
                      <a:lumMod val="50000"/>
                    </a:schemeClr>
                  </a:gs>
                  <a:gs pos="100000">
                    <a:schemeClr val="accent5"/>
                  </a:gs>
                </a:gsLst>
                <a:lin ang="12000000" scaled="0"/>
              </a:gradFill>
              <a:ln w="3175">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41" name="Freeform 19">
                <a:extLst>
                  <a:ext uri="{FF2B5EF4-FFF2-40B4-BE49-F238E27FC236}">
                    <a16:creationId xmlns:a16="http://schemas.microsoft.com/office/drawing/2014/main" id="{4ACA319E-6CD4-430F-95B5-2842D25D7472}"/>
                  </a:ext>
                </a:extLst>
              </p:cNvPr>
              <p:cNvSpPr>
                <a:spLocks/>
              </p:cNvSpPr>
              <p:nvPr/>
            </p:nvSpPr>
            <p:spPr bwMode="auto">
              <a:xfrm>
                <a:off x="6106612" y="4624430"/>
                <a:ext cx="726771" cy="962058"/>
              </a:xfrm>
              <a:custGeom>
                <a:avLst/>
                <a:gdLst>
                  <a:gd name="T0" fmla="*/ 277 w 417"/>
                  <a:gd name="T1" fmla="*/ 383 h 552"/>
                  <a:gd name="T2" fmla="*/ 417 w 417"/>
                  <a:gd name="T3" fmla="*/ 0 h 552"/>
                  <a:gd name="T4" fmla="*/ 133 w 417"/>
                  <a:gd name="T5" fmla="*/ 158 h 552"/>
                  <a:gd name="T6" fmla="*/ 0 w 417"/>
                  <a:gd name="T7" fmla="*/ 552 h 552"/>
                  <a:gd name="T8" fmla="*/ 277 w 417"/>
                  <a:gd name="T9" fmla="*/ 383 h 552"/>
                </a:gdLst>
                <a:ahLst/>
                <a:cxnLst>
                  <a:cxn ang="0">
                    <a:pos x="T0" y="T1"/>
                  </a:cxn>
                  <a:cxn ang="0">
                    <a:pos x="T2" y="T3"/>
                  </a:cxn>
                  <a:cxn ang="0">
                    <a:pos x="T4" y="T5"/>
                  </a:cxn>
                  <a:cxn ang="0">
                    <a:pos x="T6" y="T7"/>
                  </a:cxn>
                  <a:cxn ang="0">
                    <a:pos x="T8" y="T9"/>
                  </a:cxn>
                </a:cxnLst>
                <a:rect l="0" t="0" r="r" b="b"/>
                <a:pathLst>
                  <a:path w="417" h="552">
                    <a:moveTo>
                      <a:pt x="277" y="383"/>
                    </a:moveTo>
                    <a:lnTo>
                      <a:pt x="417" y="0"/>
                    </a:lnTo>
                    <a:lnTo>
                      <a:pt x="133" y="158"/>
                    </a:lnTo>
                    <a:lnTo>
                      <a:pt x="0" y="552"/>
                    </a:lnTo>
                    <a:lnTo>
                      <a:pt x="277" y="383"/>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42" name="Freeform 20">
                <a:extLst>
                  <a:ext uri="{FF2B5EF4-FFF2-40B4-BE49-F238E27FC236}">
                    <a16:creationId xmlns:a16="http://schemas.microsoft.com/office/drawing/2014/main" id="{C2EB29AA-92B4-4F7D-8354-CDE9A2C10371}"/>
                  </a:ext>
                </a:extLst>
              </p:cNvPr>
              <p:cNvSpPr>
                <a:spLocks/>
              </p:cNvSpPr>
              <p:nvPr/>
            </p:nvSpPr>
            <p:spPr bwMode="auto">
              <a:xfrm>
                <a:off x="6338411" y="4356030"/>
                <a:ext cx="494972" cy="543772"/>
              </a:xfrm>
              <a:custGeom>
                <a:avLst/>
                <a:gdLst>
                  <a:gd name="T0" fmla="*/ 0 w 284"/>
                  <a:gd name="T1" fmla="*/ 312 h 312"/>
                  <a:gd name="T2" fmla="*/ 284 w 284"/>
                  <a:gd name="T3" fmla="*/ 154 h 312"/>
                  <a:gd name="T4" fmla="*/ 21 w 284"/>
                  <a:gd name="T5" fmla="*/ 0 h 312"/>
                  <a:gd name="T6" fmla="*/ 0 w 284"/>
                  <a:gd name="T7" fmla="*/ 312 h 312"/>
                </a:gdLst>
                <a:ahLst/>
                <a:cxnLst>
                  <a:cxn ang="0">
                    <a:pos x="T0" y="T1"/>
                  </a:cxn>
                  <a:cxn ang="0">
                    <a:pos x="T2" y="T3"/>
                  </a:cxn>
                  <a:cxn ang="0">
                    <a:pos x="T4" y="T5"/>
                  </a:cxn>
                  <a:cxn ang="0">
                    <a:pos x="T6" y="T7"/>
                  </a:cxn>
                </a:cxnLst>
                <a:rect l="0" t="0" r="r" b="b"/>
                <a:pathLst>
                  <a:path w="284" h="312">
                    <a:moveTo>
                      <a:pt x="0" y="312"/>
                    </a:moveTo>
                    <a:lnTo>
                      <a:pt x="284" y="154"/>
                    </a:lnTo>
                    <a:lnTo>
                      <a:pt x="21" y="0"/>
                    </a:lnTo>
                    <a:lnTo>
                      <a:pt x="0" y="312"/>
                    </a:lnTo>
                    <a:close/>
                  </a:path>
                </a:pathLst>
              </a:custGeom>
              <a:solidFill>
                <a:schemeClr val="accent5">
                  <a:lumMod val="40000"/>
                  <a:lumOff val="60000"/>
                </a:schemeClr>
              </a:solidFill>
              <a:ln w="3175">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43" name="Freeform 21">
                <a:extLst>
                  <a:ext uri="{FF2B5EF4-FFF2-40B4-BE49-F238E27FC236}">
                    <a16:creationId xmlns:a16="http://schemas.microsoft.com/office/drawing/2014/main" id="{E730D181-96B3-4C10-B258-6BB528E871F8}"/>
                  </a:ext>
                </a:extLst>
              </p:cNvPr>
              <p:cNvSpPr>
                <a:spLocks/>
              </p:cNvSpPr>
              <p:nvPr/>
            </p:nvSpPr>
            <p:spPr bwMode="auto">
              <a:xfrm>
                <a:off x="6338411" y="4356030"/>
                <a:ext cx="494972" cy="543772"/>
              </a:xfrm>
              <a:custGeom>
                <a:avLst/>
                <a:gdLst>
                  <a:gd name="T0" fmla="*/ 0 w 284"/>
                  <a:gd name="T1" fmla="*/ 312 h 312"/>
                  <a:gd name="T2" fmla="*/ 284 w 284"/>
                  <a:gd name="T3" fmla="*/ 154 h 312"/>
                  <a:gd name="T4" fmla="*/ 21 w 284"/>
                  <a:gd name="T5" fmla="*/ 0 h 312"/>
                  <a:gd name="T6" fmla="*/ 0 w 284"/>
                  <a:gd name="T7" fmla="*/ 312 h 312"/>
                </a:gdLst>
                <a:ahLst/>
                <a:cxnLst>
                  <a:cxn ang="0">
                    <a:pos x="T0" y="T1"/>
                  </a:cxn>
                  <a:cxn ang="0">
                    <a:pos x="T2" y="T3"/>
                  </a:cxn>
                  <a:cxn ang="0">
                    <a:pos x="T4" y="T5"/>
                  </a:cxn>
                  <a:cxn ang="0">
                    <a:pos x="T6" y="T7"/>
                  </a:cxn>
                </a:cxnLst>
                <a:rect l="0" t="0" r="r" b="b"/>
                <a:pathLst>
                  <a:path w="284" h="312">
                    <a:moveTo>
                      <a:pt x="0" y="312"/>
                    </a:moveTo>
                    <a:lnTo>
                      <a:pt x="284" y="154"/>
                    </a:lnTo>
                    <a:lnTo>
                      <a:pt x="21" y="0"/>
                    </a:lnTo>
                    <a:lnTo>
                      <a:pt x="0" y="312"/>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44" name="Freeform 22">
                <a:extLst>
                  <a:ext uri="{FF2B5EF4-FFF2-40B4-BE49-F238E27FC236}">
                    <a16:creationId xmlns:a16="http://schemas.microsoft.com/office/drawing/2014/main" id="{0E38BE6F-9950-4F30-8B6D-781C816D16EA}"/>
                  </a:ext>
                </a:extLst>
              </p:cNvPr>
              <p:cNvSpPr>
                <a:spLocks/>
              </p:cNvSpPr>
              <p:nvPr/>
            </p:nvSpPr>
            <p:spPr bwMode="auto">
              <a:xfrm>
                <a:off x="6589383" y="4413545"/>
                <a:ext cx="632657" cy="878400"/>
              </a:xfrm>
              <a:custGeom>
                <a:avLst/>
                <a:gdLst>
                  <a:gd name="T0" fmla="*/ 227 w 363"/>
                  <a:gd name="T1" fmla="*/ 369 h 504"/>
                  <a:gd name="T2" fmla="*/ 363 w 363"/>
                  <a:gd name="T3" fmla="*/ 0 h 504"/>
                  <a:gd name="T4" fmla="*/ 140 w 363"/>
                  <a:gd name="T5" fmla="*/ 121 h 504"/>
                  <a:gd name="T6" fmla="*/ 0 w 363"/>
                  <a:gd name="T7" fmla="*/ 504 h 504"/>
                  <a:gd name="T8" fmla="*/ 227 w 363"/>
                  <a:gd name="T9" fmla="*/ 369 h 504"/>
                </a:gdLst>
                <a:ahLst/>
                <a:cxnLst>
                  <a:cxn ang="0">
                    <a:pos x="T0" y="T1"/>
                  </a:cxn>
                  <a:cxn ang="0">
                    <a:pos x="T2" y="T3"/>
                  </a:cxn>
                  <a:cxn ang="0">
                    <a:pos x="T4" y="T5"/>
                  </a:cxn>
                  <a:cxn ang="0">
                    <a:pos x="T6" y="T7"/>
                  </a:cxn>
                  <a:cxn ang="0">
                    <a:pos x="T8" y="T9"/>
                  </a:cxn>
                </a:cxnLst>
                <a:rect l="0" t="0" r="r" b="b"/>
                <a:pathLst>
                  <a:path w="363" h="504">
                    <a:moveTo>
                      <a:pt x="227" y="369"/>
                    </a:moveTo>
                    <a:lnTo>
                      <a:pt x="363" y="0"/>
                    </a:lnTo>
                    <a:lnTo>
                      <a:pt x="140" y="121"/>
                    </a:lnTo>
                    <a:lnTo>
                      <a:pt x="0" y="504"/>
                    </a:lnTo>
                    <a:lnTo>
                      <a:pt x="227" y="369"/>
                    </a:lnTo>
                    <a:close/>
                  </a:path>
                </a:pathLst>
              </a:custGeom>
              <a:gradFill>
                <a:gsLst>
                  <a:gs pos="0">
                    <a:schemeClr val="bg1">
                      <a:lumMod val="50000"/>
                    </a:schemeClr>
                  </a:gs>
                  <a:gs pos="100000">
                    <a:schemeClr val="bg1">
                      <a:lumMod val="75000"/>
                    </a:schemeClr>
                  </a:gs>
                </a:gsLst>
                <a:lin ang="12000000" scaled="0"/>
              </a:gradFill>
              <a:ln w="3175">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45" name="Freeform 23">
                <a:extLst>
                  <a:ext uri="{FF2B5EF4-FFF2-40B4-BE49-F238E27FC236}">
                    <a16:creationId xmlns:a16="http://schemas.microsoft.com/office/drawing/2014/main" id="{DEB1BDF3-AD46-41AC-B500-F360228816AD}"/>
                  </a:ext>
                </a:extLst>
              </p:cNvPr>
              <p:cNvSpPr>
                <a:spLocks/>
              </p:cNvSpPr>
              <p:nvPr/>
            </p:nvSpPr>
            <p:spPr bwMode="auto">
              <a:xfrm>
                <a:off x="6495269" y="4108544"/>
                <a:ext cx="552485" cy="536800"/>
              </a:xfrm>
              <a:custGeom>
                <a:avLst/>
                <a:gdLst>
                  <a:gd name="T0" fmla="*/ 213 w 317"/>
                  <a:gd name="T1" fmla="*/ 308 h 308"/>
                  <a:gd name="T2" fmla="*/ 317 w 317"/>
                  <a:gd name="T3" fmla="*/ 14 h 308"/>
                  <a:gd name="T4" fmla="*/ 59 w 317"/>
                  <a:gd name="T5" fmla="*/ 0 h 308"/>
                  <a:gd name="T6" fmla="*/ 0 w 317"/>
                  <a:gd name="T7" fmla="*/ 182 h 308"/>
                  <a:gd name="T8" fmla="*/ 213 w 317"/>
                  <a:gd name="T9" fmla="*/ 308 h 308"/>
                </a:gdLst>
                <a:ahLst/>
                <a:cxnLst>
                  <a:cxn ang="0">
                    <a:pos x="T0" y="T1"/>
                  </a:cxn>
                  <a:cxn ang="0">
                    <a:pos x="T2" y="T3"/>
                  </a:cxn>
                  <a:cxn ang="0">
                    <a:pos x="T4" y="T5"/>
                  </a:cxn>
                  <a:cxn ang="0">
                    <a:pos x="T6" y="T7"/>
                  </a:cxn>
                  <a:cxn ang="0">
                    <a:pos x="T8" y="T9"/>
                  </a:cxn>
                </a:cxnLst>
                <a:rect l="0" t="0" r="r" b="b"/>
                <a:pathLst>
                  <a:path w="317" h="308">
                    <a:moveTo>
                      <a:pt x="213" y="308"/>
                    </a:moveTo>
                    <a:lnTo>
                      <a:pt x="317" y="14"/>
                    </a:lnTo>
                    <a:lnTo>
                      <a:pt x="59" y="0"/>
                    </a:lnTo>
                    <a:lnTo>
                      <a:pt x="0" y="182"/>
                    </a:lnTo>
                    <a:lnTo>
                      <a:pt x="213" y="308"/>
                    </a:lnTo>
                    <a:close/>
                  </a:path>
                </a:pathLst>
              </a:custGeom>
              <a:gradFill>
                <a:gsLst>
                  <a:gs pos="0">
                    <a:schemeClr val="accent5"/>
                  </a:gs>
                  <a:gs pos="100000">
                    <a:schemeClr val="accent5">
                      <a:lumMod val="60000"/>
                      <a:lumOff val="40000"/>
                    </a:schemeClr>
                  </a:gs>
                </a:gsLst>
                <a:lin ang="12000000" scaled="0"/>
              </a:gradFill>
              <a:ln w="3175">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46" name="Freeform 24">
                <a:extLst>
                  <a:ext uri="{FF2B5EF4-FFF2-40B4-BE49-F238E27FC236}">
                    <a16:creationId xmlns:a16="http://schemas.microsoft.com/office/drawing/2014/main" id="{D8543FBA-3AE4-407D-B511-B56350767C45}"/>
                  </a:ext>
                </a:extLst>
              </p:cNvPr>
              <p:cNvSpPr>
                <a:spLocks/>
              </p:cNvSpPr>
              <p:nvPr/>
            </p:nvSpPr>
            <p:spPr bwMode="auto">
              <a:xfrm>
                <a:off x="6456926" y="4070202"/>
                <a:ext cx="247486" cy="467086"/>
              </a:xfrm>
              <a:custGeom>
                <a:avLst/>
                <a:gdLst>
                  <a:gd name="T0" fmla="*/ 67 w 142"/>
                  <a:gd name="T1" fmla="*/ 230 h 268"/>
                  <a:gd name="T2" fmla="*/ 142 w 142"/>
                  <a:gd name="T3" fmla="*/ 0 h 268"/>
                  <a:gd name="T4" fmla="*/ 81 w 142"/>
                  <a:gd name="T5" fmla="*/ 22 h 268"/>
                  <a:gd name="T6" fmla="*/ 0 w 142"/>
                  <a:gd name="T7" fmla="*/ 268 h 268"/>
                  <a:gd name="T8" fmla="*/ 67 w 142"/>
                  <a:gd name="T9" fmla="*/ 230 h 268"/>
                </a:gdLst>
                <a:ahLst/>
                <a:cxnLst>
                  <a:cxn ang="0">
                    <a:pos x="T0" y="T1"/>
                  </a:cxn>
                  <a:cxn ang="0">
                    <a:pos x="T2" y="T3"/>
                  </a:cxn>
                  <a:cxn ang="0">
                    <a:pos x="T4" y="T5"/>
                  </a:cxn>
                  <a:cxn ang="0">
                    <a:pos x="T6" y="T7"/>
                  </a:cxn>
                  <a:cxn ang="0">
                    <a:pos x="T8" y="T9"/>
                  </a:cxn>
                </a:cxnLst>
                <a:rect l="0" t="0" r="r" b="b"/>
                <a:pathLst>
                  <a:path w="142" h="268">
                    <a:moveTo>
                      <a:pt x="67" y="230"/>
                    </a:moveTo>
                    <a:lnTo>
                      <a:pt x="142" y="0"/>
                    </a:lnTo>
                    <a:lnTo>
                      <a:pt x="81" y="22"/>
                    </a:lnTo>
                    <a:lnTo>
                      <a:pt x="0" y="268"/>
                    </a:lnTo>
                    <a:lnTo>
                      <a:pt x="67" y="230"/>
                    </a:lnTo>
                    <a:close/>
                  </a:path>
                </a:pathLst>
              </a:custGeom>
              <a:gradFill>
                <a:gsLst>
                  <a:gs pos="0">
                    <a:schemeClr val="accent5">
                      <a:lumMod val="50000"/>
                    </a:schemeClr>
                  </a:gs>
                  <a:gs pos="100000">
                    <a:schemeClr val="accent5"/>
                  </a:gs>
                </a:gsLst>
                <a:lin ang="12000000" scaled="0"/>
              </a:gradFill>
              <a:ln w="3175">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47" name="Freeform 25">
                <a:extLst>
                  <a:ext uri="{FF2B5EF4-FFF2-40B4-BE49-F238E27FC236}">
                    <a16:creationId xmlns:a16="http://schemas.microsoft.com/office/drawing/2014/main" id="{4DF1432C-72CB-4B3D-B9DE-05F584669402}"/>
                  </a:ext>
                </a:extLst>
              </p:cNvPr>
              <p:cNvSpPr>
                <a:spLocks/>
              </p:cNvSpPr>
              <p:nvPr/>
            </p:nvSpPr>
            <p:spPr bwMode="auto">
              <a:xfrm>
                <a:off x="5808583" y="4108544"/>
                <a:ext cx="789514" cy="1080572"/>
              </a:xfrm>
              <a:custGeom>
                <a:avLst/>
                <a:gdLst>
                  <a:gd name="T0" fmla="*/ 159 w 453"/>
                  <a:gd name="T1" fmla="*/ 144 h 620"/>
                  <a:gd name="T2" fmla="*/ 0 w 453"/>
                  <a:gd name="T3" fmla="*/ 620 h 620"/>
                  <a:gd name="T4" fmla="*/ 304 w 453"/>
                  <a:gd name="T5" fmla="*/ 454 h 620"/>
                  <a:gd name="T6" fmla="*/ 453 w 453"/>
                  <a:gd name="T7" fmla="*/ 0 h 620"/>
                  <a:gd name="T8" fmla="*/ 159 w 453"/>
                  <a:gd name="T9" fmla="*/ 144 h 620"/>
                </a:gdLst>
                <a:ahLst/>
                <a:cxnLst>
                  <a:cxn ang="0">
                    <a:pos x="T0" y="T1"/>
                  </a:cxn>
                  <a:cxn ang="0">
                    <a:pos x="T2" y="T3"/>
                  </a:cxn>
                  <a:cxn ang="0">
                    <a:pos x="T4" y="T5"/>
                  </a:cxn>
                  <a:cxn ang="0">
                    <a:pos x="T6" y="T7"/>
                  </a:cxn>
                  <a:cxn ang="0">
                    <a:pos x="T8" y="T9"/>
                  </a:cxn>
                </a:cxnLst>
                <a:rect l="0" t="0" r="r" b="b"/>
                <a:pathLst>
                  <a:path w="453" h="620">
                    <a:moveTo>
                      <a:pt x="159" y="144"/>
                    </a:moveTo>
                    <a:lnTo>
                      <a:pt x="0" y="620"/>
                    </a:lnTo>
                    <a:lnTo>
                      <a:pt x="304" y="454"/>
                    </a:lnTo>
                    <a:lnTo>
                      <a:pt x="453" y="0"/>
                    </a:lnTo>
                    <a:lnTo>
                      <a:pt x="159" y="144"/>
                    </a:lnTo>
                    <a:close/>
                  </a:path>
                </a:pathLst>
              </a:custGeom>
              <a:gradFill>
                <a:gsLst>
                  <a:gs pos="0">
                    <a:schemeClr val="bg1">
                      <a:lumMod val="50000"/>
                    </a:schemeClr>
                  </a:gs>
                  <a:gs pos="100000">
                    <a:schemeClr val="bg1">
                      <a:lumMod val="75000"/>
                    </a:schemeClr>
                  </a:gs>
                </a:gsLst>
                <a:lin ang="12000000" scaled="0"/>
              </a:gradFill>
              <a:ln w="3175">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48" name="Freeform 26">
                <a:extLst>
                  <a:ext uri="{FF2B5EF4-FFF2-40B4-BE49-F238E27FC236}">
                    <a16:creationId xmlns:a16="http://schemas.microsoft.com/office/drawing/2014/main" id="{1B04B3EF-C315-45E9-8F36-229AD6CCE415}"/>
                  </a:ext>
                </a:extLst>
              </p:cNvPr>
              <p:cNvSpPr>
                <a:spLocks/>
              </p:cNvSpPr>
              <p:nvPr/>
            </p:nvSpPr>
            <p:spPr bwMode="auto">
              <a:xfrm>
                <a:off x="5808583" y="4108544"/>
                <a:ext cx="789514" cy="1080572"/>
              </a:xfrm>
              <a:custGeom>
                <a:avLst/>
                <a:gdLst>
                  <a:gd name="T0" fmla="*/ 159 w 453"/>
                  <a:gd name="T1" fmla="*/ 144 h 620"/>
                  <a:gd name="T2" fmla="*/ 0 w 453"/>
                  <a:gd name="T3" fmla="*/ 620 h 620"/>
                  <a:gd name="T4" fmla="*/ 304 w 453"/>
                  <a:gd name="T5" fmla="*/ 454 h 620"/>
                  <a:gd name="T6" fmla="*/ 453 w 453"/>
                  <a:gd name="T7" fmla="*/ 0 h 620"/>
                  <a:gd name="T8" fmla="*/ 159 w 453"/>
                  <a:gd name="T9" fmla="*/ 144 h 620"/>
                </a:gdLst>
                <a:ahLst/>
                <a:cxnLst>
                  <a:cxn ang="0">
                    <a:pos x="T0" y="T1"/>
                  </a:cxn>
                  <a:cxn ang="0">
                    <a:pos x="T2" y="T3"/>
                  </a:cxn>
                  <a:cxn ang="0">
                    <a:pos x="T4" y="T5"/>
                  </a:cxn>
                  <a:cxn ang="0">
                    <a:pos x="T6" y="T7"/>
                  </a:cxn>
                  <a:cxn ang="0">
                    <a:pos x="T8" y="T9"/>
                  </a:cxn>
                </a:cxnLst>
                <a:rect l="0" t="0" r="r" b="b"/>
                <a:pathLst>
                  <a:path w="453" h="620">
                    <a:moveTo>
                      <a:pt x="159" y="144"/>
                    </a:moveTo>
                    <a:lnTo>
                      <a:pt x="0" y="620"/>
                    </a:lnTo>
                    <a:lnTo>
                      <a:pt x="304" y="454"/>
                    </a:lnTo>
                    <a:lnTo>
                      <a:pt x="453" y="0"/>
                    </a:lnTo>
                    <a:lnTo>
                      <a:pt x="159" y="144"/>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49" name="Freeform 27">
                <a:extLst>
                  <a:ext uri="{FF2B5EF4-FFF2-40B4-BE49-F238E27FC236}">
                    <a16:creationId xmlns:a16="http://schemas.microsoft.com/office/drawing/2014/main" id="{1D1AC615-F1E2-42D1-BD72-1E455C52104F}"/>
                  </a:ext>
                </a:extLst>
              </p:cNvPr>
              <p:cNvSpPr>
                <a:spLocks/>
              </p:cNvSpPr>
              <p:nvPr/>
            </p:nvSpPr>
            <p:spPr bwMode="auto">
              <a:xfrm>
                <a:off x="6083317" y="3291145"/>
                <a:ext cx="784286" cy="1068372"/>
              </a:xfrm>
              <a:custGeom>
                <a:avLst/>
                <a:gdLst>
                  <a:gd name="T0" fmla="*/ 164 w 450"/>
                  <a:gd name="T1" fmla="*/ 123 h 613"/>
                  <a:gd name="T2" fmla="*/ 0 w 450"/>
                  <a:gd name="T3" fmla="*/ 613 h 613"/>
                  <a:gd name="T4" fmla="*/ 294 w 450"/>
                  <a:gd name="T5" fmla="*/ 469 h 613"/>
                  <a:gd name="T6" fmla="*/ 450 w 450"/>
                  <a:gd name="T7" fmla="*/ 0 h 613"/>
                  <a:gd name="T8" fmla="*/ 164 w 450"/>
                  <a:gd name="T9" fmla="*/ 123 h 613"/>
                </a:gdLst>
                <a:ahLst/>
                <a:cxnLst>
                  <a:cxn ang="0">
                    <a:pos x="T0" y="T1"/>
                  </a:cxn>
                  <a:cxn ang="0">
                    <a:pos x="T2" y="T3"/>
                  </a:cxn>
                  <a:cxn ang="0">
                    <a:pos x="T4" y="T5"/>
                  </a:cxn>
                  <a:cxn ang="0">
                    <a:pos x="T6" y="T7"/>
                  </a:cxn>
                  <a:cxn ang="0">
                    <a:pos x="T8" y="T9"/>
                  </a:cxn>
                </a:cxnLst>
                <a:rect l="0" t="0" r="r" b="b"/>
                <a:pathLst>
                  <a:path w="450" h="613">
                    <a:moveTo>
                      <a:pt x="164" y="123"/>
                    </a:moveTo>
                    <a:lnTo>
                      <a:pt x="0" y="613"/>
                    </a:lnTo>
                    <a:lnTo>
                      <a:pt x="294" y="469"/>
                    </a:lnTo>
                    <a:lnTo>
                      <a:pt x="450" y="0"/>
                    </a:lnTo>
                    <a:lnTo>
                      <a:pt x="164" y="123"/>
                    </a:lnTo>
                    <a:close/>
                  </a:path>
                </a:pathLst>
              </a:custGeom>
              <a:gradFill flip="none" rotWithShape="1">
                <a:gsLst>
                  <a:gs pos="0">
                    <a:schemeClr val="accent5">
                      <a:lumMod val="50000"/>
                    </a:schemeClr>
                  </a:gs>
                  <a:gs pos="100000">
                    <a:schemeClr val="accent5"/>
                  </a:gs>
                </a:gsLst>
                <a:lin ang="12000000" scaled="0"/>
                <a:tileRect/>
              </a:gradFill>
              <a:ln w="3175">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50" name="Freeform 28">
                <a:extLst>
                  <a:ext uri="{FF2B5EF4-FFF2-40B4-BE49-F238E27FC236}">
                    <a16:creationId xmlns:a16="http://schemas.microsoft.com/office/drawing/2014/main" id="{B8E2D12F-7A87-4952-9811-ABD7960D1019}"/>
                  </a:ext>
                </a:extLst>
              </p:cNvPr>
              <p:cNvSpPr>
                <a:spLocks/>
              </p:cNvSpPr>
              <p:nvPr/>
            </p:nvSpPr>
            <p:spPr bwMode="auto">
              <a:xfrm>
                <a:off x="6085698" y="3291145"/>
                <a:ext cx="784286" cy="1068372"/>
              </a:xfrm>
              <a:custGeom>
                <a:avLst/>
                <a:gdLst>
                  <a:gd name="T0" fmla="*/ 164 w 450"/>
                  <a:gd name="T1" fmla="*/ 123 h 613"/>
                  <a:gd name="T2" fmla="*/ 0 w 450"/>
                  <a:gd name="T3" fmla="*/ 613 h 613"/>
                  <a:gd name="T4" fmla="*/ 294 w 450"/>
                  <a:gd name="T5" fmla="*/ 469 h 613"/>
                  <a:gd name="T6" fmla="*/ 450 w 450"/>
                  <a:gd name="T7" fmla="*/ 0 h 613"/>
                  <a:gd name="T8" fmla="*/ 164 w 450"/>
                  <a:gd name="T9" fmla="*/ 123 h 613"/>
                </a:gdLst>
                <a:ahLst/>
                <a:cxnLst>
                  <a:cxn ang="0">
                    <a:pos x="T0" y="T1"/>
                  </a:cxn>
                  <a:cxn ang="0">
                    <a:pos x="T2" y="T3"/>
                  </a:cxn>
                  <a:cxn ang="0">
                    <a:pos x="T4" y="T5"/>
                  </a:cxn>
                  <a:cxn ang="0">
                    <a:pos x="T6" y="T7"/>
                  </a:cxn>
                  <a:cxn ang="0">
                    <a:pos x="T8" y="T9"/>
                  </a:cxn>
                </a:cxnLst>
                <a:rect l="0" t="0" r="r" b="b"/>
                <a:pathLst>
                  <a:path w="450" h="613">
                    <a:moveTo>
                      <a:pt x="164" y="123"/>
                    </a:moveTo>
                    <a:lnTo>
                      <a:pt x="0" y="613"/>
                    </a:lnTo>
                    <a:lnTo>
                      <a:pt x="294" y="469"/>
                    </a:lnTo>
                    <a:lnTo>
                      <a:pt x="450" y="0"/>
                    </a:lnTo>
                    <a:lnTo>
                      <a:pt x="164" y="123"/>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51" name="Freeform 29">
                <a:extLst>
                  <a:ext uri="{FF2B5EF4-FFF2-40B4-BE49-F238E27FC236}">
                    <a16:creationId xmlns:a16="http://schemas.microsoft.com/office/drawing/2014/main" id="{74434958-EABE-4878-B7BB-054811AA87D0}"/>
                  </a:ext>
                </a:extLst>
              </p:cNvPr>
              <p:cNvSpPr>
                <a:spLocks/>
              </p:cNvSpPr>
              <p:nvPr/>
            </p:nvSpPr>
            <p:spPr bwMode="auto">
              <a:xfrm>
                <a:off x="4884869" y="2006658"/>
                <a:ext cx="664028" cy="871428"/>
              </a:xfrm>
              <a:custGeom>
                <a:avLst/>
                <a:gdLst>
                  <a:gd name="T0" fmla="*/ 21 w 381"/>
                  <a:gd name="T1" fmla="*/ 355 h 500"/>
                  <a:gd name="T2" fmla="*/ 0 w 381"/>
                  <a:gd name="T3" fmla="*/ 0 h 500"/>
                  <a:gd name="T4" fmla="*/ 381 w 381"/>
                  <a:gd name="T5" fmla="*/ 204 h 500"/>
                  <a:gd name="T6" fmla="*/ 275 w 381"/>
                  <a:gd name="T7" fmla="*/ 500 h 500"/>
                  <a:gd name="T8" fmla="*/ 21 w 381"/>
                  <a:gd name="T9" fmla="*/ 355 h 500"/>
                </a:gdLst>
                <a:ahLst/>
                <a:cxnLst>
                  <a:cxn ang="0">
                    <a:pos x="T0" y="T1"/>
                  </a:cxn>
                  <a:cxn ang="0">
                    <a:pos x="T2" y="T3"/>
                  </a:cxn>
                  <a:cxn ang="0">
                    <a:pos x="T4" y="T5"/>
                  </a:cxn>
                  <a:cxn ang="0">
                    <a:pos x="T6" y="T7"/>
                  </a:cxn>
                  <a:cxn ang="0">
                    <a:pos x="T8" y="T9"/>
                  </a:cxn>
                </a:cxnLst>
                <a:rect l="0" t="0" r="r" b="b"/>
                <a:pathLst>
                  <a:path w="381" h="500">
                    <a:moveTo>
                      <a:pt x="21" y="355"/>
                    </a:moveTo>
                    <a:lnTo>
                      <a:pt x="0" y="0"/>
                    </a:lnTo>
                    <a:lnTo>
                      <a:pt x="381" y="204"/>
                    </a:lnTo>
                    <a:lnTo>
                      <a:pt x="275" y="500"/>
                    </a:lnTo>
                    <a:lnTo>
                      <a:pt x="21" y="355"/>
                    </a:lnTo>
                    <a:close/>
                  </a:path>
                </a:pathLst>
              </a:custGeom>
              <a:gradFill>
                <a:gsLst>
                  <a:gs pos="0">
                    <a:schemeClr val="accent5"/>
                  </a:gs>
                  <a:gs pos="100000">
                    <a:schemeClr val="accent5">
                      <a:lumMod val="60000"/>
                      <a:lumOff val="40000"/>
                    </a:schemeClr>
                  </a:gs>
                </a:gsLst>
                <a:lin ang="12000000" scaled="0"/>
              </a:gradFill>
              <a:ln w="3175">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52" name="Freeform 30">
                <a:extLst>
                  <a:ext uri="{FF2B5EF4-FFF2-40B4-BE49-F238E27FC236}">
                    <a16:creationId xmlns:a16="http://schemas.microsoft.com/office/drawing/2014/main" id="{60170846-AD2F-4D9E-B2F9-BFCEA7A3BFDE}"/>
                  </a:ext>
                </a:extLst>
              </p:cNvPr>
              <p:cNvSpPr>
                <a:spLocks/>
              </p:cNvSpPr>
              <p:nvPr/>
            </p:nvSpPr>
            <p:spPr bwMode="auto">
              <a:xfrm>
                <a:off x="6333184" y="2770030"/>
                <a:ext cx="268400" cy="352058"/>
              </a:xfrm>
              <a:custGeom>
                <a:avLst/>
                <a:gdLst>
                  <a:gd name="T0" fmla="*/ 154 w 154"/>
                  <a:gd name="T1" fmla="*/ 0 h 202"/>
                  <a:gd name="T2" fmla="*/ 145 w 154"/>
                  <a:gd name="T3" fmla="*/ 202 h 202"/>
                  <a:gd name="T4" fmla="*/ 0 w 154"/>
                  <a:gd name="T5" fmla="*/ 178 h 202"/>
                  <a:gd name="T6" fmla="*/ 24 w 154"/>
                  <a:gd name="T7" fmla="*/ 131 h 202"/>
                  <a:gd name="T8" fmla="*/ 154 w 154"/>
                  <a:gd name="T9" fmla="*/ 0 h 202"/>
                </a:gdLst>
                <a:ahLst/>
                <a:cxnLst>
                  <a:cxn ang="0">
                    <a:pos x="T0" y="T1"/>
                  </a:cxn>
                  <a:cxn ang="0">
                    <a:pos x="T2" y="T3"/>
                  </a:cxn>
                  <a:cxn ang="0">
                    <a:pos x="T4" y="T5"/>
                  </a:cxn>
                  <a:cxn ang="0">
                    <a:pos x="T6" y="T7"/>
                  </a:cxn>
                  <a:cxn ang="0">
                    <a:pos x="T8" y="T9"/>
                  </a:cxn>
                </a:cxnLst>
                <a:rect l="0" t="0" r="r" b="b"/>
                <a:pathLst>
                  <a:path w="154" h="202">
                    <a:moveTo>
                      <a:pt x="154" y="0"/>
                    </a:moveTo>
                    <a:lnTo>
                      <a:pt x="145" y="202"/>
                    </a:lnTo>
                    <a:lnTo>
                      <a:pt x="0" y="178"/>
                    </a:lnTo>
                    <a:lnTo>
                      <a:pt x="24" y="131"/>
                    </a:lnTo>
                    <a:lnTo>
                      <a:pt x="154" y="0"/>
                    </a:lnTo>
                    <a:close/>
                  </a:path>
                </a:pathLst>
              </a:custGeom>
              <a:gradFill>
                <a:gsLst>
                  <a:gs pos="0">
                    <a:schemeClr val="accent5">
                      <a:lumMod val="50000"/>
                    </a:schemeClr>
                  </a:gs>
                  <a:gs pos="100000">
                    <a:schemeClr val="accent5"/>
                  </a:gs>
                </a:gsLst>
                <a:lin ang="12000000" scaled="0"/>
              </a:gradFill>
              <a:ln w="3175">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53" name="Freeform 31">
                <a:extLst>
                  <a:ext uri="{FF2B5EF4-FFF2-40B4-BE49-F238E27FC236}">
                    <a16:creationId xmlns:a16="http://schemas.microsoft.com/office/drawing/2014/main" id="{CD298D2B-0872-43F4-BD76-9C40C8AD2774}"/>
                  </a:ext>
                </a:extLst>
              </p:cNvPr>
              <p:cNvSpPr>
                <a:spLocks/>
              </p:cNvSpPr>
              <p:nvPr/>
            </p:nvSpPr>
            <p:spPr bwMode="auto">
              <a:xfrm>
                <a:off x="6036898" y="2344772"/>
                <a:ext cx="115028" cy="141172"/>
              </a:xfrm>
              <a:custGeom>
                <a:avLst/>
                <a:gdLst>
                  <a:gd name="T0" fmla="*/ 66 w 66"/>
                  <a:gd name="T1" fmla="*/ 36 h 81"/>
                  <a:gd name="T2" fmla="*/ 0 w 66"/>
                  <a:gd name="T3" fmla="*/ 0 h 81"/>
                  <a:gd name="T4" fmla="*/ 16 w 66"/>
                  <a:gd name="T5" fmla="*/ 81 h 81"/>
                  <a:gd name="T6" fmla="*/ 66 w 66"/>
                  <a:gd name="T7" fmla="*/ 36 h 81"/>
                </a:gdLst>
                <a:ahLst/>
                <a:cxnLst>
                  <a:cxn ang="0">
                    <a:pos x="T0" y="T1"/>
                  </a:cxn>
                  <a:cxn ang="0">
                    <a:pos x="T2" y="T3"/>
                  </a:cxn>
                  <a:cxn ang="0">
                    <a:pos x="T4" y="T5"/>
                  </a:cxn>
                  <a:cxn ang="0">
                    <a:pos x="T6" y="T7"/>
                  </a:cxn>
                </a:cxnLst>
                <a:rect l="0" t="0" r="r" b="b"/>
                <a:pathLst>
                  <a:path w="66" h="81">
                    <a:moveTo>
                      <a:pt x="66" y="36"/>
                    </a:moveTo>
                    <a:lnTo>
                      <a:pt x="0" y="0"/>
                    </a:lnTo>
                    <a:lnTo>
                      <a:pt x="16" y="81"/>
                    </a:lnTo>
                    <a:lnTo>
                      <a:pt x="66" y="36"/>
                    </a:lnTo>
                    <a:close/>
                  </a:path>
                </a:pathLst>
              </a:custGeom>
              <a:solidFill>
                <a:schemeClr val="accent5">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54" name="Freeform 32">
                <a:extLst>
                  <a:ext uri="{FF2B5EF4-FFF2-40B4-BE49-F238E27FC236}">
                    <a16:creationId xmlns:a16="http://schemas.microsoft.com/office/drawing/2014/main" id="{A198A27F-B842-4EB1-BD9F-6789FBDD5893}"/>
                  </a:ext>
                </a:extLst>
              </p:cNvPr>
              <p:cNvSpPr>
                <a:spLocks/>
              </p:cNvSpPr>
              <p:nvPr/>
            </p:nvSpPr>
            <p:spPr bwMode="auto">
              <a:xfrm>
                <a:off x="5524498" y="1882915"/>
                <a:ext cx="569914" cy="1085801"/>
              </a:xfrm>
              <a:custGeom>
                <a:avLst/>
                <a:gdLst>
                  <a:gd name="T0" fmla="*/ 133 w 327"/>
                  <a:gd name="T1" fmla="*/ 104 h 623"/>
                  <a:gd name="T2" fmla="*/ 327 w 327"/>
                  <a:gd name="T3" fmla="*/ 0 h 623"/>
                  <a:gd name="T4" fmla="*/ 310 w 327"/>
                  <a:gd name="T5" fmla="*/ 346 h 623"/>
                  <a:gd name="T6" fmla="*/ 294 w 327"/>
                  <a:gd name="T7" fmla="*/ 372 h 623"/>
                  <a:gd name="T8" fmla="*/ 0 w 327"/>
                  <a:gd name="T9" fmla="*/ 623 h 623"/>
                  <a:gd name="T10" fmla="*/ 14 w 327"/>
                  <a:gd name="T11" fmla="*/ 275 h 623"/>
                  <a:gd name="T12" fmla="*/ 133 w 327"/>
                  <a:gd name="T13" fmla="*/ 104 h 623"/>
                </a:gdLst>
                <a:ahLst/>
                <a:cxnLst>
                  <a:cxn ang="0">
                    <a:pos x="T0" y="T1"/>
                  </a:cxn>
                  <a:cxn ang="0">
                    <a:pos x="T2" y="T3"/>
                  </a:cxn>
                  <a:cxn ang="0">
                    <a:pos x="T4" y="T5"/>
                  </a:cxn>
                  <a:cxn ang="0">
                    <a:pos x="T6" y="T7"/>
                  </a:cxn>
                  <a:cxn ang="0">
                    <a:pos x="T8" y="T9"/>
                  </a:cxn>
                  <a:cxn ang="0">
                    <a:pos x="T10" y="T11"/>
                  </a:cxn>
                  <a:cxn ang="0">
                    <a:pos x="T12" y="T13"/>
                  </a:cxn>
                </a:cxnLst>
                <a:rect l="0" t="0" r="r" b="b"/>
                <a:pathLst>
                  <a:path w="327" h="623">
                    <a:moveTo>
                      <a:pt x="133" y="104"/>
                    </a:moveTo>
                    <a:lnTo>
                      <a:pt x="327" y="0"/>
                    </a:lnTo>
                    <a:lnTo>
                      <a:pt x="310" y="346"/>
                    </a:lnTo>
                    <a:lnTo>
                      <a:pt x="294" y="372"/>
                    </a:lnTo>
                    <a:lnTo>
                      <a:pt x="0" y="623"/>
                    </a:lnTo>
                    <a:lnTo>
                      <a:pt x="14" y="275"/>
                    </a:lnTo>
                    <a:lnTo>
                      <a:pt x="133" y="104"/>
                    </a:lnTo>
                    <a:close/>
                  </a:path>
                </a:pathLst>
              </a:custGeom>
              <a:gradFill>
                <a:gsLst>
                  <a:gs pos="0">
                    <a:schemeClr val="accent5">
                      <a:lumMod val="50000"/>
                    </a:schemeClr>
                  </a:gs>
                  <a:gs pos="100000">
                    <a:schemeClr val="accent5"/>
                  </a:gs>
                </a:gsLst>
                <a:lin ang="12000000" scaled="0"/>
              </a:gradFill>
              <a:ln w="3175">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55" name="Freeform 33">
                <a:extLst>
                  <a:ext uri="{FF2B5EF4-FFF2-40B4-BE49-F238E27FC236}">
                    <a16:creationId xmlns:a16="http://schemas.microsoft.com/office/drawing/2014/main" id="{83DF1472-7F28-434C-9BFF-FABDED15D831}"/>
                  </a:ext>
                </a:extLst>
              </p:cNvPr>
              <p:cNvSpPr>
                <a:spLocks/>
              </p:cNvSpPr>
              <p:nvPr/>
            </p:nvSpPr>
            <p:spPr bwMode="auto">
              <a:xfrm>
                <a:off x="5958469" y="2407516"/>
                <a:ext cx="193457" cy="341600"/>
              </a:xfrm>
              <a:custGeom>
                <a:avLst/>
                <a:gdLst>
                  <a:gd name="T0" fmla="*/ 57 w 111"/>
                  <a:gd name="T1" fmla="*/ 78 h 196"/>
                  <a:gd name="T2" fmla="*/ 61 w 111"/>
                  <a:gd name="T3" fmla="*/ 45 h 196"/>
                  <a:gd name="T4" fmla="*/ 111 w 111"/>
                  <a:gd name="T5" fmla="*/ 0 h 196"/>
                  <a:gd name="T6" fmla="*/ 102 w 111"/>
                  <a:gd name="T7" fmla="*/ 196 h 196"/>
                  <a:gd name="T8" fmla="*/ 0 w 111"/>
                  <a:gd name="T9" fmla="*/ 99 h 196"/>
                  <a:gd name="T10" fmla="*/ 57 w 111"/>
                  <a:gd name="T11" fmla="*/ 78 h 196"/>
                </a:gdLst>
                <a:ahLst/>
                <a:cxnLst>
                  <a:cxn ang="0">
                    <a:pos x="T0" y="T1"/>
                  </a:cxn>
                  <a:cxn ang="0">
                    <a:pos x="T2" y="T3"/>
                  </a:cxn>
                  <a:cxn ang="0">
                    <a:pos x="T4" y="T5"/>
                  </a:cxn>
                  <a:cxn ang="0">
                    <a:pos x="T6" y="T7"/>
                  </a:cxn>
                  <a:cxn ang="0">
                    <a:pos x="T8" y="T9"/>
                  </a:cxn>
                  <a:cxn ang="0">
                    <a:pos x="T10" y="T11"/>
                  </a:cxn>
                </a:cxnLst>
                <a:rect l="0" t="0" r="r" b="b"/>
                <a:pathLst>
                  <a:path w="111" h="196">
                    <a:moveTo>
                      <a:pt x="57" y="78"/>
                    </a:moveTo>
                    <a:lnTo>
                      <a:pt x="61" y="45"/>
                    </a:lnTo>
                    <a:lnTo>
                      <a:pt x="111" y="0"/>
                    </a:lnTo>
                    <a:lnTo>
                      <a:pt x="102" y="196"/>
                    </a:lnTo>
                    <a:lnTo>
                      <a:pt x="0" y="99"/>
                    </a:lnTo>
                    <a:lnTo>
                      <a:pt x="57" y="78"/>
                    </a:lnTo>
                    <a:close/>
                  </a:path>
                </a:pathLst>
              </a:custGeom>
              <a:gradFill>
                <a:gsLst>
                  <a:gs pos="0">
                    <a:schemeClr val="accent5">
                      <a:lumMod val="50000"/>
                    </a:schemeClr>
                  </a:gs>
                  <a:gs pos="100000">
                    <a:schemeClr val="accent5"/>
                  </a:gs>
                </a:gsLst>
                <a:lin ang="12000000" scaled="0"/>
              </a:gradFill>
              <a:ln w="3175">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56" name="Freeform 34">
                <a:extLst>
                  <a:ext uri="{FF2B5EF4-FFF2-40B4-BE49-F238E27FC236}">
                    <a16:creationId xmlns:a16="http://schemas.microsoft.com/office/drawing/2014/main" id="{AB1D56DF-F5DD-4EAD-83D9-2228904F4733}"/>
                  </a:ext>
                </a:extLst>
              </p:cNvPr>
              <p:cNvSpPr>
                <a:spLocks/>
              </p:cNvSpPr>
              <p:nvPr/>
            </p:nvSpPr>
            <p:spPr bwMode="auto">
              <a:xfrm>
                <a:off x="5844545" y="2490706"/>
                <a:ext cx="754657" cy="512400"/>
              </a:xfrm>
              <a:custGeom>
                <a:avLst/>
                <a:gdLst>
                  <a:gd name="T0" fmla="*/ 125 w 433"/>
                  <a:gd name="T1" fmla="*/ 0 h 294"/>
                  <a:gd name="T2" fmla="*/ 433 w 433"/>
                  <a:gd name="T3" fmla="*/ 163 h 294"/>
                  <a:gd name="T4" fmla="*/ 303 w 433"/>
                  <a:gd name="T5" fmla="*/ 294 h 294"/>
                  <a:gd name="T6" fmla="*/ 0 w 433"/>
                  <a:gd name="T7" fmla="*/ 123 h 294"/>
                  <a:gd name="T8" fmla="*/ 64 w 433"/>
                  <a:gd name="T9" fmla="*/ 54 h 294"/>
                  <a:gd name="T10" fmla="*/ 125 w 433"/>
                  <a:gd name="T11" fmla="*/ 0 h 294"/>
                </a:gdLst>
                <a:ahLst/>
                <a:cxnLst>
                  <a:cxn ang="0">
                    <a:pos x="T0" y="T1"/>
                  </a:cxn>
                  <a:cxn ang="0">
                    <a:pos x="T2" y="T3"/>
                  </a:cxn>
                  <a:cxn ang="0">
                    <a:pos x="T4" y="T5"/>
                  </a:cxn>
                  <a:cxn ang="0">
                    <a:pos x="T6" y="T7"/>
                  </a:cxn>
                  <a:cxn ang="0">
                    <a:pos x="T8" y="T9"/>
                  </a:cxn>
                  <a:cxn ang="0">
                    <a:pos x="T10" y="T11"/>
                  </a:cxn>
                </a:cxnLst>
                <a:rect l="0" t="0" r="r" b="b"/>
                <a:pathLst>
                  <a:path w="433" h="294">
                    <a:moveTo>
                      <a:pt x="125" y="0"/>
                    </a:moveTo>
                    <a:lnTo>
                      <a:pt x="433" y="163"/>
                    </a:lnTo>
                    <a:lnTo>
                      <a:pt x="303" y="294"/>
                    </a:lnTo>
                    <a:lnTo>
                      <a:pt x="0" y="123"/>
                    </a:lnTo>
                    <a:lnTo>
                      <a:pt x="64" y="54"/>
                    </a:lnTo>
                    <a:lnTo>
                      <a:pt x="125" y="0"/>
                    </a:lnTo>
                    <a:close/>
                  </a:path>
                </a:pathLst>
              </a:custGeom>
              <a:solidFill>
                <a:schemeClr val="accent5">
                  <a:lumMod val="40000"/>
                  <a:lumOff val="60000"/>
                </a:schemeClr>
              </a:solidFill>
              <a:ln w="3175">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57" name="Freeform 35">
                <a:extLst>
                  <a:ext uri="{FF2B5EF4-FFF2-40B4-BE49-F238E27FC236}">
                    <a16:creationId xmlns:a16="http://schemas.microsoft.com/office/drawing/2014/main" id="{CDAC5C4A-C852-481B-B6F1-4FD69641FBE9}"/>
                  </a:ext>
                </a:extLst>
              </p:cNvPr>
              <p:cNvSpPr>
                <a:spLocks/>
              </p:cNvSpPr>
              <p:nvPr/>
            </p:nvSpPr>
            <p:spPr bwMode="auto">
              <a:xfrm>
                <a:off x="6031669" y="2754345"/>
                <a:ext cx="247486" cy="353801"/>
              </a:xfrm>
              <a:custGeom>
                <a:avLst/>
                <a:gdLst>
                  <a:gd name="T0" fmla="*/ 142 w 142"/>
                  <a:gd name="T1" fmla="*/ 0 h 203"/>
                  <a:gd name="T2" fmla="*/ 133 w 142"/>
                  <a:gd name="T3" fmla="*/ 203 h 203"/>
                  <a:gd name="T4" fmla="*/ 0 w 142"/>
                  <a:gd name="T5" fmla="*/ 90 h 203"/>
                  <a:gd name="T6" fmla="*/ 142 w 142"/>
                  <a:gd name="T7" fmla="*/ 0 h 203"/>
                </a:gdLst>
                <a:ahLst/>
                <a:cxnLst>
                  <a:cxn ang="0">
                    <a:pos x="T0" y="T1"/>
                  </a:cxn>
                  <a:cxn ang="0">
                    <a:pos x="T2" y="T3"/>
                  </a:cxn>
                  <a:cxn ang="0">
                    <a:pos x="T4" y="T5"/>
                  </a:cxn>
                  <a:cxn ang="0">
                    <a:pos x="T6" y="T7"/>
                  </a:cxn>
                </a:cxnLst>
                <a:rect l="0" t="0" r="r" b="b"/>
                <a:pathLst>
                  <a:path w="142" h="203">
                    <a:moveTo>
                      <a:pt x="142" y="0"/>
                    </a:moveTo>
                    <a:lnTo>
                      <a:pt x="133" y="203"/>
                    </a:lnTo>
                    <a:lnTo>
                      <a:pt x="0" y="90"/>
                    </a:lnTo>
                    <a:lnTo>
                      <a:pt x="142" y="0"/>
                    </a:lnTo>
                    <a:close/>
                  </a:path>
                </a:pathLst>
              </a:custGeom>
              <a:gradFill>
                <a:gsLst>
                  <a:gs pos="0">
                    <a:schemeClr val="bg1">
                      <a:lumMod val="50000"/>
                    </a:schemeClr>
                  </a:gs>
                  <a:gs pos="100000">
                    <a:schemeClr val="bg1">
                      <a:lumMod val="75000"/>
                    </a:schemeClr>
                  </a:gs>
                </a:gsLst>
                <a:lin ang="12000000" scaled="0"/>
              </a:gradFill>
              <a:ln w="3175">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58" name="Freeform 36">
                <a:extLst>
                  <a:ext uri="{FF2B5EF4-FFF2-40B4-BE49-F238E27FC236}">
                    <a16:creationId xmlns:a16="http://schemas.microsoft.com/office/drawing/2014/main" id="{5F4934D1-C508-47E3-BBA2-38FB6A48E30D}"/>
                  </a:ext>
                </a:extLst>
              </p:cNvPr>
              <p:cNvSpPr>
                <a:spLocks/>
              </p:cNvSpPr>
              <p:nvPr/>
            </p:nvSpPr>
            <p:spPr bwMode="auto">
              <a:xfrm>
                <a:off x="4967248" y="2366963"/>
                <a:ext cx="1307143" cy="916744"/>
              </a:xfrm>
              <a:custGeom>
                <a:avLst/>
                <a:gdLst>
                  <a:gd name="T0" fmla="*/ 0 w 750"/>
                  <a:gd name="T1" fmla="*/ 293 h 526"/>
                  <a:gd name="T2" fmla="*/ 416 w 750"/>
                  <a:gd name="T3" fmla="*/ 526 h 526"/>
                  <a:gd name="T4" fmla="*/ 750 w 750"/>
                  <a:gd name="T5" fmla="*/ 225 h 526"/>
                  <a:gd name="T6" fmla="*/ 331 w 750"/>
                  <a:gd name="T7" fmla="*/ 0 h 526"/>
                  <a:gd name="T8" fmla="*/ 0 w 750"/>
                  <a:gd name="T9" fmla="*/ 293 h 526"/>
                </a:gdLst>
                <a:ahLst/>
                <a:cxnLst>
                  <a:cxn ang="0">
                    <a:pos x="T0" y="T1"/>
                  </a:cxn>
                  <a:cxn ang="0">
                    <a:pos x="T2" y="T3"/>
                  </a:cxn>
                  <a:cxn ang="0">
                    <a:pos x="T4" y="T5"/>
                  </a:cxn>
                  <a:cxn ang="0">
                    <a:pos x="T6" y="T7"/>
                  </a:cxn>
                  <a:cxn ang="0">
                    <a:pos x="T8" y="T9"/>
                  </a:cxn>
                </a:cxnLst>
                <a:rect l="0" t="0" r="r" b="b"/>
                <a:pathLst>
                  <a:path w="750" h="526">
                    <a:moveTo>
                      <a:pt x="0" y="293"/>
                    </a:moveTo>
                    <a:lnTo>
                      <a:pt x="416" y="526"/>
                    </a:lnTo>
                    <a:lnTo>
                      <a:pt x="750" y="225"/>
                    </a:lnTo>
                    <a:lnTo>
                      <a:pt x="331" y="0"/>
                    </a:lnTo>
                    <a:lnTo>
                      <a:pt x="0" y="293"/>
                    </a:lnTo>
                    <a:close/>
                  </a:path>
                </a:pathLst>
              </a:custGeom>
              <a:solidFill>
                <a:schemeClr val="bg1">
                  <a:lumMod val="95000"/>
                </a:schemeClr>
              </a:solidFill>
              <a:ln w="3175">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59" name="Freeform 37">
                <a:extLst>
                  <a:ext uri="{FF2B5EF4-FFF2-40B4-BE49-F238E27FC236}">
                    <a16:creationId xmlns:a16="http://schemas.microsoft.com/office/drawing/2014/main" id="{7EC9AF62-ECE4-4DF8-8808-074EEE8AF192}"/>
                  </a:ext>
                </a:extLst>
              </p:cNvPr>
              <p:cNvSpPr>
                <a:spLocks/>
              </p:cNvSpPr>
              <p:nvPr/>
            </p:nvSpPr>
            <p:spPr bwMode="auto">
              <a:xfrm>
                <a:off x="5590727" y="2869373"/>
                <a:ext cx="1279258" cy="636143"/>
              </a:xfrm>
              <a:custGeom>
                <a:avLst/>
                <a:gdLst>
                  <a:gd name="T0" fmla="*/ 0 w 734"/>
                  <a:gd name="T1" fmla="*/ 114 h 365"/>
                  <a:gd name="T2" fmla="*/ 448 w 734"/>
                  <a:gd name="T3" fmla="*/ 365 h 365"/>
                  <a:gd name="T4" fmla="*/ 734 w 734"/>
                  <a:gd name="T5" fmla="*/ 242 h 365"/>
                  <a:gd name="T6" fmla="*/ 322 w 734"/>
                  <a:gd name="T7" fmla="*/ 0 h 365"/>
                  <a:gd name="T8" fmla="*/ 0 w 734"/>
                  <a:gd name="T9" fmla="*/ 114 h 365"/>
                </a:gdLst>
                <a:ahLst/>
                <a:cxnLst>
                  <a:cxn ang="0">
                    <a:pos x="T0" y="T1"/>
                  </a:cxn>
                  <a:cxn ang="0">
                    <a:pos x="T2" y="T3"/>
                  </a:cxn>
                  <a:cxn ang="0">
                    <a:pos x="T4" y="T5"/>
                  </a:cxn>
                  <a:cxn ang="0">
                    <a:pos x="T6" y="T7"/>
                  </a:cxn>
                  <a:cxn ang="0">
                    <a:pos x="T8" y="T9"/>
                  </a:cxn>
                </a:cxnLst>
                <a:rect l="0" t="0" r="r" b="b"/>
                <a:pathLst>
                  <a:path w="734" h="365">
                    <a:moveTo>
                      <a:pt x="0" y="114"/>
                    </a:moveTo>
                    <a:lnTo>
                      <a:pt x="448" y="365"/>
                    </a:lnTo>
                    <a:lnTo>
                      <a:pt x="734" y="242"/>
                    </a:lnTo>
                    <a:lnTo>
                      <a:pt x="322" y="0"/>
                    </a:lnTo>
                    <a:lnTo>
                      <a:pt x="0" y="114"/>
                    </a:lnTo>
                    <a:close/>
                  </a:path>
                </a:pathLst>
              </a:custGeom>
              <a:solidFill>
                <a:schemeClr val="accent5">
                  <a:lumMod val="40000"/>
                  <a:lumOff val="60000"/>
                </a:schemeClr>
              </a:solidFill>
              <a:ln w="3175">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60" name="Freeform 38">
                <a:extLst>
                  <a:ext uri="{FF2B5EF4-FFF2-40B4-BE49-F238E27FC236}">
                    <a16:creationId xmlns:a16="http://schemas.microsoft.com/office/drawing/2014/main" id="{5DEB8B46-BD9F-4577-82D9-66BA43C04E4A}"/>
                  </a:ext>
                </a:extLst>
              </p:cNvPr>
              <p:cNvSpPr>
                <a:spLocks/>
              </p:cNvSpPr>
              <p:nvPr/>
            </p:nvSpPr>
            <p:spPr bwMode="auto">
              <a:xfrm>
                <a:off x="6864117" y="3683287"/>
                <a:ext cx="664028" cy="962058"/>
              </a:xfrm>
              <a:custGeom>
                <a:avLst/>
                <a:gdLst>
                  <a:gd name="T0" fmla="*/ 0 w 381"/>
                  <a:gd name="T1" fmla="*/ 552 h 552"/>
                  <a:gd name="T2" fmla="*/ 222 w 381"/>
                  <a:gd name="T3" fmla="*/ 431 h 552"/>
                  <a:gd name="T4" fmla="*/ 381 w 381"/>
                  <a:gd name="T5" fmla="*/ 0 h 552"/>
                  <a:gd name="T6" fmla="*/ 315 w 381"/>
                  <a:gd name="T7" fmla="*/ 28 h 552"/>
                  <a:gd name="T8" fmla="*/ 104 w 381"/>
                  <a:gd name="T9" fmla="*/ 258 h 552"/>
                  <a:gd name="T10" fmla="*/ 0 w 381"/>
                  <a:gd name="T11" fmla="*/ 552 h 552"/>
                </a:gdLst>
                <a:ahLst/>
                <a:cxnLst>
                  <a:cxn ang="0">
                    <a:pos x="T0" y="T1"/>
                  </a:cxn>
                  <a:cxn ang="0">
                    <a:pos x="T2" y="T3"/>
                  </a:cxn>
                  <a:cxn ang="0">
                    <a:pos x="T4" y="T5"/>
                  </a:cxn>
                  <a:cxn ang="0">
                    <a:pos x="T6" y="T7"/>
                  </a:cxn>
                  <a:cxn ang="0">
                    <a:pos x="T8" y="T9"/>
                  </a:cxn>
                  <a:cxn ang="0">
                    <a:pos x="T10" y="T11"/>
                  </a:cxn>
                </a:cxnLst>
                <a:rect l="0" t="0" r="r" b="b"/>
                <a:pathLst>
                  <a:path w="381" h="552">
                    <a:moveTo>
                      <a:pt x="0" y="552"/>
                    </a:moveTo>
                    <a:lnTo>
                      <a:pt x="222" y="431"/>
                    </a:lnTo>
                    <a:lnTo>
                      <a:pt x="381" y="0"/>
                    </a:lnTo>
                    <a:lnTo>
                      <a:pt x="315" y="28"/>
                    </a:lnTo>
                    <a:lnTo>
                      <a:pt x="104" y="258"/>
                    </a:lnTo>
                    <a:lnTo>
                      <a:pt x="0" y="552"/>
                    </a:lnTo>
                    <a:close/>
                  </a:path>
                </a:pathLst>
              </a:custGeom>
              <a:gradFill>
                <a:gsLst>
                  <a:gs pos="0">
                    <a:schemeClr val="accent5">
                      <a:lumMod val="50000"/>
                    </a:schemeClr>
                  </a:gs>
                  <a:gs pos="100000">
                    <a:schemeClr val="accent5"/>
                  </a:gs>
                </a:gsLst>
                <a:lin ang="12000000" scaled="0"/>
              </a:gradFill>
              <a:ln w="3175">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61" name="Freeform 39">
                <a:extLst>
                  <a:ext uri="{FF2B5EF4-FFF2-40B4-BE49-F238E27FC236}">
                    <a16:creationId xmlns:a16="http://schemas.microsoft.com/office/drawing/2014/main" id="{911716A4-06AA-44B8-903B-99C832D9EAF1}"/>
                  </a:ext>
                </a:extLst>
              </p:cNvPr>
              <p:cNvSpPr>
                <a:spLocks/>
              </p:cNvSpPr>
              <p:nvPr/>
            </p:nvSpPr>
            <p:spPr bwMode="auto">
              <a:xfrm>
                <a:off x="6730555" y="2688116"/>
                <a:ext cx="824371" cy="672743"/>
              </a:xfrm>
              <a:custGeom>
                <a:avLst/>
                <a:gdLst>
                  <a:gd name="T0" fmla="*/ 64 w 473"/>
                  <a:gd name="T1" fmla="*/ 0 h 386"/>
                  <a:gd name="T2" fmla="*/ 0 w 473"/>
                  <a:gd name="T3" fmla="*/ 175 h 386"/>
                  <a:gd name="T4" fmla="*/ 417 w 473"/>
                  <a:gd name="T5" fmla="*/ 386 h 386"/>
                  <a:gd name="T6" fmla="*/ 473 w 473"/>
                  <a:gd name="T7" fmla="*/ 218 h 386"/>
                  <a:gd name="T8" fmla="*/ 64 w 473"/>
                  <a:gd name="T9" fmla="*/ 0 h 386"/>
                </a:gdLst>
                <a:ahLst/>
                <a:cxnLst>
                  <a:cxn ang="0">
                    <a:pos x="T0" y="T1"/>
                  </a:cxn>
                  <a:cxn ang="0">
                    <a:pos x="T2" y="T3"/>
                  </a:cxn>
                  <a:cxn ang="0">
                    <a:pos x="T4" y="T5"/>
                  </a:cxn>
                  <a:cxn ang="0">
                    <a:pos x="T6" y="T7"/>
                  </a:cxn>
                  <a:cxn ang="0">
                    <a:pos x="T8" y="T9"/>
                  </a:cxn>
                </a:cxnLst>
                <a:rect l="0" t="0" r="r" b="b"/>
                <a:pathLst>
                  <a:path w="473" h="386">
                    <a:moveTo>
                      <a:pt x="64" y="0"/>
                    </a:moveTo>
                    <a:lnTo>
                      <a:pt x="0" y="175"/>
                    </a:lnTo>
                    <a:lnTo>
                      <a:pt x="417" y="386"/>
                    </a:lnTo>
                    <a:lnTo>
                      <a:pt x="473" y="218"/>
                    </a:lnTo>
                    <a:lnTo>
                      <a:pt x="64" y="0"/>
                    </a:lnTo>
                    <a:close/>
                  </a:path>
                </a:pathLst>
              </a:custGeom>
              <a:gradFill>
                <a:gsLst>
                  <a:gs pos="0">
                    <a:schemeClr val="accent5"/>
                  </a:gs>
                  <a:gs pos="100000">
                    <a:schemeClr val="accent5">
                      <a:lumMod val="60000"/>
                      <a:lumOff val="40000"/>
                    </a:schemeClr>
                  </a:gs>
                </a:gsLst>
                <a:lin ang="12000000" scaled="0"/>
              </a:gradFill>
              <a:ln w="3175">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62" name="Freeform 40">
                <a:extLst>
                  <a:ext uri="{FF2B5EF4-FFF2-40B4-BE49-F238E27FC236}">
                    <a16:creationId xmlns:a16="http://schemas.microsoft.com/office/drawing/2014/main" id="{561380A8-340F-449C-AE83-FC3E8E61375F}"/>
                  </a:ext>
                </a:extLst>
              </p:cNvPr>
              <p:cNvSpPr>
                <a:spLocks/>
              </p:cNvSpPr>
              <p:nvPr/>
            </p:nvSpPr>
            <p:spPr bwMode="auto">
              <a:xfrm>
                <a:off x="6730555" y="2688116"/>
                <a:ext cx="824371" cy="672743"/>
              </a:xfrm>
              <a:custGeom>
                <a:avLst/>
                <a:gdLst>
                  <a:gd name="T0" fmla="*/ 64 w 473"/>
                  <a:gd name="T1" fmla="*/ 0 h 386"/>
                  <a:gd name="T2" fmla="*/ 0 w 473"/>
                  <a:gd name="T3" fmla="*/ 175 h 386"/>
                  <a:gd name="T4" fmla="*/ 417 w 473"/>
                  <a:gd name="T5" fmla="*/ 386 h 386"/>
                  <a:gd name="T6" fmla="*/ 473 w 473"/>
                  <a:gd name="T7" fmla="*/ 218 h 386"/>
                  <a:gd name="T8" fmla="*/ 64 w 473"/>
                  <a:gd name="T9" fmla="*/ 0 h 386"/>
                </a:gdLst>
                <a:ahLst/>
                <a:cxnLst>
                  <a:cxn ang="0">
                    <a:pos x="T0" y="T1"/>
                  </a:cxn>
                  <a:cxn ang="0">
                    <a:pos x="T2" y="T3"/>
                  </a:cxn>
                  <a:cxn ang="0">
                    <a:pos x="T4" y="T5"/>
                  </a:cxn>
                  <a:cxn ang="0">
                    <a:pos x="T6" y="T7"/>
                  </a:cxn>
                  <a:cxn ang="0">
                    <a:pos x="T8" y="T9"/>
                  </a:cxn>
                </a:cxnLst>
                <a:rect l="0" t="0" r="r" b="b"/>
                <a:pathLst>
                  <a:path w="473" h="386">
                    <a:moveTo>
                      <a:pt x="64" y="0"/>
                    </a:moveTo>
                    <a:lnTo>
                      <a:pt x="0" y="175"/>
                    </a:lnTo>
                    <a:lnTo>
                      <a:pt x="417" y="386"/>
                    </a:lnTo>
                    <a:lnTo>
                      <a:pt x="473" y="218"/>
                    </a:lnTo>
                    <a:lnTo>
                      <a:pt x="64"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63" name="Freeform 41">
                <a:extLst>
                  <a:ext uri="{FF2B5EF4-FFF2-40B4-BE49-F238E27FC236}">
                    <a16:creationId xmlns:a16="http://schemas.microsoft.com/office/drawing/2014/main" id="{1B5DA465-6EFA-46A5-9D35-0E831EF68379}"/>
                  </a:ext>
                </a:extLst>
              </p:cNvPr>
              <p:cNvSpPr>
                <a:spLocks/>
              </p:cNvSpPr>
              <p:nvPr/>
            </p:nvSpPr>
            <p:spPr bwMode="auto">
              <a:xfrm>
                <a:off x="7271946" y="2905972"/>
                <a:ext cx="660542" cy="928944"/>
              </a:xfrm>
              <a:custGeom>
                <a:avLst/>
                <a:gdLst>
                  <a:gd name="T0" fmla="*/ 223 w 379"/>
                  <a:gd name="T1" fmla="*/ 427 h 533"/>
                  <a:gd name="T2" fmla="*/ 379 w 379"/>
                  <a:gd name="T3" fmla="*/ 0 h 533"/>
                  <a:gd name="T4" fmla="*/ 161 w 379"/>
                  <a:gd name="T5" fmla="*/ 93 h 533"/>
                  <a:gd name="T6" fmla="*/ 0 w 379"/>
                  <a:gd name="T7" fmla="*/ 533 h 533"/>
                  <a:gd name="T8" fmla="*/ 223 w 379"/>
                  <a:gd name="T9" fmla="*/ 427 h 533"/>
                </a:gdLst>
                <a:ahLst/>
                <a:cxnLst>
                  <a:cxn ang="0">
                    <a:pos x="T0" y="T1"/>
                  </a:cxn>
                  <a:cxn ang="0">
                    <a:pos x="T2" y="T3"/>
                  </a:cxn>
                  <a:cxn ang="0">
                    <a:pos x="T4" y="T5"/>
                  </a:cxn>
                  <a:cxn ang="0">
                    <a:pos x="T6" y="T7"/>
                  </a:cxn>
                  <a:cxn ang="0">
                    <a:pos x="T8" y="T9"/>
                  </a:cxn>
                </a:cxnLst>
                <a:rect l="0" t="0" r="r" b="b"/>
                <a:pathLst>
                  <a:path w="379" h="533">
                    <a:moveTo>
                      <a:pt x="223" y="427"/>
                    </a:moveTo>
                    <a:lnTo>
                      <a:pt x="379" y="0"/>
                    </a:lnTo>
                    <a:lnTo>
                      <a:pt x="161" y="93"/>
                    </a:lnTo>
                    <a:lnTo>
                      <a:pt x="0" y="533"/>
                    </a:lnTo>
                    <a:lnTo>
                      <a:pt x="223" y="427"/>
                    </a:lnTo>
                    <a:close/>
                  </a:path>
                </a:pathLst>
              </a:custGeom>
              <a:gradFill>
                <a:gsLst>
                  <a:gs pos="0">
                    <a:schemeClr val="accent5">
                      <a:lumMod val="50000"/>
                    </a:schemeClr>
                  </a:gs>
                  <a:gs pos="100000">
                    <a:schemeClr val="accent5"/>
                  </a:gs>
                </a:gsLst>
                <a:lin ang="12000000" scaled="0"/>
              </a:gradFill>
              <a:ln w="3175">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64" name="Freeform 42">
                <a:extLst>
                  <a:ext uri="{FF2B5EF4-FFF2-40B4-BE49-F238E27FC236}">
                    <a16:creationId xmlns:a16="http://schemas.microsoft.com/office/drawing/2014/main" id="{B26C79E5-2DB0-47D8-8E4C-1254346A0170}"/>
                  </a:ext>
                </a:extLst>
              </p:cNvPr>
              <p:cNvSpPr>
                <a:spLocks/>
              </p:cNvSpPr>
              <p:nvPr/>
            </p:nvSpPr>
            <p:spPr bwMode="auto">
              <a:xfrm>
                <a:off x="6416841" y="2832772"/>
                <a:ext cx="1246142" cy="615229"/>
              </a:xfrm>
              <a:custGeom>
                <a:avLst/>
                <a:gdLst>
                  <a:gd name="T0" fmla="*/ 303 w 715"/>
                  <a:gd name="T1" fmla="*/ 0 h 353"/>
                  <a:gd name="T2" fmla="*/ 715 w 715"/>
                  <a:gd name="T3" fmla="*/ 222 h 353"/>
                  <a:gd name="T4" fmla="*/ 414 w 715"/>
                  <a:gd name="T5" fmla="*/ 353 h 353"/>
                  <a:gd name="T6" fmla="*/ 0 w 715"/>
                  <a:gd name="T7" fmla="*/ 111 h 353"/>
                  <a:gd name="T8" fmla="*/ 303 w 715"/>
                  <a:gd name="T9" fmla="*/ 0 h 353"/>
                </a:gdLst>
                <a:ahLst/>
                <a:cxnLst>
                  <a:cxn ang="0">
                    <a:pos x="T0" y="T1"/>
                  </a:cxn>
                  <a:cxn ang="0">
                    <a:pos x="T2" y="T3"/>
                  </a:cxn>
                  <a:cxn ang="0">
                    <a:pos x="T4" y="T5"/>
                  </a:cxn>
                  <a:cxn ang="0">
                    <a:pos x="T6" y="T7"/>
                  </a:cxn>
                  <a:cxn ang="0">
                    <a:pos x="T8" y="T9"/>
                  </a:cxn>
                </a:cxnLst>
                <a:rect l="0" t="0" r="r" b="b"/>
                <a:pathLst>
                  <a:path w="715" h="353">
                    <a:moveTo>
                      <a:pt x="303" y="0"/>
                    </a:moveTo>
                    <a:lnTo>
                      <a:pt x="715" y="222"/>
                    </a:lnTo>
                    <a:lnTo>
                      <a:pt x="414" y="353"/>
                    </a:lnTo>
                    <a:lnTo>
                      <a:pt x="0" y="111"/>
                    </a:lnTo>
                    <a:lnTo>
                      <a:pt x="303" y="0"/>
                    </a:lnTo>
                    <a:close/>
                  </a:path>
                </a:pathLst>
              </a:custGeom>
              <a:solidFill>
                <a:schemeClr val="bg1">
                  <a:lumMod val="95000"/>
                </a:schemeClr>
              </a:solidFill>
              <a:ln w="3175">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65" name="Freeform 43">
                <a:extLst>
                  <a:ext uri="{FF2B5EF4-FFF2-40B4-BE49-F238E27FC236}">
                    <a16:creationId xmlns:a16="http://schemas.microsoft.com/office/drawing/2014/main" id="{9C8CBE84-1605-495E-8AF9-D171F86DCFC8}"/>
                  </a:ext>
                </a:extLst>
              </p:cNvPr>
              <p:cNvSpPr>
                <a:spLocks/>
              </p:cNvSpPr>
              <p:nvPr/>
            </p:nvSpPr>
            <p:spPr bwMode="auto">
              <a:xfrm>
                <a:off x="6839717" y="2548220"/>
                <a:ext cx="1092771" cy="524601"/>
              </a:xfrm>
              <a:custGeom>
                <a:avLst/>
                <a:gdLst>
                  <a:gd name="T0" fmla="*/ 229 w 627"/>
                  <a:gd name="T1" fmla="*/ 0 h 301"/>
                  <a:gd name="T2" fmla="*/ 627 w 627"/>
                  <a:gd name="T3" fmla="*/ 208 h 301"/>
                  <a:gd name="T4" fmla="*/ 409 w 627"/>
                  <a:gd name="T5" fmla="*/ 301 h 301"/>
                  <a:gd name="T6" fmla="*/ 0 w 627"/>
                  <a:gd name="T7" fmla="*/ 83 h 301"/>
                  <a:gd name="T8" fmla="*/ 229 w 627"/>
                  <a:gd name="T9" fmla="*/ 0 h 301"/>
                </a:gdLst>
                <a:ahLst/>
                <a:cxnLst>
                  <a:cxn ang="0">
                    <a:pos x="T0" y="T1"/>
                  </a:cxn>
                  <a:cxn ang="0">
                    <a:pos x="T2" y="T3"/>
                  </a:cxn>
                  <a:cxn ang="0">
                    <a:pos x="T4" y="T5"/>
                  </a:cxn>
                  <a:cxn ang="0">
                    <a:pos x="T6" y="T7"/>
                  </a:cxn>
                  <a:cxn ang="0">
                    <a:pos x="T8" y="T9"/>
                  </a:cxn>
                </a:cxnLst>
                <a:rect l="0" t="0" r="r" b="b"/>
                <a:pathLst>
                  <a:path w="627" h="301">
                    <a:moveTo>
                      <a:pt x="229" y="0"/>
                    </a:moveTo>
                    <a:lnTo>
                      <a:pt x="627" y="208"/>
                    </a:lnTo>
                    <a:lnTo>
                      <a:pt x="409" y="301"/>
                    </a:lnTo>
                    <a:lnTo>
                      <a:pt x="0" y="83"/>
                    </a:lnTo>
                    <a:lnTo>
                      <a:pt x="229" y="0"/>
                    </a:lnTo>
                    <a:close/>
                  </a:path>
                </a:pathLst>
              </a:custGeom>
              <a:solidFill>
                <a:schemeClr val="accent5">
                  <a:lumMod val="40000"/>
                  <a:lumOff val="60000"/>
                </a:schemeClr>
              </a:solidFill>
              <a:ln w="3175">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66" name="Freeform 44">
                <a:extLst>
                  <a:ext uri="{FF2B5EF4-FFF2-40B4-BE49-F238E27FC236}">
                    <a16:creationId xmlns:a16="http://schemas.microsoft.com/office/drawing/2014/main" id="{CFD4DF4E-789E-4C04-A26D-4E94B3FFE3D2}"/>
                  </a:ext>
                </a:extLst>
              </p:cNvPr>
              <p:cNvSpPr>
                <a:spLocks/>
              </p:cNvSpPr>
              <p:nvPr/>
            </p:nvSpPr>
            <p:spPr bwMode="auto">
              <a:xfrm>
                <a:off x="6849069" y="3219686"/>
                <a:ext cx="813914" cy="1028286"/>
              </a:xfrm>
              <a:custGeom>
                <a:avLst/>
                <a:gdLst>
                  <a:gd name="T0" fmla="*/ 318 w 467"/>
                  <a:gd name="T1" fmla="*/ 405 h 590"/>
                  <a:gd name="T2" fmla="*/ 467 w 467"/>
                  <a:gd name="T3" fmla="*/ 0 h 590"/>
                  <a:gd name="T4" fmla="*/ 166 w 467"/>
                  <a:gd name="T5" fmla="*/ 131 h 590"/>
                  <a:gd name="T6" fmla="*/ 0 w 467"/>
                  <a:gd name="T7" fmla="*/ 590 h 590"/>
                  <a:gd name="T8" fmla="*/ 318 w 467"/>
                  <a:gd name="T9" fmla="*/ 405 h 590"/>
                </a:gdLst>
                <a:ahLst/>
                <a:cxnLst>
                  <a:cxn ang="0">
                    <a:pos x="T0" y="T1"/>
                  </a:cxn>
                  <a:cxn ang="0">
                    <a:pos x="T2" y="T3"/>
                  </a:cxn>
                  <a:cxn ang="0">
                    <a:pos x="T4" y="T5"/>
                  </a:cxn>
                  <a:cxn ang="0">
                    <a:pos x="T6" y="T7"/>
                  </a:cxn>
                  <a:cxn ang="0">
                    <a:pos x="T8" y="T9"/>
                  </a:cxn>
                </a:cxnLst>
                <a:rect l="0" t="0" r="r" b="b"/>
                <a:pathLst>
                  <a:path w="467" h="590">
                    <a:moveTo>
                      <a:pt x="318" y="405"/>
                    </a:moveTo>
                    <a:lnTo>
                      <a:pt x="467" y="0"/>
                    </a:lnTo>
                    <a:lnTo>
                      <a:pt x="166" y="131"/>
                    </a:lnTo>
                    <a:lnTo>
                      <a:pt x="0" y="590"/>
                    </a:lnTo>
                    <a:lnTo>
                      <a:pt x="318" y="405"/>
                    </a:lnTo>
                    <a:close/>
                  </a:path>
                </a:pathLst>
              </a:custGeom>
              <a:gradFill>
                <a:gsLst>
                  <a:gs pos="0">
                    <a:schemeClr val="bg1">
                      <a:lumMod val="50000"/>
                    </a:schemeClr>
                  </a:gs>
                  <a:gs pos="100000">
                    <a:schemeClr val="bg1">
                      <a:lumMod val="75000"/>
                    </a:schemeClr>
                  </a:gs>
                </a:gsLst>
                <a:lin ang="12000000" scaled="0"/>
              </a:gradFill>
              <a:ln w="3175">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67" name="Freeform 45">
                <a:extLst>
                  <a:ext uri="{FF2B5EF4-FFF2-40B4-BE49-F238E27FC236}">
                    <a16:creationId xmlns:a16="http://schemas.microsoft.com/office/drawing/2014/main" id="{BF649D32-7643-4EE4-80EC-7BD98F6A06EF}"/>
                  </a:ext>
                </a:extLst>
              </p:cNvPr>
              <p:cNvSpPr>
                <a:spLocks/>
              </p:cNvSpPr>
              <p:nvPr/>
            </p:nvSpPr>
            <p:spPr bwMode="auto">
              <a:xfrm>
                <a:off x="6598098" y="3291145"/>
                <a:ext cx="540286" cy="956829"/>
              </a:xfrm>
              <a:custGeom>
                <a:avLst/>
                <a:gdLst>
                  <a:gd name="T0" fmla="*/ 0 w 310"/>
                  <a:gd name="T1" fmla="*/ 469 h 549"/>
                  <a:gd name="T2" fmla="*/ 156 w 310"/>
                  <a:gd name="T3" fmla="*/ 0 h 549"/>
                  <a:gd name="T4" fmla="*/ 310 w 310"/>
                  <a:gd name="T5" fmla="*/ 90 h 549"/>
                  <a:gd name="T6" fmla="*/ 144 w 310"/>
                  <a:gd name="T7" fmla="*/ 549 h 549"/>
                  <a:gd name="T8" fmla="*/ 0 w 310"/>
                  <a:gd name="T9" fmla="*/ 469 h 549"/>
                </a:gdLst>
                <a:ahLst/>
                <a:cxnLst>
                  <a:cxn ang="0">
                    <a:pos x="T0" y="T1"/>
                  </a:cxn>
                  <a:cxn ang="0">
                    <a:pos x="T2" y="T3"/>
                  </a:cxn>
                  <a:cxn ang="0">
                    <a:pos x="T4" y="T5"/>
                  </a:cxn>
                  <a:cxn ang="0">
                    <a:pos x="T6" y="T7"/>
                  </a:cxn>
                  <a:cxn ang="0">
                    <a:pos x="T8" y="T9"/>
                  </a:cxn>
                </a:cxnLst>
                <a:rect l="0" t="0" r="r" b="b"/>
                <a:pathLst>
                  <a:path w="310" h="549">
                    <a:moveTo>
                      <a:pt x="0" y="469"/>
                    </a:moveTo>
                    <a:lnTo>
                      <a:pt x="156" y="0"/>
                    </a:lnTo>
                    <a:lnTo>
                      <a:pt x="310" y="90"/>
                    </a:lnTo>
                    <a:lnTo>
                      <a:pt x="144" y="549"/>
                    </a:lnTo>
                    <a:lnTo>
                      <a:pt x="0" y="469"/>
                    </a:lnTo>
                    <a:close/>
                  </a:path>
                </a:pathLst>
              </a:custGeom>
              <a:gradFill flip="none" rotWithShape="1">
                <a:gsLst>
                  <a:gs pos="0">
                    <a:schemeClr val="bg1"/>
                  </a:gs>
                  <a:gs pos="100000">
                    <a:schemeClr val="bg1">
                      <a:lumMod val="75000"/>
                    </a:schemeClr>
                  </a:gs>
                </a:gsLst>
                <a:lin ang="2700000" scaled="1"/>
                <a:tileRect/>
              </a:gradFill>
              <a:ln w="3175">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68" name="Freeform 46">
                <a:extLst>
                  <a:ext uri="{FF2B5EF4-FFF2-40B4-BE49-F238E27FC236}">
                    <a16:creationId xmlns:a16="http://schemas.microsoft.com/office/drawing/2014/main" id="{AD96B31D-7156-4E93-89B1-6762DA45E284}"/>
                  </a:ext>
                </a:extLst>
              </p:cNvPr>
              <p:cNvSpPr>
                <a:spLocks/>
              </p:cNvSpPr>
              <p:nvPr/>
            </p:nvSpPr>
            <p:spPr bwMode="auto">
              <a:xfrm>
                <a:off x="5334526" y="3068059"/>
                <a:ext cx="1037000" cy="1291458"/>
              </a:xfrm>
              <a:custGeom>
                <a:avLst/>
                <a:gdLst>
                  <a:gd name="T0" fmla="*/ 147 w 595"/>
                  <a:gd name="T1" fmla="*/ 0 h 741"/>
                  <a:gd name="T2" fmla="*/ 0 w 595"/>
                  <a:gd name="T3" fmla="*/ 488 h 741"/>
                  <a:gd name="T4" fmla="*/ 431 w 595"/>
                  <a:gd name="T5" fmla="*/ 741 h 741"/>
                  <a:gd name="T6" fmla="*/ 595 w 595"/>
                  <a:gd name="T7" fmla="*/ 251 h 741"/>
                  <a:gd name="T8" fmla="*/ 147 w 595"/>
                  <a:gd name="T9" fmla="*/ 0 h 741"/>
                </a:gdLst>
                <a:ahLst/>
                <a:cxnLst>
                  <a:cxn ang="0">
                    <a:pos x="T0" y="T1"/>
                  </a:cxn>
                  <a:cxn ang="0">
                    <a:pos x="T2" y="T3"/>
                  </a:cxn>
                  <a:cxn ang="0">
                    <a:pos x="T4" y="T5"/>
                  </a:cxn>
                  <a:cxn ang="0">
                    <a:pos x="T6" y="T7"/>
                  </a:cxn>
                  <a:cxn ang="0">
                    <a:pos x="T8" y="T9"/>
                  </a:cxn>
                </a:cxnLst>
                <a:rect l="0" t="0" r="r" b="b"/>
                <a:pathLst>
                  <a:path w="595" h="741">
                    <a:moveTo>
                      <a:pt x="147" y="0"/>
                    </a:moveTo>
                    <a:lnTo>
                      <a:pt x="0" y="488"/>
                    </a:lnTo>
                    <a:lnTo>
                      <a:pt x="431" y="741"/>
                    </a:lnTo>
                    <a:lnTo>
                      <a:pt x="595" y="251"/>
                    </a:lnTo>
                    <a:lnTo>
                      <a:pt x="147" y="0"/>
                    </a:lnTo>
                    <a:close/>
                  </a:path>
                </a:pathLst>
              </a:custGeom>
              <a:gradFill>
                <a:gsLst>
                  <a:gs pos="0">
                    <a:schemeClr val="accent5"/>
                  </a:gs>
                  <a:gs pos="100000">
                    <a:schemeClr val="accent5">
                      <a:lumMod val="60000"/>
                      <a:lumOff val="40000"/>
                    </a:schemeClr>
                  </a:gs>
                </a:gsLst>
                <a:lin ang="12000000" scaled="0"/>
              </a:gradFill>
              <a:ln w="3175">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69" name="Freeform 47">
                <a:extLst>
                  <a:ext uri="{FF2B5EF4-FFF2-40B4-BE49-F238E27FC236}">
                    <a16:creationId xmlns:a16="http://schemas.microsoft.com/office/drawing/2014/main" id="{E31A75C1-3CF1-4F80-BC13-FCE9C9C90004}"/>
                  </a:ext>
                </a:extLst>
              </p:cNvPr>
              <p:cNvSpPr>
                <a:spLocks/>
              </p:cNvSpPr>
              <p:nvPr/>
            </p:nvSpPr>
            <p:spPr bwMode="auto">
              <a:xfrm>
                <a:off x="5334526" y="3068059"/>
                <a:ext cx="1037000" cy="1291458"/>
              </a:xfrm>
              <a:custGeom>
                <a:avLst/>
                <a:gdLst>
                  <a:gd name="T0" fmla="*/ 147 w 595"/>
                  <a:gd name="T1" fmla="*/ 0 h 741"/>
                  <a:gd name="T2" fmla="*/ 0 w 595"/>
                  <a:gd name="T3" fmla="*/ 488 h 741"/>
                  <a:gd name="T4" fmla="*/ 431 w 595"/>
                  <a:gd name="T5" fmla="*/ 741 h 741"/>
                  <a:gd name="T6" fmla="*/ 595 w 595"/>
                  <a:gd name="T7" fmla="*/ 251 h 741"/>
                  <a:gd name="T8" fmla="*/ 147 w 595"/>
                  <a:gd name="T9" fmla="*/ 0 h 741"/>
                </a:gdLst>
                <a:ahLst/>
                <a:cxnLst>
                  <a:cxn ang="0">
                    <a:pos x="T0" y="T1"/>
                  </a:cxn>
                  <a:cxn ang="0">
                    <a:pos x="T2" y="T3"/>
                  </a:cxn>
                  <a:cxn ang="0">
                    <a:pos x="T4" y="T5"/>
                  </a:cxn>
                  <a:cxn ang="0">
                    <a:pos x="T6" y="T7"/>
                  </a:cxn>
                  <a:cxn ang="0">
                    <a:pos x="T8" y="T9"/>
                  </a:cxn>
                </a:cxnLst>
                <a:rect l="0" t="0" r="r" b="b"/>
                <a:pathLst>
                  <a:path w="595" h="741">
                    <a:moveTo>
                      <a:pt x="147" y="0"/>
                    </a:moveTo>
                    <a:lnTo>
                      <a:pt x="0" y="488"/>
                    </a:lnTo>
                    <a:lnTo>
                      <a:pt x="431" y="741"/>
                    </a:lnTo>
                    <a:lnTo>
                      <a:pt x="595" y="251"/>
                    </a:lnTo>
                    <a:lnTo>
                      <a:pt x="147"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0" name="Freeform 48">
                <a:extLst>
                  <a:ext uri="{FF2B5EF4-FFF2-40B4-BE49-F238E27FC236}">
                    <a16:creationId xmlns:a16="http://schemas.microsoft.com/office/drawing/2014/main" id="{F4FFAD82-0741-4B57-B0A4-3A06FB6507BE}"/>
                  </a:ext>
                </a:extLst>
              </p:cNvPr>
              <p:cNvSpPr>
                <a:spLocks/>
              </p:cNvSpPr>
              <p:nvPr/>
            </p:nvSpPr>
            <p:spPr bwMode="auto">
              <a:xfrm>
                <a:off x="5090526" y="3918573"/>
                <a:ext cx="995171" cy="1270544"/>
              </a:xfrm>
              <a:custGeom>
                <a:avLst/>
                <a:gdLst>
                  <a:gd name="T0" fmla="*/ 140 w 571"/>
                  <a:gd name="T1" fmla="*/ 0 h 729"/>
                  <a:gd name="T2" fmla="*/ 0 w 571"/>
                  <a:gd name="T3" fmla="*/ 466 h 729"/>
                  <a:gd name="T4" fmla="*/ 412 w 571"/>
                  <a:gd name="T5" fmla="*/ 729 h 729"/>
                  <a:gd name="T6" fmla="*/ 571 w 571"/>
                  <a:gd name="T7" fmla="*/ 253 h 729"/>
                  <a:gd name="T8" fmla="*/ 140 w 571"/>
                  <a:gd name="T9" fmla="*/ 0 h 729"/>
                </a:gdLst>
                <a:ahLst/>
                <a:cxnLst>
                  <a:cxn ang="0">
                    <a:pos x="T0" y="T1"/>
                  </a:cxn>
                  <a:cxn ang="0">
                    <a:pos x="T2" y="T3"/>
                  </a:cxn>
                  <a:cxn ang="0">
                    <a:pos x="T4" y="T5"/>
                  </a:cxn>
                  <a:cxn ang="0">
                    <a:pos x="T6" y="T7"/>
                  </a:cxn>
                  <a:cxn ang="0">
                    <a:pos x="T8" y="T9"/>
                  </a:cxn>
                </a:cxnLst>
                <a:rect l="0" t="0" r="r" b="b"/>
                <a:pathLst>
                  <a:path w="571" h="729">
                    <a:moveTo>
                      <a:pt x="140" y="0"/>
                    </a:moveTo>
                    <a:lnTo>
                      <a:pt x="0" y="466"/>
                    </a:lnTo>
                    <a:lnTo>
                      <a:pt x="412" y="729"/>
                    </a:lnTo>
                    <a:lnTo>
                      <a:pt x="571" y="253"/>
                    </a:lnTo>
                    <a:lnTo>
                      <a:pt x="140" y="0"/>
                    </a:lnTo>
                    <a:close/>
                  </a:path>
                </a:pathLst>
              </a:custGeom>
              <a:gradFill flip="none" rotWithShape="1">
                <a:gsLst>
                  <a:gs pos="0">
                    <a:schemeClr val="bg1"/>
                  </a:gs>
                  <a:gs pos="100000">
                    <a:schemeClr val="bg1">
                      <a:lumMod val="75000"/>
                    </a:schemeClr>
                  </a:gs>
                </a:gsLst>
                <a:lin ang="2700000" scaled="1"/>
                <a:tileRect/>
              </a:gradFill>
              <a:ln w="3175">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1" name="Freeform 49">
                <a:extLst>
                  <a:ext uri="{FF2B5EF4-FFF2-40B4-BE49-F238E27FC236}">
                    <a16:creationId xmlns:a16="http://schemas.microsoft.com/office/drawing/2014/main" id="{5C293EE9-958E-425F-B0B0-829DD18FF31B}"/>
                  </a:ext>
                </a:extLst>
              </p:cNvPr>
              <p:cNvSpPr>
                <a:spLocks/>
              </p:cNvSpPr>
              <p:nvPr/>
            </p:nvSpPr>
            <p:spPr bwMode="auto">
              <a:xfrm>
                <a:off x="5090526" y="3918573"/>
                <a:ext cx="995171" cy="1270544"/>
              </a:xfrm>
              <a:custGeom>
                <a:avLst/>
                <a:gdLst>
                  <a:gd name="T0" fmla="*/ 140 w 571"/>
                  <a:gd name="T1" fmla="*/ 0 h 729"/>
                  <a:gd name="T2" fmla="*/ 0 w 571"/>
                  <a:gd name="T3" fmla="*/ 466 h 729"/>
                  <a:gd name="T4" fmla="*/ 412 w 571"/>
                  <a:gd name="T5" fmla="*/ 729 h 729"/>
                  <a:gd name="T6" fmla="*/ 571 w 571"/>
                  <a:gd name="T7" fmla="*/ 253 h 729"/>
                  <a:gd name="T8" fmla="*/ 140 w 571"/>
                  <a:gd name="T9" fmla="*/ 0 h 729"/>
                </a:gdLst>
                <a:ahLst/>
                <a:cxnLst>
                  <a:cxn ang="0">
                    <a:pos x="T0" y="T1"/>
                  </a:cxn>
                  <a:cxn ang="0">
                    <a:pos x="T2" y="T3"/>
                  </a:cxn>
                  <a:cxn ang="0">
                    <a:pos x="T4" y="T5"/>
                  </a:cxn>
                  <a:cxn ang="0">
                    <a:pos x="T6" y="T7"/>
                  </a:cxn>
                  <a:cxn ang="0">
                    <a:pos x="T8" y="T9"/>
                  </a:cxn>
                </a:cxnLst>
                <a:rect l="0" t="0" r="r" b="b"/>
                <a:pathLst>
                  <a:path w="571" h="729">
                    <a:moveTo>
                      <a:pt x="140" y="0"/>
                    </a:moveTo>
                    <a:lnTo>
                      <a:pt x="0" y="466"/>
                    </a:lnTo>
                    <a:lnTo>
                      <a:pt x="412" y="729"/>
                    </a:lnTo>
                    <a:lnTo>
                      <a:pt x="571" y="253"/>
                    </a:lnTo>
                    <a:lnTo>
                      <a:pt x="140"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2" name="Freeform 50">
                <a:extLst>
                  <a:ext uri="{FF2B5EF4-FFF2-40B4-BE49-F238E27FC236}">
                    <a16:creationId xmlns:a16="http://schemas.microsoft.com/office/drawing/2014/main" id="{750EC7B5-5A70-4DED-9A75-A1461DFBB3FC}"/>
                  </a:ext>
                </a:extLst>
              </p:cNvPr>
              <p:cNvSpPr>
                <a:spLocks/>
              </p:cNvSpPr>
              <p:nvPr/>
            </p:nvSpPr>
            <p:spPr bwMode="auto">
              <a:xfrm>
                <a:off x="3847869" y="4227058"/>
                <a:ext cx="677971" cy="979486"/>
              </a:xfrm>
              <a:custGeom>
                <a:avLst/>
                <a:gdLst>
                  <a:gd name="T0" fmla="*/ 52 w 389"/>
                  <a:gd name="T1" fmla="*/ 337 h 562"/>
                  <a:gd name="T2" fmla="*/ 389 w 389"/>
                  <a:gd name="T3" fmla="*/ 562 h 562"/>
                  <a:gd name="T4" fmla="*/ 358 w 389"/>
                  <a:gd name="T5" fmla="*/ 235 h 562"/>
                  <a:gd name="T6" fmla="*/ 0 w 389"/>
                  <a:gd name="T7" fmla="*/ 0 h 562"/>
                  <a:gd name="T8" fmla="*/ 52 w 389"/>
                  <a:gd name="T9" fmla="*/ 337 h 562"/>
                </a:gdLst>
                <a:ahLst/>
                <a:cxnLst>
                  <a:cxn ang="0">
                    <a:pos x="T0" y="T1"/>
                  </a:cxn>
                  <a:cxn ang="0">
                    <a:pos x="T2" y="T3"/>
                  </a:cxn>
                  <a:cxn ang="0">
                    <a:pos x="T4" y="T5"/>
                  </a:cxn>
                  <a:cxn ang="0">
                    <a:pos x="T6" y="T7"/>
                  </a:cxn>
                  <a:cxn ang="0">
                    <a:pos x="T8" y="T9"/>
                  </a:cxn>
                </a:cxnLst>
                <a:rect l="0" t="0" r="r" b="b"/>
                <a:pathLst>
                  <a:path w="389" h="562">
                    <a:moveTo>
                      <a:pt x="52" y="337"/>
                    </a:moveTo>
                    <a:lnTo>
                      <a:pt x="389" y="562"/>
                    </a:lnTo>
                    <a:lnTo>
                      <a:pt x="358" y="235"/>
                    </a:lnTo>
                    <a:lnTo>
                      <a:pt x="0" y="0"/>
                    </a:lnTo>
                    <a:lnTo>
                      <a:pt x="52" y="337"/>
                    </a:lnTo>
                    <a:close/>
                  </a:path>
                </a:pathLst>
              </a:custGeom>
              <a:gradFill flip="none" rotWithShape="1">
                <a:gsLst>
                  <a:gs pos="0">
                    <a:schemeClr val="bg1"/>
                  </a:gs>
                  <a:gs pos="100000">
                    <a:schemeClr val="bg1">
                      <a:lumMod val="75000"/>
                    </a:schemeClr>
                  </a:gs>
                </a:gsLst>
                <a:lin ang="2700000" scaled="1"/>
                <a:tileRect/>
              </a:gradFill>
              <a:ln w="3175">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3" name="Freeform 51">
                <a:extLst>
                  <a:ext uri="{FF2B5EF4-FFF2-40B4-BE49-F238E27FC236}">
                    <a16:creationId xmlns:a16="http://schemas.microsoft.com/office/drawing/2014/main" id="{E9DF30E1-A52D-4193-B7EC-4952E17BF0AF}"/>
                  </a:ext>
                </a:extLst>
              </p:cNvPr>
              <p:cNvSpPr>
                <a:spLocks/>
              </p:cNvSpPr>
              <p:nvPr/>
            </p:nvSpPr>
            <p:spPr bwMode="auto">
              <a:xfrm>
                <a:off x="3295693" y="2513209"/>
                <a:ext cx="1321086" cy="932429"/>
              </a:xfrm>
              <a:custGeom>
                <a:avLst/>
                <a:gdLst>
                  <a:gd name="T0" fmla="*/ 0 w 758"/>
                  <a:gd name="T1" fmla="*/ 300 h 535"/>
                  <a:gd name="T2" fmla="*/ 400 w 758"/>
                  <a:gd name="T3" fmla="*/ 535 h 535"/>
                  <a:gd name="T4" fmla="*/ 758 w 758"/>
                  <a:gd name="T5" fmla="*/ 220 h 535"/>
                  <a:gd name="T6" fmla="*/ 363 w 758"/>
                  <a:gd name="T7" fmla="*/ 0 h 535"/>
                  <a:gd name="T8" fmla="*/ 0 w 758"/>
                  <a:gd name="T9" fmla="*/ 300 h 535"/>
                </a:gdLst>
                <a:ahLst/>
                <a:cxnLst>
                  <a:cxn ang="0">
                    <a:pos x="T0" y="T1"/>
                  </a:cxn>
                  <a:cxn ang="0">
                    <a:pos x="T2" y="T3"/>
                  </a:cxn>
                  <a:cxn ang="0">
                    <a:pos x="T4" y="T5"/>
                  </a:cxn>
                  <a:cxn ang="0">
                    <a:pos x="T6" y="T7"/>
                  </a:cxn>
                  <a:cxn ang="0">
                    <a:pos x="T8" y="T9"/>
                  </a:cxn>
                </a:cxnLst>
                <a:rect l="0" t="0" r="r" b="b"/>
                <a:pathLst>
                  <a:path w="758" h="535">
                    <a:moveTo>
                      <a:pt x="0" y="300"/>
                    </a:moveTo>
                    <a:lnTo>
                      <a:pt x="400" y="535"/>
                    </a:lnTo>
                    <a:lnTo>
                      <a:pt x="758" y="220"/>
                    </a:lnTo>
                    <a:lnTo>
                      <a:pt x="363" y="0"/>
                    </a:lnTo>
                    <a:lnTo>
                      <a:pt x="0" y="300"/>
                    </a:lnTo>
                    <a:close/>
                  </a:path>
                </a:pathLst>
              </a:custGeom>
              <a:solidFill>
                <a:schemeClr val="accent5">
                  <a:lumMod val="40000"/>
                  <a:lumOff val="60000"/>
                </a:schemeClr>
              </a:solidFill>
              <a:ln w="3175">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4" name="Freeform 52">
                <a:extLst>
                  <a:ext uri="{FF2B5EF4-FFF2-40B4-BE49-F238E27FC236}">
                    <a16:creationId xmlns:a16="http://schemas.microsoft.com/office/drawing/2014/main" id="{7B615093-AABB-46BD-AC99-C05D37FE6A02}"/>
                  </a:ext>
                </a:extLst>
              </p:cNvPr>
              <p:cNvSpPr>
                <a:spLocks/>
              </p:cNvSpPr>
              <p:nvPr/>
            </p:nvSpPr>
            <p:spPr bwMode="auto">
              <a:xfrm>
                <a:off x="3295051" y="3029716"/>
                <a:ext cx="771006" cy="1019572"/>
              </a:xfrm>
              <a:custGeom>
                <a:avLst/>
                <a:gdLst>
                  <a:gd name="T0" fmla="*/ 0 w 438"/>
                  <a:gd name="T1" fmla="*/ 0 h 585"/>
                  <a:gd name="T2" fmla="*/ 55 w 438"/>
                  <a:gd name="T3" fmla="*/ 351 h 585"/>
                  <a:gd name="T4" fmla="*/ 438 w 438"/>
                  <a:gd name="T5" fmla="*/ 585 h 585"/>
                  <a:gd name="T6" fmla="*/ 400 w 438"/>
                  <a:gd name="T7" fmla="*/ 235 h 585"/>
                  <a:gd name="T8" fmla="*/ 0 w 438"/>
                  <a:gd name="T9" fmla="*/ 0 h 585"/>
                </a:gdLst>
                <a:ahLst/>
                <a:cxnLst>
                  <a:cxn ang="0">
                    <a:pos x="T0" y="T1"/>
                  </a:cxn>
                  <a:cxn ang="0">
                    <a:pos x="T2" y="T3"/>
                  </a:cxn>
                  <a:cxn ang="0">
                    <a:pos x="T4" y="T5"/>
                  </a:cxn>
                  <a:cxn ang="0">
                    <a:pos x="T6" y="T7"/>
                  </a:cxn>
                  <a:cxn ang="0">
                    <a:pos x="T8" y="T9"/>
                  </a:cxn>
                </a:cxnLst>
                <a:rect l="0" t="0" r="r" b="b"/>
                <a:pathLst>
                  <a:path w="438" h="585">
                    <a:moveTo>
                      <a:pt x="0" y="0"/>
                    </a:moveTo>
                    <a:lnTo>
                      <a:pt x="55" y="351"/>
                    </a:lnTo>
                    <a:lnTo>
                      <a:pt x="438" y="585"/>
                    </a:lnTo>
                    <a:lnTo>
                      <a:pt x="400" y="235"/>
                    </a:lnTo>
                    <a:lnTo>
                      <a:pt x="0" y="0"/>
                    </a:lnTo>
                    <a:close/>
                  </a:path>
                </a:pathLst>
              </a:custGeom>
              <a:gradFill>
                <a:gsLst>
                  <a:gs pos="0">
                    <a:schemeClr val="accent5"/>
                  </a:gs>
                  <a:gs pos="100000">
                    <a:schemeClr val="accent5">
                      <a:lumMod val="60000"/>
                      <a:lumOff val="40000"/>
                    </a:schemeClr>
                  </a:gs>
                </a:gsLst>
                <a:lin ang="12000000" scaled="0"/>
              </a:gradFill>
              <a:ln w="3175">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5" name="Freeform 53">
                <a:extLst>
                  <a:ext uri="{FF2B5EF4-FFF2-40B4-BE49-F238E27FC236}">
                    <a16:creationId xmlns:a16="http://schemas.microsoft.com/office/drawing/2014/main" id="{DD95DF8B-0000-42AA-A701-E64666F7EDDA}"/>
                  </a:ext>
                </a:extLst>
              </p:cNvPr>
              <p:cNvSpPr>
                <a:spLocks/>
              </p:cNvSpPr>
              <p:nvPr/>
            </p:nvSpPr>
            <p:spPr bwMode="auto">
              <a:xfrm>
                <a:off x="4884869" y="1539572"/>
                <a:ext cx="1209543" cy="822628"/>
              </a:xfrm>
              <a:custGeom>
                <a:avLst/>
                <a:gdLst>
                  <a:gd name="T0" fmla="*/ 322 w 694"/>
                  <a:gd name="T1" fmla="*/ 0 h 472"/>
                  <a:gd name="T2" fmla="*/ 0 w 694"/>
                  <a:gd name="T3" fmla="*/ 268 h 472"/>
                  <a:gd name="T4" fmla="*/ 381 w 694"/>
                  <a:gd name="T5" fmla="*/ 472 h 472"/>
                  <a:gd name="T6" fmla="*/ 694 w 694"/>
                  <a:gd name="T7" fmla="*/ 197 h 472"/>
                  <a:gd name="T8" fmla="*/ 322 w 694"/>
                  <a:gd name="T9" fmla="*/ 0 h 472"/>
                </a:gdLst>
                <a:ahLst/>
                <a:cxnLst>
                  <a:cxn ang="0">
                    <a:pos x="T0" y="T1"/>
                  </a:cxn>
                  <a:cxn ang="0">
                    <a:pos x="T2" y="T3"/>
                  </a:cxn>
                  <a:cxn ang="0">
                    <a:pos x="T4" y="T5"/>
                  </a:cxn>
                  <a:cxn ang="0">
                    <a:pos x="T6" y="T7"/>
                  </a:cxn>
                  <a:cxn ang="0">
                    <a:pos x="T8" y="T9"/>
                  </a:cxn>
                </a:cxnLst>
                <a:rect l="0" t="0" r="r" b="b"/>
                <a:pathLst>
                  <a:path w="694" h="472">
                    <a:moveTo>
                      <a:pt x="322" y="0"/>
                    </a:moveTo>
                    <a:lnTo>
                      <a:pt x="0" y="268"/>
                    </a:lnTo>
                    <a:lnTo>
                      <a:pt x="381" y="472"/>
                    </a:lnTo>
                    <a:lnTo>
                      <a:pt x="694" y="197"/>
                    </a:lnTo>
                    <a:lnTo>
                      <a:pt x="322" y="0"/>
                    </a:lnTo>
                    <a:close/>
                  </a:path>
                </a:pathLst>
              </a:custGeom>
              <a:solidFill>
                <a:schemeClr val="accent5">
                  <a:lumMod val="40000"/>
                  <a:lumOff val="60000"/>
                </a:schemeClr>
              </a:solidFill>
              <a:ln w="3175">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6" name="Freeform 55">
                <a:extLst>
                  <a:ext uri="{FF2B5EF4-FFF2-40B4-BE49-F238E27FC236}">
                    <a16:creationId xmlns:a16="http://schemas.microsoft.com/office/drawing/2014/main" id="{AB6666FD-B189-48B7-BAF2-140DFA39F9AC}"/>
                  </a:ext>
                </a:extLst>
              </p:cNvPr>
              <p:cNvSpPr>
                <a:spLocks/>
              </p:cNvSpPr>
              <p:nvPr/>
            </p:nvSpPr>
            <p:spPr bwMode="auto">
              <a:xfrm>
                <a:off x="5808583" y="4368231"/>
                <a:ext cx="277114" cy="817401"/>
              </a:xfrm>
              <a:custGeom>
                <a:avLst/>
                <a:gdLst>
                  <a:gd name="T0" fmla="*/ 157 w 159"/>
                  <a:gd name="T1" fmla="*/ 0 h 469"/>
                  <a:gd name="T2" fmla="*/ 0 w 159"/>
                  <a:gd name="T3" fmla="*/ 466 h 469"/>
                  <a:gd name="T4" fmla="*/ 3 w 159"/>
                  <a:gd name="T5" fmla="*/ 469 h 469"/>
                  <a:gd name="T6" fmla="*/ 159 w 159"/>
                  <a:gd name="T7" fmla="*/ 0 h 469"/>
                  <a:gd name="T8" fmla="*/ 157 w 159"/>
                  <a:gd name="T9" fmla="*/ 0 h 469"/>
                </a:gdLst>
                <a:ahLst/>
                <a:cxnLst>
                  <a:cxn ang="0">
                    <a:pos x="T0" y="T1"/>
                  </a:cxn>
                  <a:cxn ang="0">
                    <a:pos x="T2" y="T3"/>
                  </a:cxn>
                  <a:cxn ang="0">
                    <a:pos x="T4" y="T5"/>
                  </a:cxn>
                  <a:cxn ang="0">
                    <a:pos x="T6" y="T7"/>
                  </a:cxn>
                  <a:cxn ang="0">
                    <a:pos x="T8" y="T9"/>
                  </a:cxn>
                </a:cxnLst>
                <a:rect l="0" t="0" r="r" b="b"/>
                <a:pathLst>
                  <a:path w="159" h="469">
                    <a:moveTo>
                      <a:pt x="157" y="0"/>
                    </a:moveTo>
                    <a:lnTo>
                      <a:pt x="0" y="466"/>
                    </a:lnTo>
                    <a:lnTo>
                      <a:pt x="3" y="469"/>
                    </a:lnTo>
                    <a:lnTo>
                      <a:pt x="159" y="0"/>
                    </a:lnTo>
                    <a:lnTo>
                      <a:pt x="157" y="0"/>
                    </a:lnTo>
                    <a:close/>
                  </a:path>
                </a:pathLst>
              </a:custGeom>
              <a:solidFill>
                <a:srgbClr val="BFC0C2"/>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7" name="Freeform 56">
                <a:extLst>
                  <a:ext uri="{FF2B5EF4-FFF2-40B4-BE49-F238E27FC236}">
                    <a16:creationId xmlns:a16="http://schemas.microsoft.com/office/drawing/2014/main" id="{5A6F9F5F-7DBA-47CD-BE80-6626D1F1A8B0}"/>
                  </a:ext>
                </a:extLst>
              </p:cNvPr>
              <p:cNvSpPr>
                <a:spLocks/>
              </p:cNvSpPr>
              <p:nvPr/>
            </p:nvSpPr>
            <p:spPr bwMode="auto">
              <a:xfrm>
                <a:off x="5808583" y="4368231"/>
                <a:ext cx="277114" cy="817401"/>
              </a:xfrm>
              <a:custGeom>
                <a:avLst/>
                <a:gdLst>
                  <a:gd name="T0" fmla="*/ 157 w 159"/>
                  <a:gd name="T1" fmla="*/ 0 h 469"/>
                  <a:gd name="T2" fmla="*/ 0 w 159"/>
                  <a:gd name="T3" fmla="*/ 466 h 469"/>
                  <a:gd name="T4" fmla="*/ 3 w 159"/>
                  <a:gd name="T5" fmla="*/ 469 h 469"/>
                  <a:gd name="T6" fmla="*/ 159 w 159"/>
                  <a:gd name="T7" fmla="*/ 0 h 469"/>
                  <a:gd name="T8" fmla="*/ 157 w 159"/>
                  <a:gd name="T9" fmla="*/ 0 h 469"/>
                </a:gdLst>
                <a:ahLst/>
                <a:cxnLst>
                  <a:cxn ang="0">
                    <a:pos x="T0" y="T1"/>
                  </a:cxn>
                  <a:cxn ang="0">
                    <a:pos x="T2" y="T3"/>
                  </a:cxn>
                  <a:cxn ang="0">
                    <a:pos x="T4" y="T5"/>
                  </a:cxn>
                  <a:cxn ang="0">
                    <a:pos x="T6" y="T7"/>
                  </a:cxn>
                  <a:cxn ang="0">
                    <a:pos x="T8" y="T9"/>
                  </a:cxn>
                </a:cxnLst>
                <a:rect l="0" t="0" r="r" b="b"/>
                <a:pathLst>
                  <a:path w="159" h="469">
                    <a:moveTo>
                      <a:pt x="157" y="0"/>
                    </a:moveTo>
                    <a:lnTo>
                      <a:pt x="0" y="466"/>
                    </a:lnTo>
                    <a:lnTo>
                      <a:pt x="3" y="469"/>
                    </a:lnTo>
                    <a:lnTo>
                      <a:pt x="159" y="0"/>
                    </a:lnTo>
                    <a:lnTo>
                      <a:pt x="157"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8" name="Freeform 57">
                <a:extLst>
                  <a:ext uri="{FF2B5EF4-FFF2-40B4-BE49-F238E27FC236}">
                    <a16:creationId xmlns:a16="http://schemas.microsoft.com/office/drawing/2014/main" id="{B9D79913-8E3E-4425-AE1C-14EA4F746D5E}"/>
                  </a:ext>
                </a:extLst>
              </p:cNvPr>
              <p:cNvSpPr>
                <a:spLocks/>
              </p:cNvSpPr>
              <p:nvPr/>
            </p:nvSpPr>
            <p:spPr bwMode="auto">
              <a:xfrm>
                <a:off x="5805097" y="4364745"/>
                <a:ext cx="277114" cy="815658"/>
              </a:xfrm>
              <a:custGeom>
                <a:avLst/>
                <a:gdLst>
                  <a:gd name="T0" fmla="*/ 156 w 159"/>
                  <a:gd name="T1" fmla="*/ 0 h 468"/>
                  <a:gd name="T2" fmla="*/ 0 w 159"/>
                  <a:gd name="T3" fmla="*/ 468 h 468"/>
                  <a:gd name="T4" fmla="*/ 2 w 159"/>
                  <a:gd name="T5" fmla="*/ 468 h 468"/>
                  <a:gd name="T6" fmla="*/ 159 w 159"/>
                  <a:gd name="T7" fmla="*/ 2 h 468"/>
                  <a:gd name="T8" fmla="*/ 156 w 159"/>
                  <a:gd name="T9" fmla="*/ 0 h 468"/>
                </a:gdLst>
                <a:ahLst/>
                <a:cxnLst>
                  <a:cxn ang="0">
                    <a:pos x="T0" y="T1"/>
                  </a:cxn>
                  <a:cxn ang="0">
                    <a:pos x="T2" y="T3"/>
                  </a:cxn>
                  <a:cxn ang="0">
                    <a:pos x="T4" y="T5"/>
                  </a:cxn>
                  <a:cxn ang="0">
                    <a:pos x="T6" y="T7"/>
                  </a:cxn>
                  <a:cxn ang="0">
                    <a:pos x="T8" y="T9"/>
                  </a:cxn>
                </a:cxnLst>
                <a:rect l="0" t="0" r="r" b="b"/>
                <a:pathLst>
                  <a:path w="159" h="468">
                    <a:moveTo>
                      <a:pt x="156" y="0"/>
                    </a:moveTo>
                    <a:lnTo>
                      <a:pt x="0" y="468"/>
                    </a:lnTo>
                    <a:lnTo>
                      <a:pt x="2" y="468"/>
                    </a:lnTo>
                    <a:lnTo>
                      <a:pt x="159" y="2"/>
                    </a:lnTo>
                    <a:lnTo>
                      <a:pt x="156" y="0"/>
                    </a:lnTo>
                    <a:close/>
                  </a:path>
                </a:pathLst>
              </a:custGeom>
              <a:solidFill>
                <a:srgbClr val="DBE0E1"/>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9" name="Freeform 58">
                <a:extLst>
                  <a:ext uri="{FF2B5EF4-FFF2-40B4-BE49-F238E27FC236}">
                    <a16:creationId xmlns:a16="http://schemas.microsoft.com/office/drawing/2014/main" id="{4C78F1BE-E3BD-49AD-8EC6-BA3C8024A1CB}"/>
                  </a:ext>
                </a:extLst>
              </p:cNvPr>
              <p:cNvSpPr>
                <a:spLocks/>
              </p:cNvSpPr>
              <p:nvPr/>
            </p:nvSpPr>
            <p:spPr bwMode="auto">
              <a:xfrm>
                <a:off x="5805097" y="4364745"/>
                <a:ext cx="277114" cy="815658"/>
              </a:xfrm>
              <a:custGeom>
                <a:avLst/>
                <a:gdLst>
                  <a:gd name="T0" fmla="*/ 156 w 159"/>
                  <a:gd name="T1" fmla="*/ 0 h 468"/>
                  <a:gd name="T2" fmla="*/ 0 w 159"/>
                  <a:gd name="T3" fmla="*/ 468 h 468"/>
                  <a:gd name="T4" fmla="*/ 2 w 159"/>
                  <a:gd name="T5" fmla="*/ 468 h 468"/>
                  <a:gd name="T6" fmla="*/ 159 w 159"/>
                  <a:gd name="T7" fmla="*/ 2 h 468"/>
                  <a:gd name="T8" fmla="*/ 156 w 159"/>
                  <a:gd name="T9" fmla="*/ 0 h 468"/>
                </a:gdLst>
                <a:ahLst/>
                <a:cxnLst>
                  <a:cxn ang="0">
                    <a:pos x="T0" y="T1"/>
                  </a:cxn>
                  <a:cxn ang="0">
                    <a:pos x="T2" y="T3"/>
                  </a:cxn>
                  <a:cxn ang="0">
                    <a:pos x="T4" y="T5"/>
                  </a:cxn>
                  <a:cxn ang="0">
                    <a:pos x="T6" y="T7"/>
                  </a:cxn>
                  <a:cxn ang="0">
                    <a:pos x="T8" y="T9"/>
                  </a:cxn>
                </a:cxnLst>
                <a:rect l="0" t="0" r="r" b="b"/>
                <a:pathLst>
                  <a:path w="159" h="468">
                    <a:moveTo>
                      <a:pt x="156" y="0"/>
                    </a:moveTo>
                    <a:lnTo>
                      <a:pt x="0" y="468"/>
                    </a:lnTo>
                    <a:lnTo>
                      <a:pt x="2" y="468"/>
                    </a:lnTo>
                    <a:lnTo>
                      <a:pt x="159" y="2"/>
                    </a:lnTo>
                    <a:lnTo>
                      <a:pt x="156"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80" name="Freeform 59">
                <a:extLst>
                  <a:ext uri="{FF2B5EF4-FFF2-40B4-BE49-F238E27FC236}">
                    <a16:creationId xmlns:a16="http://schemas.microsoft.com/office/drawing/2014/main" id="{773F28B8-F3AF-43DF-BADE-479F3E7986F7}"/>
                  </a:ext>
                </a:extLst>
              </p:cNvPr>
              <p:cNvSpPr>
                <a:spLocks/>
              </p:cNvSpPr>
              <p:nvPr/>
            </p:nvSpPr>
            <p:spPr bwMode="auto">
              <a:xfrm>
                <a:off x="6097897" y="4899802"/>
                <a:ext cx="240514" cy="690172"/>
              </a:xfrm>
              <a:custGeom>
                <a:avLst/>
                <a:gdLst>
                  <a:gd name="T0" fmla="*/ 138 w 138"/>
                  <a:gd name="T1" fmla="*/ 0 h 396"/>
                  <a:gd name="T2" fmla="*/ 135 w 138"/>
                  <a:gd name="T3" fmla="*/ 0 h 396"/>
                  <a:gd name="T4" fmla="*/ 128 w 138"/>
                  <a:gd name="T5" fmla="*/ 8 h 396"/>
                  <a:gd name="T6" fmla="*/ 0 w 138"/>
                  <a:gd name="T7" fmla="*/ 396 h 396"/>
                  <a:gd name="T8" fmla="*/ 5 w 138"/>
                  <a:gd name="T9" fmla="*/ 394 h 396"/>
                  <a:gd name="T10" fmla="*/ 138 w 138"/>
                  <a:gd name="T11" fmla="*/ 0 h 396"/>
                </a:gdLst>
                <a:ahLst/>
                <a:cxnLst>
                  <a:cxn ang="0">
                    <a:pos x="T0" y="T1"/>
                  </a:cxn>
                  <a:cxn ang="0">
                    <a:pos x="T2" y="T3"/>
                  </a:cxn>
                  <a:cxn ang="0">
                    <a:pos x="T4" y="T5"/>
                  </a:cxn>
                  <a:cxn ang="0">
                    <a:pos x="T6" y="T7"/>
                  </a:cxn>
                  <a:cxn ang="0">
                    <a:pos x="T8" y="T9"/>
                  </a:cxn>
                  <a:cxn ang="0">
                    <a:pos x="T10" y="T11"/>
                  </a:cxn>
                </a:cxnLst>
                <a:rect l="0" t="0" r="r" b="b"/>
                <a:pathLst>
                  <a:path w="138" h="396">
                    <a:moveTo>
                      <a:pt x="138" y="0"/>
                    </a:moveTo>
                    <a:lnTo>
                      <a:pt x="135" y="0"/>
                    </a:lnTo>
                    <a:lnTo>
                      <a:pt x="128" y="8"/>
                    </a:lnTo>
                    <a:lnTo>
                      <a:pt x="0" y="396"/>
                    </a:lnTo>
                    <a:lnTo>
                      <a:pt x="5" y="394"/>
                    </a:lnTo>
                    <a:lnTo>
                      <a:pt x="138" y="0"/>
                    </a:lnTo>
                    <a:close/>
                  </a:path>
                </a:pathLst>
              </a:custGeom>
              <a:solidFill>
                <a:srgbClr val="6E6F72"/>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81" name="Freeform 60">
                <a:extLst>
                  <a:ext uri="{FF2B5EF4-FFF2-40B4-BE49-F238E27FC236}">
                    <a16:creationId xmlns:a16="http://schemas.microsoft.com/office/drawing/2014/main" id="{7B599A84-CECB-4F49-BFAD-EC52612F6D40}"/>
                  </a:ext>
                </a:extLst>
              </p:cNvPr>
              <p:cNvSpPr>
                <a:spLocks/>
              </p:cNvSpPr>
              <p:nvPr/>
            </p:nvSpPr>
            <p:spPr bwMode="auto">
              <a:xfrm>
                <a:off x="6097897" y="4899802"/>
                <a:ext cx="240514" cy="690172"/>
              </a:xfrm>
              <a:custGeom>
                <a:avLst/>
                <a:gdLst>
                  <a:gd name="T0" fmla="*/ 138 w 138"/>
                  <a:gd name="T1" fmla="*/ 0 h 396"/>
                  <a:gd name="T2" fmla="*/ 135 w 138"/>
                  <a:gd name="T3" fmla="*/ 0 h 396"/>
                  <a:gd name="T4" fmla="*/ 128 w 138"/>
                  <a:gd name="T5" fmla="*/ 8 h 396"/>
                  <a:gd name="T6" fmla="*/ 0 w 138"/>
                  <a:gd name="T7" fmla="*/ 396 h 396"/>
                  <a:gd name="T8" fmla="*/ 5 w 138"/>
                  <a:gd name="T9" fmla="*/ 394 h 396"/>
                  <a:gd name="T10" fmla="*/ 138 w 138"/>
                  <a:gd name="T11" fmla="*/ 0 h 396"/>
                </a:gdLst>
                <a:ahLst/>
                <a:cxnLst>
                  <a:cxn ang="0">
                    <a:pos x="T0" y="T1"/>
                  </a:cxn>
                  <a:cxn ang="0">
                    <a:pos x="T2" y="T3"/>
                  </a:cxn>
                  <a:cxn ang="0">
                    <a:pos x="T4" y="T5"/>
                  </a:cxn>
                  <a:cxn ang="0">
                    <a:pos x="T6" y="T7"/>
                  </a:cxn>
                  <a:cxn ang="0">
                    <a:pos x="T8" y="T9"/>
                  </a:cxn>
                  <a:cxn ang="0">
                    <a:pos x="T10" y="T11"/>
                  </a:cxn>
                </a:cxnLst>
                <a:rect l="0" t="0" r="r" b="b"/>
                <a:pathLst>
                  <a:path w="138" h="396">
                    <a:moveTo>
                      <a:pt x="138" y="0"/>
                    </a:moveTo>
                    <a:lnTo>
                      <a:pt x="135" y="0"/>
                    </a:lnTo>
                    <a:lnTo>
                      <a:pt x="128" y="8"/>
                    </a:lnTo>
                    <a:lnTo>
                      <a:pt x="0" y="396"/>
                    </a:lnTo>
                    <a:lnTo>
                      <a:pt x="5" y="394"/>
                    </a:lnTo>
                    <a:lnTo>
                      <a:pt x="138"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82" name="Freeform 61">
                <a:extLst>
                  <a:ext uri="{FF2B5EF4-FFF2-40B4-BE49-F238E27FC236}">
                    <a16:creationId xmlns:a16="http://schemas.microsoft.com/office/drawing/2014/main" id="{774502EF-CB37-44CF-B60C-B063E753E97D}"/>
                  </a:ext>
                </a:extLst>
              </p:cNvPr>
              <p:cNvSpPr>
                <a:spLocks/>
              </p:cNvSpPr>
              <p:nvPr/>
            </p:nvSpPr>
            <p:spPr bwMode="auto">
              <a:xfrm>
                <a:off x="6106612" y="4899802"/>
                <a:ext cx="231799" cy="686686"/>
              </a:xfrm>
              <a:custGeom>
                <a:avLst/>
                <a:gdLst>
                  <a:gd name="T0" fmla="*/ 133 w 133"/>
                  <a:gd name="T1" fmla="*/ 0 h 394"/>
                  <a:gd name="T2" fmla="*/ 133 w 133"/>
                  <a:gd name="T3" fmla="*/ 0 h 394"/>
                  <a:gd name="T4" fmla="*/ 0 w 133"/>
                  <a:gd name="T5" fmla="*/ 394 h 394"/>
                  <a:gd name="T6" fmla="*/ 133 w 133"/>
                  <a:gd name="T7" fmla="*/ 0 h 394"/>
                </a:gdLst>
                <a:ahLst/>
                <a:cxnLst>
                  <a:cxn ang="0">
                    <a:pos x="T0" y="T1"/>
                  </a:cxn>
                  <a:cxn ang="0">
                    <a:pos x="T2" y="T3"/>
                  </a:cxn>
                  <a:cxn ang="0">
                    <a:pos x="T4" y="T5"/>
                  </a:cxn>
                  <a:cxn ang="0">
                    <a:pos x="T6" y="T7"/>
                  </a:cxn>
                </a:cxnLst>
                <a:rect l="0" t="0" r="r" b="b"/>
                <a:pathLst>
                  <a:path w="133" h="394">
                    <a:moveTo>
                      <a:pt x="133" y="0"/>
                    </a:moveTo>
                    <a:lnTo>
                      <a:pt x="133" y="0"/>
                    </a:lnTo>
                    <a:lnTo>
                      <a:pt x="0" y="394"/>
                    </a:lnTo>
                    <a:lnTo>
                      <a:pt x="133" y="0"/>
                    </a:lnTo>
                    <a:close/>
                  </a:path>
                </a:pathLst>
              </a:custGeom>
              <a:solidFill>
                <a:srgbClr val="6D564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83" name="Freeform 62">
                <a:extLst>
                  <a:ext uri="{FF2B5EF4-FFF2-40B4-BE49-F238E27FC236}">
                    <a16:creationId xmlns:a16="http://schemas.microsoft.com/office/drawing/2014/main" id="{2BAB5140-4A9F-4281-80EB-DBAFBF4DDFD2}"/>
                  </a:ext>
                </a:extLst>
              </p:cNvPr>
              <p:cNvSpPr>
                <a:spLocks/>
              </p:cNvSpPr>
              <p:nvPr/>
            </p:nvSpPr>
            <p:spPr bwMode="auto">
              <a:xfrm>
                <a:off x="6106612" y="4899802"/>
                <a:ext cx="231799" cy="686686"/>
              </a:xfrm>
              <a:custGeom>
                <a:avLst/>
                <a:gdLst>
                  <a:gd name="T0" fmla="*/ 133 w 133"/>
                  <a:gd name="T1" fmla="*/ 0 h 394"/>
                  <a:gd name="T2" fmla="*/ 133 w 133"/>
                  <a:gd name="T3" fmla="*/ 0 h 394"/>
                  <a:gd name="T4" fmla="*/ 0 w 133"/>
                  <a:gd name="T5" fmla="*/ 394 h 394"/>
                  <a:gd name="T6" fmla="*/ 133 w 133"/>
                  <a:gd name="T7" fmla="*/ 0 h 394"/>
                </a:gdLst>
                <a:ahLst/>
                <a:cxnLst>
                  <a:cxn ang="0">
                    <a:pos x="T0" y="T1"/>
                  </a:cxn>
                  <a:cxn ang="0">
                    <a:pos x="T2" y="T3"/>
                  </a:cxn>
                  <a:cxn ang="0">
                    <a:pos x="T4" y="T5"/>
                  </a:cxn>
                  <a:cxn ang="0">
                    <a:pos x="T6" y="T7"/>
                  </a:cxn>
                </a:cxnLst>
                <a:rect l="0" t="0" r="r" b="b"/>
                <a:pathLst>
                  <a:path w="133" h="394">
                    <a:moveTo>
                      <a:pt x="133" y="0"/>
                    </a:moveTo>
                    <a:lnTo>
                      <a:pt x="133" y="0"/>
                    </a:lnTo>
                    <a:lnTo>
                      <a:pt x="0" y="394"/>
                    </a:lnTo>
                    <a:lnTo>
                      <a:pt x="133"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84" name="Freeform 63">
                <a:extLst>
                  <a:ext uri="{FF2B5EF4-FFF2-40B4-BE49-F238E27FC236}">
                    <a16:creationId xmlns:a16="http://schemas.microsoft.com/office/drawing/2014/main" id="{840BB2C9-0C9A-466D-ACD5-A86794D4B3E5}"/>
                  </a:ext>
                </a:extLst>
              </p:cNvPr>
              <p:cNvSpPr>
                <a:spLocks/>
              </p:cNvSpPr>
              <p:nvPr/>
            </p:nvSpPr>
            <p:spPr bwMode="auto">
              <a:xfrm>
                <a:off x="6338411" y="4896316"/>
                <a:ext cx="0" cy="3486"/>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solidFill>
                <a:srgbClr val="7B7872"/>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85" name="Freeform 64">
                <a:extLst>
                  <a:ext uri="{FF2B5EF4-FFF2-40B4-BE49-F238E27FC236}">
                    <a16:creationId xmlns:a16="http://schemas.microsoft.com/office/drawing/2014/main" id="{7CCA6161-265F-4F4F-9CF8-F0D2498F469C}"/>
                  </a:ext>
                </a:extLst>
              </p:cNvPr>
              <p:cNvSpPr>
                <a:spLocks/>
              </p:cNvSpPr>
              <p:nvPr/>
            </p:nvSpPr>
            <p:spPr bwMode="auto">
              <a:xfrm>
                <a:off x="6338411" y="4896316"/>
                <a:ext cx="0" cy="3486"/>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86" name="Freeform 65">
                <a:extLst>
                  <a:ext uri="{FF2B5EF4-FFF2-40B4-BE49-F238E27FC236}">
                    <a16:creationId xmlns:a16="http://schemas.microsoft.com/office/drawing/2014/main" id="{71213972-94B1-47A3-9BD7-CD3D0F7B57D5}"/>
                  </a:ext>
                </a:extLst>
              </p:cNvPr>
              <p:cNvSpPr>
                <a:spLocks/>
              </p:cNvSpPr>
              <p:nvPr/>
            </p:nvSpPr>
            <p:spPr bwMode="auto">
              <a:xfrm>
                <a:off x="6333184" y="4896316"/>
                <a:ext cx="5228" cy="3486"/>
              </a:xfrm>
              <a:custGeom>
                <a:avLst/>
                <a:gdLst>
                  <a:gd name="T0" fmla="*/ 3 w 3"/>
                  <a:gd name="T1" fmla="*/ 0 h 2"/>
                  <a:gd name="T2" fmla="*/ 0 w 3"/>
                  <a:gd name="T3" fmla="*/ 2 h 2"/>
                  <a:gd name="T4" fmla="*/ 3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2"/>
                    </a:lnTo>
                    <a:lnTo>
                      <a:pt x="3" y="2"/>
                    </a:lnTo>
                    <a:lnTo>
                      <a:pt x="3" y="0"/>
                    </a:lnTo>
                    <a:close/>
                  </a:path>
                </a:pathLst>
              </a:custGeom>
              <a:solidFill>
                <a:srgbClr val="6E6F72"/>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87" name="Freeform 66">
                <a:extLst>
                  <a:ext uri="{FF2B5EF4-FFF2-40B4-BE49-F238E27FC236}">
                    <a16:creationId xmlns:a16="http://schemas.microsoft.com/office/drawing/2014/main" id="{7D925B9B-4EC4-4CF9-9ABE-480658EC48F8}"/>
                  </a:ext>
                </a:extLst>
              </p:cNvPr>
              <p:cNvSpPr>
                <a:spLocks/>
              </p:cNvSpPr>
              <p:nvPr/>
            </p:nvSpPr>
            <p:spPr bwMode="auto">
              <a:xfrm>
                <a:off x="6333184" y="4896316"/>
                <a:ext cx="5228" cy="3486"/>
              </a:xfrm>
              <a:custGeom>
                <a:avLst/>
                <a:gdLst>
                  <a:gd name="T0" fmla="*/ 3 w 3"/>
                  <a:gd name="T1" fmla="*/ 0 h 2"/>
                  <a:gd name="T2" fmla="*/ 0 w 3"/>
                  <a:gd name="T3" fmla="*/ 2 h 2"/>
                  <a:gd name="T4" fmla="*/ 3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2"/>
                    </a:lnTo>
                    <a:lnTo>
                      <a:pt x="3" y="2"/>
                    </a:lnTo>
                    <a:lnTo>
                      <a:pt x="3"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88" name="Freeform 67">
                <a:extLst>
                  <a:ext uri="{FF2B5EF4-FFF2-40B4-BE49-F238E27FC236}">
                    <a16:creationId xmlns:a16="http://schemas.microsoft.com/office/drawing/2014/main" id="{9AB972A8-2A52-4E84-AF31-A09A302E8570}"/>
                  </a:ext>
                </a:extLst>
              </p:cNvPr>
              <p:cNvSpPr>
                <a:spLocks/>
              </p:cNvSpPr>
              <p:nvPr/>
            </p:nvSpPr>
            <p:spPr bwMode="auto">
              <a:xfrm>
                <a:off x="3286669" y="4566917"/>
                <a:ext cx="808686" cy="1146800"/>
              </a:xfrm>
              <a:custGeom>
                <a:avLst/>
                <a:gdLst>
                  <a:gd name="T0" fmla="*/ 464 w 464"/>
                  <a:gd name="T1" fmla="*/ 326 h 658"/>
                  <a:gd name="T2" fmla="*/ 173 w 464"/>
                  <a:gd name="T3" fmla="*/ 658 h 658"/>
                  <a:gd name="T4" fmla="*/ 0 w 464"/>
                  <a:gd name="T5" fmla="*/ 334 h 658"/>
                  <a:gd name="T6" fmla="*/ 294 w 464"/>
                  <a:gd name="T7" fmla="*/ 0 h 658"/>
                  <a:gd name="T8" fmla="*/ 464 w 464"/>
                  <a:gd name="T9" fmla="*/ 326 h 658"/>
                </a:gdLst>
                <a:ahLst/>
                <a:cxnLst>
                  <a:cxn ang="0">
                    <a:pos x="T0" y="T1"/>
                  </a:cxn>
                  <a:cxn ang="0">
                    <a:pos x="T2" y="T3"/>
                  </a:cxn>
                  <a:cxn ang="0">
                    <a:pos x="T4" y="T5"/>
                  </a:cxn>
                  <a:cxn ang="0">
                    <a:pos x="T6" y="T7"/>
                  </a:cxn>
                  <a:cxn ang="0">
                    <a:pos x="T8" y="T9"/>
                  </a:cxn>
                </a:cxnLst>
                <a:rect l="0" t="0" r="r" b="b"/>
                <a:pathLst>
                  <a:path w="464" h="658">
                    <a:moveTo>
                      <a:pt x="464" y="326"/>
                    </a:moveTo>
                    <a:lnTo>
                      <a:pt x="173" y="658"/>
                    </a:lnTo>
                    <a:lnTo>
                      <a:pt x="0" y="334"/>
                    </a:lnTo>
                    <a:lnTo>
                      <a:pt x="294" y="0"/>
                    </a:lnTo>
                    <a:lnTo>
                      <a:pt x="464" y="326"/>
                    </a:lnTo>
                    <a:close/>
                  </a:path>
                </a:pathLst>
              </a:custGeom>
              <a:gradFill>
                <a:gsLst>
                  <a:gs pos="0">
                    <a:schemeClr val="accent5"/>
                  </a:gs>
                  <a:gs pos="100000">
                    <a:schemeClr val="accent5">
                      <a:lumMod val="60000"/>
                      <a:lumOff val="40000"/>
                    </a:schemeClr>
                  </a:gs>
                </a:gsLst>
                <a:lin ang="13200000" scaled="0"/>
              </a:gradFill>
              <a:ln w="3175">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89" name="Freeform 68">
                <a:extLst>
                  <a:ext uri="{FF2B5EF4-FFF2-40B4-BE49-F238E27FC236}">
                    <a16:creationId xmlns:a16="http://schemas.microsoft.com/office/drawing/2014/main" id="{C75630EF-6644-4F61-8823-668240941125}"/>
                  </a:ext>
                </a:extLst>
              </p:cNvPr>
              <p:cNvSpPr>
                <a:spLocks/>
              </p:cNvSpPr>
              <p:nvPr/>
            </p:nvSpPr>
            <p:spPr bwMode="auto">
              <a:xfrm>
                <a:off x="3585802" y="5132706"/>
                <a:ext cx="1134600" cy="719801"/>
              </a:xfrm>
              <a:custGeom>
                <a:avLst/>
                <a:gdLst>
                  <a:gd name="T0" fmla="*/ 651 w 651"/>
                  <a:gd name="T1" fmla="*/ 90 h 413"/>
                  <a:gd name="T2" fmla="*/ 329 w 651"/>
                  <a:gd name="T3" fmla="*/ 413 h 413"/>
                  <a:gd name="T4" fmla="*/ 0 w 651"/>
                  <a:gd name="T5" fmla="*/ 332 h 413"/>
                  <a:gd name="T6" fmla="*/ 291 w 651"/>
                  <a:gd name="T7" fmla="*/ 0 h 413"/>
                  <a:gd name="T8" fmla="*/ 651 w 651"/>
                  <a:gd name="T9" fmla="*/ 90 h 413"/>
                </a:gdLst>
                <a:ahLst/>
                <a:cxnLst>
                  <a:cxn ang="0">
                    <a:pos x="T0" y="T1"/>
                  </a:cxn>
                  <a:cxn ang="0">
                    <a:pos x="T2" y="T3"/>
                  </a:cxn>
                  <a:cxn ang="0">
                    <a:pos x="T4" y="T5"/>
                  </a:cxn>
                  <a:cxn ang="0">
                    <a:pos x="T6" y="T7"/>
                  </a:cxn>
                  <a:cxn ang="0">
                    <a:pos x="T8" y="T9"/>
                  </a:cxn>
                </a:cxnLst>
                <a:rect l="0" t="0" r="r" b="b"/>
                <a:pathLst>
                  <a:path w="651" h="413">
                    <a:moveTo>
                      <a:pt x="651" y="90"/>
                    </a:moveTo>
                    <a:lnTo>
                      <a:pt x="329" y="413"/>
                    </a:lnTo>
                    <a:lnTo>
                      <a:pt x="0" y="332"/>
                    </a:lnTo>
                    <a:lnTo>
                      <a:pt x="291" y="0"/>
                    </a:lnTo>
                    <a:lnTo>
                      <a:pt x="651" y="90"/>
                    </a:lnTo>
                    <a:close/>
                  </a:path>
                </a:pathLst>
              </a:custGeom>
              <a:gradFill>
                <a:gsLst>
                  <a:gs pos="0">
                    <a:schemeClr val="accent5">
                      <a:lumMod val="50000"/>
                    </a:schemeClr>
                  </a:gs>
                  <a:gs pos="100000">
                    <a:schemeClr val="accent5"/>
                  </a:gs>
                </a:gsLst>
                <a:lin ang="13200000" scaled="0"/>
              </a:gradFill>
              <a:ln w="3175">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90" name="Freeform 69">
                <a:extLst>
                  <a:ext uri="{FF2B5EF4-FFF2-40B4-BE49-F238E27FC236}">
                    <a16:creationId xmlns:a16="http://schemas.microsoft.com/office/drawing/2014/main" id="{E6A2B049-0F26-4AFA-850B-A9CE21856FE8}"/>
                  </a:ext>
                </a:extLst>
              </p:cNvPr>
              <p:cNvSpPr>
                <a:spLocks/>
              </p:cNvSpPr>
              <p:nvPr/>
            </p:nvSpPr>
            <p:spPr bwMode="auto">
              <a:xfrm>
                <a:off x="3796688" y="4569298"/>
                <a:ext cx="923714" cy="725028"/>
              </a:xfrm>
              <a:custGeom>
                <a:avLst/>
                <a:gdLst>
                  <a:gd name="T0" fmla="*/ 379 w 530"/>
                  <a:gd name="T1" fmla="*/ 97 h 416"/>
                  <a:gd name="T2" fmla="*/ 530 w 530"/>
                  <a:gd name="T3" fmla="*/ 416 h 416"/>
                  <a:gd name="T4" fmla="*/ 170 w 530"/>
                  <a:gd name="T5" fmla="*/ 326 h 416"/>
                  <a:gd name="T6" fmla="*/ 0 w 530"/>
                  <a:gd name="T7" fmla="*/ 0 h 416"/>
                  <a:gd name="T8" fmla="*/ 379 w 530"/>
                  <a:gd name="T9" fmla="*/ 97 h 416"/>
                </a:gdLst>
                <a:ahLst/>
                <a:cxnLst>
                  <a:cxn ang="0">
                    <a:pos x="T0" y="T1"/>
                  </a:cxn>
                  <a:cxn ang="0">
                    <a:pos x="T2" y="T3"/>
                  </a:cxn>
                  <a:cxn ang="0">
                    <a:pos x="T4" y="T5"/>
                  </a:cxn>
                  <a:cxn ang="0">
                    <a:pos x="T6" y="T7"/>
                  </a:cxn>
                  <a:cxn ang="0">
                    <a:pos x="T8" y="T9"/>
                  </a:cxn>
                </a:cxnLst>
                <a:rect l="0" t="0" r="r" b="b"/>
                <a:pathLst>
                  <a:path w="530" h="416">
                    <a:moveTo>
                      <a:pt x="379" y="97"/>
                    </a:moveTo>
                    <a:lnTo>
                      <a:pt x="530" y="416"/>
                    </a:lnTo>
                    <a:lnTo>
                      <a:pt x="170" y="326"/>
                    </a:lnTo>
                    <a:lnTo>
                      <a:pt x="0" y="0"/>
                    </a:lnTo>
                    <a:lnTo>
                      <a:pt x="379" y="97"/>
                    </a:lnTo>
                    <a:close/>
                  </a:path>
                </a:pathLst>
              </a:custGeom>
              <a:solidFill>
                <a:schemeClr val="accent5">
                  <a:lumMod val="40000"/>
                  <a:lumOff val="60000"/>
                </a:schemeClr>
              </a:solidFill>
              <a:ln w="3175">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91" name="Freeform 70">
                <a:extLst>
                  <a:ext uri="{FF2B5EF4-FFF2-40B4-BE49-F238E27FC236}">
                    <a16:creationId xmlns:a16="http://schemas.microsoft.com/office/drawing/2014/main" id="{C8EA0D18-38D5-4E69-9574-473BA8CDA2A4}"/>
                  </a:ext>
                </a:extLst>
              </p:cNvPr>
              <p:cNvSpPr>
                <a:spLocks/>
              </p:cNvSpPr>
              <p:nvPr/>
            </p:nvSpPr>
            <p:spPr bwMode="auto">
              <a:xfrm>
                <a:off x="5775469" y="4694144"/>
                <a:ext cx="813914" cy="1143314"/>
              </a:xfrm>
              <a:custGeom>
                <a:avLst/>
                <a:gdLst>
                  <a:gd name="T0" fmla="*/ 467 w 467"/>
                  <a:gd name="T1" fmla="*/ 324 h 656"/>
                  <a:gd name="T2" fmla="*/ 176 w 467"/>
                  <a:gd name="T3" fmla="*/ 656 h 656"/>
                  <a:gd name="T4" fmla="*/ 0 w 467"/>
                  <a:gd name="T5" fmla="*/ 332 h 656"/>
                  <a:gd name="T6" fmla="*/ 294 w 467"/>
                  <a:gd name="T7" fmla="*/ 0 h 656"/>
                  <a:gd name="T8" fmla="*/ 467 w 467"/>
                  <a:gd name="T9" fmla="*/ 324 h 656"/>
                </a:gdLst>
                <a:ahLst/>
                <a:cxnLst>
                  <a:cxn ang="0">
                    <a:pos x="T0" y="T1"/>
                  </a:cxn>
                  <a:cxn ang="0">
                    <a:pos x="T2" y="T3"/>
                  </a:cxn>
                  <a:cxn ang="0">
                    <a:pos x="T4" y="T5"/>
                  </a:cxn>
                  <a:cxn ang="0">
                    <a:pos x="T6" y="T7"/>
                  </a:cxn>
                  <a:cxn ang="0">
                    <a:pos x="T8" y="T9"/>
                  </a:cxn>
                </a:cxnLst>
                <a:rect l="0" t="0" r="r" b="b"/>
                <a:pathLst>
                  <a:path w="467" h="656">
                    <a:moveTo>
                      <a:pt x="467" y="324"/>
                    </a:moveTo>
                    <a:lnTo>
                      <a:pt x="176" y="656"/>
                    </a:lnTo>
                    <a:lnTo>
                      <a:pt x="0" y="332"/>
                    </a:lnTo>
                    <a:lnTo>
                      <a:pt x="294" y="0"/>
                    </a:lnTo>
                    <a:lnTo>
                      <a:pt x="467" y="324"/>
                    </a:lnTo>
                    <a:close/>
                  </a:path>
                </a:pathLst>
              </a:custGeom>
              <a:gradFill>
                <a:gsLst>
                  <a:gs pos="0">
                    <a:schemeClr val="accent5"/>
                  </a:gs>
                  <a:gs pos="100000">
                    <a:schemeClr val="accent5">
                      <a:lumMod val="60000"/>
                      <a:lumOff val="40000"/>
                    </a:schemeClr>
                  </a:gs>
                </a:gsLst>
                <a:lin ang="13200000" scaled="0"/>
              </a:gradFill>
              <a:ln w="3175">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92" name="Freeform 71">
                <a:extLst>
                  <a:ext uri="{FF2B5EF4-FFF2-40B4-BE49-F238E27FC236}">
                    <a16:creationId xmlns:a16="http://schemas.microsoft.com/office/drawing/2014/main" id="{AD59D142-D56B-4A13-BBDA-E3116649B42A}"/>
                  </a:ext>
                </a:extLst>
              </p:cNvPr>
              <p:cNvSpPr>
                <a:spLocks/>
              </p:cNvSpPr>
              <p:nvPr/>
            </p:nvSpPr>
            <p:spPr bwMode="auto">
              <a:xfrm>
                <a:off x="6079832" y="5258830"/>
                <a:ext cx="1131114" cy="719801"/>
              </a:xfrm>
              <a:custGeom>
                <a:avLst/>
                <a:gdLst>
                  <a:gd name="T0" fmla="*/ 649 w 649"/>
                  <a:gd name="T1" fmla="*/ 93 h 413"/>
                  <a:gd name="T2" fmla="*/ 329 w 649"/>
                  <a:gd name="T3" fmla="*/ 413 h 413"/>
                  <a:gd name="T4" fmla="*/ 0 w 649"/>
                  <a:gd name="T5" fmla="*/ 332 h 413"/>
                  <a:gd name="T6" fmla="*/ 291 w 649"/>
                  <a:gd name="T7" fmla="*/ 0 h 413"/>
                  <a:gd name="T8" fmla="*/ 649 w 649"/>
                  <a:gd name="T9" fmla="*/ 93 h 413"/>
                </a:gdLst>
                <a:ahLst/>
                <a:cxnLst>
                  <a:cxn ang="0">
                    <a:pos x="T0" y="T1"/>
                  </a:cxn>
                  <a:cxn ang="0">
                    <a:pos x="T2" y="T3"/>
                  </a:cxn>
                  <a:cxn ang="0">
                    <a:pos x="T4" y="T5"/>
                  </a:cxn>
                  <a:cxn ang="0">
                    <a:pos x="T6" y="T7"/>
                  </a:cxn>
                  <a:cxn ang="0">
                    <a:pos x="T8" y="T9"/>
                  </a:cxn>
                </a:cxnLst>
                <a:rect l="0" t="0" r="r" b="b"/>
                <a:pathLst>
                  <a:path w="649" h="413">
                    <a:moveTo>
                      <a:pt x="649" y="93"/>
                    </a:moveTo>
                    <a:lnTo>
                      <a:pt x="329" y="413"/>
                    </a:lnTo>
                    <a:lnTo>
                      <a:pt x="0" y="332"/>
                    </a:lnTo>
                    <a:lnTo>
                      <a:pt x="291" y="0"/>
                    </a:lnTo>
                    <a:lnTo>
                      <a:pt x="649" y="93"/>
                    </a:lnTo>
                    <a:close/>
                  </a:path>
                </a:pathLst>
              </a:custGeom>
              <a:gradFill flip="none" rotWithShape="1">
                <a:gsLst>
                  <a:gs pos="0">
                    <a:schemeClr val="accent5">
                      <a:lumMod val="50000"/>
                    </a:schemeClr>
                  </a:gs>
                  <a:gs pos="100000">
                    <a:schemeClr val="accent5"/>
                  </a:gs>
                </a:gsLst>
                <a:lin ang="13200000" scaled="0"/>
                <a:tileRect/>
              </a:gradFill>
              <a:ln w="3175">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93" name="Freeform 72">
                <a:extLst>
                  <a:ext uri="{FF2B5EF4-FFF2-40B4-BE49-F238E27FC236}">
                    <a16:creationId xmlns:a16="http://schemas.microsoft.com/office/drawing/2014/main" id="{A6A9C537-5D71-4225-89DC-6FD22D1AAFE7}"/>
                  </a:ext>
                </a:extLst>
              </p:cNvPr>
              <p:cNvSpPr>
                <a:spLocks/>
              </p:cNvSpPr>
              <p:nvPr/>
            </p:nvSpPr>
            <p:spPr bwMode="auto">
              <a:xfrm>
                <a:off x="6287869" y="4694144"/>
                <a:ext cx="925457" cy="726772"/>
              </a:xfrm>
              <a:custGeom>
                <a:avLst/>
                <a:gdLst>
                  <a:gd name="T0" fmla="*/ 382 w 531"/>
                  <a:gd name="T1" fmla="*/ 97 h 417"/>
                  <a:gd name="T2" fmla="*/ 531 w 531"/>
                  <a:gd name="T3" fmla="*/ 417 h 417"/>
                  <a:gd name="T4" fmla="*/ 173 w 531"/>
                  <a:gd name="T5" fmla="*/ 324 h 417"/>
                  <a:gd name="T6" fmla="*/ 0 w 531"/>
                  <a:gd name="T7" fmla="*/ 0 h 417"/>
                  <a:gd name="T8" fmla="*/ 382 w 531"/>
                  <a:gd name="T9" fmla="*/ 97 h 417"/>
                </a:gdLst>
                <a:ahLst/>
                <a:cxnLst>
                  <a:cxn ang="0">
                    <a:pos x="T0" y="T1"/>
                  </a:cxn>
                  <a:cxn ang="0">
                    <a:pos x="T2" y="T3"/>
                  </a:cxn>
                  <a:cxn ang="0">
                    <a:pos x="T4" y="T5"/>
                  </a:cxn>
                  <a:cxn ang="0">
                    <a:pos x="T6" y="T7"/>
                  </a:cxn>
                  <a:cxn ang="0">
                    <a:pos x="T8" y="T9"/>
                  </a:cxn>
                </a:cxnLst>
                <a:rect l="0" t="0" r="r" b="b"/>
                <a:pathLst>
                  <a:path w="531" h="417">
                    <a:moveTo>
                      <a:pt x="382" y="97"/>
                    </a:moveTo>
                    <a:lnTo>
                      <a:pt x="531" y="417"/>
                    </a:lnTo>
                    <a:lnTo>
                      <a:pt x="173" y="324"/>
                    </a:lnTo>
                    <a:lnTo>
                      <a:pt x="0" y="0"/>
                    </a:lnTo>
                    <a:lnTo>
                      <a:pt x="382" y="97"/>
                    </a:lnTo>
                    <a:close/>
                  </a:path>
                </a:pathLst>
              </a:custGeom>
              <a:solidFill>
                <a:schemeClr val="accent5">
                  <a:lumMod val="40000"/>
                  <a:lumOff val="60000"/>
                </a:schemeClr>
              </a:solidFill>
              <a:ln w="3175">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63" name="Group 80">
              <a:extLst>
                <a:ext uri="{FF2B5EF4-FFF2-40B4-BE49-F238E27FC236}">
                  <a16:creationId xmlns:a16="http://schemas.microsoft.com/office/drawing/2014/main" id="{EA7EAD30-3B12-43C2-BAB3-3F98C851A605}"/>
                </a:ext>
              </a:extLst>
            </p:cNvPr>
            <p:cNvGrpSpPr/>
            <p:nvPr/>
          </p:nvGrpSpPr>
          <p:grpSpPr>
            <a:xfrm>
              <a:off x="5757990" y="5126415"/>
              <a:ext cx="483230" cy="568278"/>
              <a:chOff x="5310188" y="5265738"/>
              <a:chExt cx="595312" cy="700087"/>
            </a:xfrm>
            <a:solidFill>
              <a:schemeClr val="tx1">
                <a:lumMod val="50000"/>
                <a:lumOff val="50000"/>
              </a:schemeClr>
            </a:solidFill>
          </p:grpSpPr>
          <p:sp>
            <p:nvSpPr>
              <p:cNvPr id="119" name="Freeform 7">
                <a:extLst>
                  <a:ext uri="{FF2B5EF4-FFF2-40B4-BE49-F238E27FC236}">
                    <a16:creationId xmlns:a16="http://schemas.microsoft.com/office/drawing/2014/main" id="{1B689C06-25A5-4E5D-9674-5A77DFDBAE0A}"/>
                  </a:ext>
                </a:extLst>
              </p:cNvPr>
              <p:cNvSpPr>
                <a:spLocks/>
              </p:cNvSpPr>
              <p:nvPr/>
            </p:nvSpPr>
            <p:spPr bwMode="auto">
              <a:xfrm>
                <a:off x="5310188" y="5407025"/>
                <a:ext cx="552450" cy="558800"/>
              </a:xfrm>
              <a:custGeom>
                <a:avLst/>
                <a:gdLst>
                  <a:gd name="T0" fmla="*/ 194 w 234"/>
                  <a:gd name="T1" fmla="*/ 137 h 236"/>
                  <a:gd name="T2" fmla="*/ 181 w 234"/>
                  <a:gd name="T3" fmla="*/ 128 h 236"/>
                  <a:gd name="T4" fmla="*/ 186 w 234"/>
                  <a:gd name="T5" fmla="*/ 114 h 236"/>
                  <a:gd name="T6" fmla="*/ 74 w 234"/>
                  <a:gd name="T7" fmla="*/ 33 h 236"/>
                  <a:gd name="T8" fmla="*/ 69 w 234"/>
                  <a:gd name="T9" fmla="*/ 47 h 236"/>
                  <a:gd name="T10" fmla="*/ 56 w 234"/>
                  <a:gd name="T11" fmla="*/ 38 h 236"/>
                  <a:gd name="T12" fmla="*/ 61 w 234"/>
                  <a:gd name="T13" fmla="*/ 24 h 236"/>
                  <a:gd name="T14" fmla="*/ 28 w 234"/>
                  <a:gd name="T15" fmla="*/ 0 h 236"/>
                  <a:gd name="T16" fmla="*/ 6 w 234"/>
                  <a:gd name="T17" fmla="*/ 66 h 236"/>
                  <a:gd name="T18" fmla="*/ 22 w 234"/>
                  <a:gd name="T19" fmla="*/ 115 h 236"/>
                  <a:gd name="T20" fmla="*/ 175 w 234"/>
                  <a:gd name="T21" fmla="*/ 226 h 236"/>
                  <a:gd name="T22" fmla="*/ 212 w 234"/>
                  <a:gd name="T23" fmla="*/ 214 h 236"/>
                  <a:gd name="T24" fmla="*/ 234 w 234"/>
                  <a:gd name="T25" fmla="*/ 148 h 236"/>
                  <a:gd name="T26" fmla="*/ 199 w 234"/>
                  <a:gd name="T27" fmla="*/ 123 h 236"/>
                  <a:gd name="T28" fmla="*/ 194 w 234"/>
                  <a:gd name="T29" fmla="*/ 13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236">
                    <a:moveTo>
                      <a:pt x="194" y="137"/>
                    </a:moveTo>
                    <a:cubicBezTo>
                      <a:pt x="181" y="128"/>
                      <a:pt x="181" y="128"/>
                      <a:pt x="181" y="128"/>
                    </a:cubicBezTo>
                    <a:cubicBezTo>
                      <a:pt x="186" y="114"/>
                      <a:pt x="186" y="114"/>
                      <a:pt x="186" y="114"/>
                    </a:cubicBezTo>
                    <a:cubicBezTo>
                      <a:pt x="74" y="33"/>
                      <a:pt x="74" y="33"/>
                      <a:pt x="74" y="33"/>
                    </a:cubicBezTo>
                    <a:cubicBezTo>
                      <a:pt x="69" y="47"/>
                      <a:pt x="69" y="47"/>
                      <a:pt x="69" y="47"/>
                    </a:cubicBezTo>
                    <a:cubicBezTo>
                      <a:pt x="56" y="38"/>
                      <a:pt x="56" y="38"/>
                      <a:pt x="56" y="38"/>
                    </a:cubicBezTo>
                    <a:cubicBezTo>
                      <a:pt x="61" y="24"/>
                      <a:pt x="61" y="24"/>
                      <a:pt x="61" y="24"/>
                    </a:cubicBezTo>
                    <a:cubicBezTo>
                      <a:pt x="28" y="0"/>
                      <a:pt x="28" y="0"/>
                      <a:pt x="28" y="0"/>
                    </a:cubicBezTo>
                    <a:cubicBezTo>
                      <a:pt x="6" y="66"/>
                      <a:pt x="6" y="66"/>
                      <a:pt x="6" y="66"/>
                    </a:cubicBezTo>
                    <a:cubicBezTo>
                      <a:pt x="0" y="83"/>
                      <a:pt x="7" y="105"/>
                      <a:pt x="22" y="115"/>
                    </a:cubicBezTo>
                    <a:cubicBezTo>
                      <a:pt x="175" y="226"/>
                      <a:pt x="175" y="226"/>
                      <a:pt x="175" y="226"/>
                    </a:cubicBezTo>
                    <a:cubicBezTo>
                      <a:pt x="190" y="236"/>
                      <a:pt x="206" y="231"/>
                      <a:pt x="212" y="214"/>
                    </a:cubicBezTo>
                    <a:cubicBezTo>
                      <a:pt x="234" y="148"/>
                      <a:pt x="234" y="148"/>
                      <a:pt x="234" y="148"/>
                    </a:cubicBezTo>
                    <a:cubicBezTo>
                      <a:pt x="199" y="123"/>
                      <a:pt x="199" y="123"/>
                      <a:pt x="199" y="123"/>
                    </a:cubicBezTo>
                    <a:lnTo>
                      <a:pt x="194" y="13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0" name="Freeform 8">
                <a:extLst>
                  <a:ext uri="{FF2B5EF4-FFF2-40B4-BE49-F238E27FC236}">
                    <a16:creationId xmlns:a16="http://schemas.microsoft.com/office/drawing/2014/main" id="{2DD3FF09-97CB-4A83-9CAE-DA5A2D8251AA}"/>
                  </a:ext>
                </a:extLst>
              </p:cNvPr>
              <p:cNvSpPr>
                <a:spLocks/>
              </p:cNvSpPr>
              <p:nvPr/>
            </p:nvSpPr>
            <p:spPr bwMode="auto">
              <a:xfrm>
                <a:off x="5387975" y="5265738"/>
                <a:ext cx="517525" cy="458788"/>
              </a:xfrm>
              <a:custGeom>
                <a:avLst/>
                <a:gdLst>
                  <a:gd name="T0" fmla="*/ 197 w 219"/>
                  <a:gd name="T1" fmla="*/ 121 h 194"/>
                  <a:gd name="T2" fmla="*/ 162 w 219"/>
                  <a:gd name="T3" fmla="*/ 95 h 194"/>
                  <a:gd name="T4" fmla="*/ 161 w 219"/>
                  <a:gd name="T5" fmla="*/ 96 h 194"/>
                  <a:gd name="T6" fmla="*/ 155 w 219"/>
                  <a:gd name="T7" fmla="*/ 91 h 194"/>
                  <a:gd name="T8" fmla="*/ 155 w 219"/>
                  <a:gd name="T9" fmla="*/ 91 h 194"/>
                  <a:gd name="T10" fmla="*/ 86 w 219"/>
                  <a:gd name="T11" fmla="*/ 41 h 194"/>
                  <a:gd name="T12" fmla="*/ 86 w 219"/>
                  <a:gd name="T13" fmla="*/ 42 h 194"/>
                  <a:gd name="T14" fmla="*/ 80 w 219"/>
                  <a:gd name="T15" fmla="*/ 37 h 194"/>
                  <a:gd name="T16" fmla="*/ 80 w 219"/>
                  <a:gd name="T17" fmla="*/ 36 h 194"/>
                  <a:gd name="T18" fmla="*/ 44 w 219"/>
                  <a:gd name="T19" fmla="*/ 11 h 194"/>
                  <a:gd name="T20" fmla="*/ 7 w 219"/>
                  <a:gd name="T21" fmla="*/ 23 h 194"/>
                  <a:gd name="T22" fmla="*/ 0 w 219"/>
                  <a:gd name="T23" fmla="*/ 46 h 194"/>
                  <a:gd name="T24" fmla="*/ 32 w 219"/>
                  <a:gd name="T25" fmla="*/ 69 h 194"/>
                  <a:gd name="T26" fmla="*/ 46 w 219"/>
                  <a:gd name="T27" fmla="*/ 79 h 194"/>
                  <a:gd name="T28" fmla="*/ 157 w 219"/>
                  <a:gd name="T29" fmla="*/ 159 h 194"/>
                  <a:gd name="T30" fmla="*/ 171 w 219"/>
                  <a:gd name="T31" fmla="*/ 169 h 194"/>
                  <a:gd name="T32" fmla="*/ 206 w 219"/>
                  <a:gd name="T33" fmla="*/ 194 h 194"/>
                  <a:gd name="T34" fmla="*/ 213 w 219"/>
                  <a:gd name="T35" fmla="*/ 171 h 194"/>
                  <a:gd name="T36" fmla="*/ 197 w 219"/>
                  <a:gd name="T37" fmla="*/ 12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9" h="194">
                    <a:moveTo>
                      <a:pt x="197" y="121"/>
                    </a:moveTo>
                    <a:cubicBezTo>
                      <a:pt x="162" y="95"/>
                      <a:pt x="162" y="95"/>
                      <a:pt x="162" y="95"/>
                    </a:cubicBezTo>
                    <a:cubicBezTo>
                      <a:pt x="161" y="96"/>
                      <a:pt x="161" y="96"/>
                      <a:pt x="161" y="96"/>
                    </a:cubicBezTo>
                    <a:cubicBezTo>
                      <a:pt x="155" y="91"/>
                      <a:pt x="155" y="91"/>
                      <a:pt x="155" y="91"/>
                    </a:cubicBezTo>
                    <a:cubicBezTo>
                      <a:pt x="155" y="91"/>
                      <a:pt x="155" y="91"/>
                      <a:pt x="155" y="91"/>
                    </a:cubicBezTo>
                    <a:cubicBezTo>
                      <a:pt x="86" y="41"/>
                      <a:pt x="86" y="41"/>
                      <a:pt x="86" y="41"/>
                    </a:cubicBezTo>
                    <a:cubicBezTo>
                      <a:pt x="86" y="42"/>
                      <a:pt x="86" y="42"/>
                      <a:pt x="86" y="42"/>
                    </a:cubicBezTo>
                    <a:cubicBezTo>
                      <a:pt x="80" y="37"/>
                      <a:pt x="80" y="37"/>
                      <a:pt x="80" y="37"/>
                    </a:cubicBezTo>
                    <a:cubicBezTo>
                      <a:pt x="80" y="36"/>
                      <a:pt x="80" y="36"/>
                      <a:pt x="80" y="36"/>
                    </a:cubicBezTo>
                    <a:cubicBezTo>
                      <a:pt x="44" y="11"/>
                      <a:pt x="44" y="11"/>
                      <a:pt x="44" y="11"/>
                    </a:cubicBezTo>
                    <a:cubicBezTo>
                      <a:pt x="29" y="0"/>
                      <a:pt x="13" y="6"/>
                      <a:pt x="7" y="23"/>
                    </a:cubicBezTo>
                    <a:cubicBezTo>
                      <a:pt x="0" y="46"/>
                      <a:pt x="0" y="46"/>
                      <a:pt x="0" y="46"/>
                    </a:cubicBezTo>
                    <a:cubicBezTo>
                      <a:pt x="32" y="69"/>
                      <a:pt x="32" y="69"/>
                      <a:pt x="32" y="69"/>
                    </a:cubicBezTo>
                    <a:cubicBezTo>
                      <a:pt x="46" y="79"/>
                      <a:pt x="46" y="79"/>
                      <a:pt x="46" y="79"/>
                    </a:cubicBezTo>
                    <a:cubicBezTo>
                      <a:pt x="157" y="159"/>
                      <a:pt x="157" y="159"/>
                      <a:pt x="157" y="159"/>
                    </a:cubicBezTo>
                    <a:cubicBezTo>
                      <a:pt x="171" y="169"/>
                      <a:pt x="171" y="169"/>
                      <a:pt x="171" y="169"/>
                    </a:cubicBezTo>
                    <a:cubicBezTo>
                      <a:pt x="206" y="194"/>
                      <a:pt x="206" y="194"/>
                      <a:pt x="206" y="194"/>
                    </a:cubicBezTo>
                    <a:cubicBezTo>
                      <a:pt x="213" y="171"/>
                      <a:pt x="213" y="171"/>
                      <a:pt x="213" y="171"/>
                    </a:cubicBezTo>
                    <a:cubicBezTo>
                      <a:pt x="219" y="154"/>
                      <a:pt x="212" y="132"/>
                      <a:pt x="197" y="1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1" name="Freeform 9">
                <a:extLst>
                  <a:ext uri="{FF2B5EF4-FFF2-40B4-BE49-F238E27FC236}">
                    <a16:creationId xmlns:a16="http://schemas.microsoft.com/office/drawing/2014/main" id="{3D2AD80C-8EDB-48AF-A2E9-83458D5CEFFD}"/>
                  </a:ext>
                </a:extLst>
              </p:cNvPr>
              <p:cNvSpPr>
                <a:spLocks/>
              </p:cNvSpPr>
              <p:nvPr/>
            </p:nvSpPr>
            <p:spPr bwMode="auto">
              <a:xfrm>
                <a:off x="5576888" y="5270500"/>
                <a:ext cx="217487" cy="219075"/>
              </a:xfrm>
              <a:custGeom>
                <a:avLst/>
                <a:gdLst>
                  <a:gd name="T0" fmla="*/ 52 w 92"/>
                  <a:gd name="T1" fmla="*/ 31 h 93"/>
                  <a:gd name="T2" fmla="*/ 75 w 92"/>
                  <a:gd name="T3" fmla="*/ 89 h 93"/>
                  <a:gd name="T4" fmla="*/ 82 w 92"/>
                  <a:gd name="T5" fmla="*/ 93 h 93"/>
                  <a:gd name="T6" fmla="*/ 85 w 92"/>
                  <a:gd name="T7" fmla="*/ 87 h 93"/>
                  <a:gd name="T8" fmla="*/ 57 w 92"/>
                  <a:gd name="T9" fmla="*/ 16 h 93"/>
                  <a:gd name="T10" fmla="*/ 1 w 92"/>
                  <a:gd name="T11" fmla="*/ 27 h 93"/>
                  <a:gd name="T12" fmla="*/ 0 w 92"/>
                  <a:gd name="T13" fmla="*/ 34 h 93"/>
                  <a:gd name="T14" fmla="*/ 6 w 92"/>
                  <a:gd name="T15" fmla="*/ 39 h 93"/>
                  <a:gd name="T16" fmla="*/ 52 w 92"/>
                  <a:gd name="T17" fmla="*/ 3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93">
                    <a:moveTo>
                      <a:pt x="52" y="31"/>
                    </a:moveTo>
                    <a:cubicBezTo>
                      <a:pt x="71" y="45"/>
                      <a:pt x="81" y="70"/>
                      <a:pt x="75" y="89"/>
                    </a:cubicBezTo>
                    <a:cubicBezTo>
                      <a:pt x="82" y="93"/>
                      <a:pt x="82" y="93"/>
                      <a:pt x="82" y="93"/>
                    </a:cubicBezTo>
                    <a:cubicBezTo>
                      <a:pt x="83" y="91"/>
                      <a:pt x="84" y="89"/>
                      <a:pt x="85" y="87"/>
                    </a:cubicBezTo>
                    <a:cubicBezTo>
                      <a:pt x="92" y="64"/>
                      <a:pt x="80" y="33"/>
                      <a:pt x="57" y="16"/>
                    </a:cubicBezTo>
                    <a:cubicBezTo>
                      <a:pt x="34" y="0"/>
                      <a:pt x="9" y="4"/>
                      <a:pt x="1" y="27"/>
                    </a:cubicBezTo>
                    <a:cubicBezTo>
                      <a:pt x="1" y="29"/>
                      <a:pt x="0" y="32"/>
                      <a:pt x="0" y="34"/>
                    </a:cubicBezTo>
                    <a:cubicBezTo>
                      <a:pt x="6" y="39"/>
                      <a:pt x="6" y="39"/>
                      <a:pt x="6" y="39"/>
                    </a:cubicBezTo>
                    <a:cubicBezTo>
                      <a:pt x="13" y="21"/>
                      <a:pt x="33" y="18"/>
                      <a:pt x="52" y="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2" name="Freeform 10">
                <a:extLst>
                  <a:ext uri="{FF2B5EF4-FFF2-40B4-BE49-F238E27FC236}">
                    <a16:creationId xmlns:a16="http://schemas.microsoft.com/office/drawing/2014/main" id="{E4E6EB82-E7FB-410E-99E7-051C73E77C38}"/>
                  </a:ext>
                </a:extLst>
              </p:cNvPr>
              <p:cNvSpPr>
                <a:spLocks/>
              </p:cNvSpPr>
              <p:nvPr/>
            </p:nvSpPr>
            <p:spPr bwMode="auto">
              <a:xfrm>
                <a:off x="5754688" y="5480050"/>
                <a:ext cx="15875" cy="12700"/>
              </a:xfrm>
              <a:custGeom>
                <a:avLst/>
                <a:gdLst>
                  <a:gd name="T0" fmla="*/ 0 w 10"/>
                  <a:gd name="T1" fmla="*/ 0 h 8"/>
                  <a:gd name="T2" fmla="*/ 9 w 10"/>
                  <a:gd name="T3" fmla="*/ 8 h 8"/>
                  <a:gd name="T4" fmla="*/ 10 w 10"/>
                  <a:gd name="T5" fmla="*/ 6 h 8"/>
                  <a:gd name="T6" fmla="*/ 0 w 10"/>
                  <a:gd name="T7" fmla="*/ 0 h 8"/>
                  <a:gd name="T8" fmla="*/ 0 w 10"/>
                  <a:gd name="T9" fmla="*/ 0 h 8"/>
                </a:gdLst>
                <a:ahLst/>
                <a:cxnLst>
                  <a:cxn ang="0">
                    <a:pos x="T0" y="T1"/>
                  </a:cxn>
                  <a:cxn ang="0">
                    <a:pos x="T2" y="T3"/>
                  </a:cxn>
                  <a:cxn ang="0">
                    <a:pos x="T4" y="T5"/>
                  </a:cxn>
                  <a:cxn ang="0">
                    <a:pos x="T6" y="T7"/>
                  </a:cxn>
                  <a:cxn ang="0">
                    <a:pos x="T8" y="T9"/>
                  </a:cxn>
                </a:cxnLst>
                <a:rect l="0" t="0" r="r" b="b"/>
                <a:pathLst>
                  <a:path w="10" h="8">
                    <a:moveTo>
                      <a:pt x="0" y="0"/>
                    </a:moveTo>
                    <a:lnTo>
                      <a:pt x="9" y="8"/>
                    </a:lnTo>
                    <a:lnTo>
                      <a:pt x="10" y="6"/>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3" name="Freeform 11">
                <a:extLst>
                  <a:ext uri="{FF2B5EF4-FFF2-40B4-BE49-F238E27FC236}">
                    <a16:creationId xmlns:a16="http://schemas.microsoft.com/office/drawing/2014/main" id="{91ACA381-ADD6-4F3D-9661-19BA1202F264}"/>
                  </a:ext>
                </a:extLst>
              </p:cNvPr>
              <p:cNvSpPr>
                <a:spLocks/>
              </p:cNvSpPr>
              <p:nvPr/>
            </p:nvSpPr>
            <p:spPr bwMode="auto">
              <a:xfrm>
                <a:off x="5576888" y="5351463"/>
                <a:ext cx="14287" cy="12700"/>
              </a:xfrm>
              <a:custGeom>
                <a:avLst/>
                <a:gdLst>
                  <a:gd name="T0" fmla="*/ 9 w 9"/>
                  <a:gd name="T1" fmla="*/ 8 h 8"/>
                  <a:gd name="T2" fmla="*/ 9 w 9"/>
                  <a:gd name="T3" fmla="*/ 7 h 8"/>
                  <a:gd name="T4" fmla="*/ 0 w 9"/>
                  <a:gd name="T5" fmla="*/ 0 h 8"/>
                  <a:gd name="T6" fmla="*/ 0 w 9"/>
                  <a:gd name="T7" fmla="*/ 1 h 8"/>
                  <a:gd name="T8" fmla="*/ 9 w 9"/>
                  <a:gd name="T9" fmla="*/ 8 h 8"/>
                </a:gdLst>
                <a:ahLst/>
                <a:cxnLst>
                  <a:cxn ang="0">
                    <a:pos x="T0" y="T1"/>
                  </a:cxn>
                  <a:cxn ang="0">
                    <a:pos x="T2" y="T3"/>
                  </a:cxn>
                  <a:cxn ang="0">
                    <a:pos x="T4" y="T5"/>
                  </a:cxn>
                  <a:cxn ang="0">
                    <a:pos x="T6" y="T7"/>
                  </a:cxn>
                  <a:cxn ang="0">
                    <a:pos x="T8" y="T9"/>
                  </a:cxn>
                </a:cxnLst>
                <a:rect l="0" t="0" r="r" b="b"/>
                <a:pathLst>
                  <a:path w="9" h="8">
                    <a:moveTo>
                      <a:pt x="9" y="8"/>
                    </a:moveTo>
                    <a:lnTo>
                      <a:pt x="9" y="7"/>
                    </a:lnTo>
                    <a:lnTo>
                      <a:pt x="0" y="0"/>
                    </a:lnTo>
                    <a:lnTo>
                      <a:pt x="0" y="1"/>
                    </a:lnTo>
                    <a:lnTo>
                      <a:pt x="9"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65" name="Group 81">
              <a:extLst>
                <a:ext uri="{FF2B5EF4-FFF2-40B4-BE49-F238E27FC236}">
                  <a16:creationId xmlns:a16="http://schemas.microsoft.com/office/drawing/2014/main" id="{6A3879CE-07EB-4C9A-84AB-02AA057E2109}"/>
                </a:ext>
              </a:extLst>
            </p:cNvPr>
            <p:cNvGrpSpPr/>
            <p:nvPr/>
          </p:nvGrpSpPr>
          <p:grpSpPr>
            <a:xfrm>
              <a:off x="4105988" y="4929256"/>
              <a:ext cx="376274" cy="613381"/>
              <a:chOff x="3275013" y="5022850"/>
              <a:chExt cx="463549" cy="755651"/>
            </a:xfrm>
            <a:solidFill>
              <a:schemeClr val="bg1"/>
            </a:solidFill>
          </p:grpSpPr>
          <p:sp>
            <p:nvSpPr>
              <p:cNvPr id="117" name="Freeform 12">
                <a:extLst>
                  <a:ext uri="{FF2B5EF4-FFF2-40B4-BE49-F238E27FC236}">
                    <a16:creationId xmlns:a16="http://schemas.microsoft.com/office/drawing/2014/main" id="{7B5C0CF2-65D2-490A-8069-6AD03D05A3C0}"/>
                  </a:ext>
                </a:extLst>
              </p:cNvPr>
              <p:cNvSpPr>
                <a:spLocks/>
              </p:cNvSpPr>
              <p:nvPr/>
            </p:nvSpPr>
            <p:spPr bwMode="auto">
              <a:xfrm>
                <a:off x="3289300" y="5022850"/>
                <a:ext cx="449262" cy="542925"/>
              </a:xfrm>
              <a:custGeom>
                <a:avLst/>
                <a:gdLst>
                  <a:gd name="T0" fmla="*/ 0 w 190"/>
                  <a:gd name="T1" fmla="*/ 142 h 230"/>
                  <a:gd name="T2" fmla="*/ 71 w 190"/>
                  <a:gd name="T3" fmla="*/ 24 h 230"/>
                  <a:gd name="T4" fmla="*/ 104 w 190"/>
                  <a:gd name="T5" fmla="*/ 11 h 230"/>
                  <a:gd name="T6" fmla="*/ 184 w 190"/>
                  <a:gd name="T7" fmla="*/ 142 h 230"/>
                  <a:gd name="T8" fmla="*/ 175 w 190"/>
                  <a:gd name="T9" fmla="*/ 194 h 230"/>
                  <a:gd name="T10" fmla="*/ 160 w 190"/>
                  <a:gd name="T11" fmla="*/ 220 h 230"/>
                  <a:gd name="T12" fmla="*/ 134 w 190"/>
                  <a:gd name="T13" fmla="*/ 230 h 230"/>
                  <a:gd name="T14" fmla="*/ 67 w 190"/>
                  <a:gd name="T15" fmla="*/ 108 h 230"/>
                  <a:gd name="T16" fmla="*/ 67 w 190"/>
                  <a:gd name="T17" fmla="*/ 107 h 230"/>
                  <a:gd name="T18" fmla="*/ 66 w 190"/>
                  <a:gd name="T19" fmla="*/ 108 h 230"/>
                  <a:gd name="T20" fmla="*/ 0 w 190"/>
                  <a:gd name="T21" fmla="*/ 14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230">
                    <a:moveTo>
                      <a:pt x="0" y="142"/>
                    </a:moveTo>
                    <a:cubicBezTo>
                      <a:pt x="71" y="24"/>
                      <a:pt x="71" y="24"/>
                      <a:pt x="71" y="24"/>
                    </a:cubicBezTo>
                    <a:cubicBezTo>
                      <a:pt x="82" y="6"/>
                      <a:pt x="97" y="0"/>
                      <a:pt x="104" y="11"/>
                    </a:cubicBezTo>
                    <a:cubicBezTo>
                      <a:pt x="184" y="142"/>
                      <a:pt x="184" y="142"/>
                      <a:pt x="184" y="142"/>
                    </a:cubicBezTo>
                    <a:cubicBezTo>
                      <a:pt x="190" y="152"/>
                      <a:pt x="186" y="176"/>
                      <a:pt x="175" y="194"/>
                    </a:cubicBezTo>
                    <a:cubicBezTo>
                      <a:pt x="160" y="220"/>
                      <a:pt x="160" y="220"/>
                      <a:pt x="160" y="220"/>
                    </a:cubicBezTo>
                    <a:cubicBezTo>
                      <a:pt x="153" y="218"/>
                      <a:pt x="145" y="222"/>
                      <a:pt x="134" y="230"/>
                    </a:cubicBezTo>
                    <a:cubicBezTo>
                      <a:pt x="67" y="108"/>
                      <a:pt x="67" y="108"/>
                      <a:pt x="67" y="108"/>
                    </a:cubicBezTo>
                    <a:cubicBezTo>
                      <a:pt x="67" y="107"/>
                      <a:pt x="67" y="107"/>
                      <a:pt x="67" y="107"/>
                    </a:cubicBezTo>
                    <a:cubicBezTo>
                      <a:pt x="66" y="108"/>
                      <a:pt x="66" y="108"/>
                      <a:pt x="66" y="108"/>
                    </a:cubicBezTo>
                    <a:lnTo>
                      <a:pt x="0" y="14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8" name="Freeform 13">
                <a:extLst>
                  <a:ext uri="{FF2B5EF4-FFF2-40B4-BE49-F238E27FC236}">
                    <a16:creationId xmlns:a16="http://schemas.microsoft.com/office/drawing/2014/main" id="{56EEC47C-EECD-4A2E-AEB2-167FA38D28AB}"/>
                  </a:ext>
                </a:extLst>
              </p:cNvPr>
              <p:cNvSpPr>
                <a:spLocks/>
              </p:cNvSpPr>
              <p:nvPr/>
            </p:nvSpPr>
            <p:spPr bwMode="auto">
              <a:xfrm>
                <a:off x="3275013" y="5294313"/>
                <a:ext cx="455612" cy="484188"/>
              </a:xfrm>
              <a:custGeom>
                <a:avLst/>
                <a:gdLst>
                  <a:gd name="T0" fmla="*/ 69 w 193"/>
                  <a:gd name="T1" fmla="*/ 0 h 205"/>
                  <a:gd name="T2" fmla="*/ 136 w 193"/>
                  <a:gd name="T3" fmla="*/ 123 h 205"/>
                  <a:gd name="T4" fmla="*/ 193 w 193"/>
                  <a:gd name="T5" fmla="*/ 160 h 205"/>
                  <a:gd name="T6" fmla="*/ 104 w 193"/>
                  <a:gd name="T7" fmla="*/ 205 h 205"/>
                  <a:gd name="T8" fmla="*/ 0 w 193"/>
                  <a:gd name="T9" fmla="*/ 35 h 205"/>
                  <a:gd name="T10" fmla="*/ 69 w 193"/>
                  <a:gd name="T11" fmla="*/ 0 h 205"/>
                </a:gdLst>
                <a:ahLst/>
                <a:cxnLst>
                  <a:cxn ang="0">
                    <a:pos x="T0" y="T1"/>
                  </a:cxn>
                  <a:cxn ang="0">
                    <a:pos x="T2" y="T3"/>
                  </a:cxn>
                  <a:cxn ang="0">
                    <a:pos x="T4" y="T5"/>
                  </a:cxn>
                  <a:cxn ang="0">
                    <a:pos x="T6" y="T7"/>
                  </a:cxn>
                  <a:cxn ang="0">
                    <a:pos x="T8" y="T9"/>
                  </a:cxn>
                  <a:cxn ang="0">
                    <a:pos x="T10" y="T11"/>
                  </a:cxn>
                </a:cxnLst>
                <a:rect l="0" t="0" r="r" b="b"/>
                <a:pathLst>
                  <a:path w="193" h="205">
                    <a:moveTo>
                      <a:pt x="69" y="0"/>
                    </a:moveTo>
                    <a:cubicBezTo>
                      <a:pt x="136" y="123"/>
                      <a:pt x="136" y="123"/>
                      <a:pt x="136" y="123"/>
                    </a:cubicBezTo>
                    <a:cubicBezTo>
                      <a:pt x="164" y="101"/>
                      <a:pt x="171" y="111"/>
                      <a:pt x="193" y="160"/>
                    </a:cubicBezTo>
                    <a:cubicBezTo>
                      <a:pt x="104" y="205"/>
                      <a:pt x="104" y="205"/>
                      <a:pt x="104" y="205"/>
                    </a:cubicBezTo>
                    <a:cubicBezTo>
                      <a:pt x="0" y="35"/>
                      <a:pt x="0" y="35"/>
                      <a:pt x="0" y="35"/>
                    </a:cubicBezTo>
                    <a:lnTo>
                      <a:pt x="6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66" name="Group 82">
              <a:extLst>
                <a:ext uri="{FF2B5EF4-FFF2-40B4-BE49-F238E27FC236}">
                  <a16:creationId xmlns:a16="http://schemas.microsoft.com/office/drawing/2014/main" id="{FA6E9759-4DE9-461E-9BB9-755A57690818}"/>
                </a:ext>
              </a:extLst>
            </p:cNvPr>
            <p:cNvGrpSpPr/>
            <p:nvPr/>
          </p:nvGrpSpPr>
          <p:grpSpPr>
            <a:xfrm>
              <a:off x="7367468" y="3000202"/>
              <a:ext cx="648173" cy="255145"/>
              <a:chOff x="7292975" y="2646363"/>
              <a:chExt cx="798513" cy="314325"/>
            </a:xfrm>
            <a:solidFill>
              <a:schemeClr val="tx1">
                <a:lumMod val="50000"/>
                <a:lumOff val="50000"/>
              </a:schemeClr>
            </a:solidFill>
          </p:grpSpPr>
          <p:sp>
            <p:nvSpPr>
              <p:cNvPr id="113" name="Freeform 14">
                <a:extLst>
                  <a:ext uri="{FF2B5EF4-FFF2-40B4-BE49-F238E27FC236}">
                    <a16:creationId xmlns:a16="http://schemas.microsoft.com/office/drawing/2014/main" id="{31AB9095-51A7-49EB-818A-7DCF06CDF7B7}"/>
                  </a:ext>
                </a:extLst>
              </p:cNvPr>
              <p:cNvSpPr>
                <a:spLocks noEditPoints="1"/>
              </p:cNvSpPr>
              <p:nvPr/>
            </p:nvSpPr>
            <p:spPr bwMode="auto">
              <a:xfrm>
                <a:off x="7292975" y="2646363"/>
                <a:ext cx="782637" cy="271463"/>
              </a:xfrm>
              <a:custGeom>
                <a:avLst/>
                <a:gdLst>
                  <a:gd name="T0" fmla="*/ 152 w 493"/>
                  <a:gd name="T1" fmla="*/ 39 h 171"/>
                  <a:gd name="T2" fmla="*/ 0 w 493"/>
                  <a:gd name="T3" fmla="*/ 76 h 171"/>
                  <a:gd name="T4" fmla="*/ 189 w 493"/>
                  <a:gd name="T5" fmla="*/ 171 h 171"/>
                  <a:gd name="T6" fmla="*/ 341 w 493"/>
                  <a:gd name="T7" fmla="*/ 134 h 171"/>
                  <a:gd name="T8" fmla="*/ 493 w 493"/>
                  <a:gd name="T9" fmla="*/ 95 h 171"/>
                  <a:gd name="T10" fmla="*/ 304 w 493"/>
                  <a:gd name="T11" fmla="*/ 0 h 171"/>
                  <a:gd name="T12" fmla="*/ 152 w 493"/>
                  <a:gd name="T13" fmla="*/ 39 h 171"/>
                  <a:gd name="T14" fmla="*/ 463 w 493"/>
                  <a:gd name="T15" fmla="*/ 94 h 171"/>
                  <a:gd name="T16" fmla="*/ 329 w 493"/>
                  <a:gd name="T17" fmla="*/ 128 h 171"/>
                  <a:gd name="T18" fmla="*/ 194 w 493"/>
                  <a:gd name="T19" fmla="*/ 161 h 171"/>
                  <a:gd name="T20" fmla="*/ 30 w 493"/>
                  <a:gd name="T21" fmla="*/ 77 h 171"/>
                  <a:gd name="T22" fmla="*/ 165 w 493"/>
                  <a:gd name="T23" fmla="*/ 45 h 171"/>
                  <a:gd name="T24" fmla="*/ 299 w 493"/>
                  <a:gd name="T25" fmla="*/ 10 h 171"/>
                  <a:gd name="T26" fmla="*/ 463 w 493"/>
                  <a:gd name="T27" fmla="*/ 9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3" h="171">
                    <a:moveTo>
                      <a:pt x="152" y="39"/>
                    </a:moveTo>
                    <a:lnTo>
                      <a:pt x="0" y="76"/>
                    </a:lnTo>
                    <a:lnTo>
                      <a:pt x="189" y="171"/>
                    </a:lnTo>
                    <a:lnTo>
                      <a:pt x="341" y="134"/>
                    </a:lnTo>
                    <a:lnTo>
                      <a:pt x="493" y="95"/>
                    </a:lnTo>
                    <a:lnTo>
                      <a:pt x="304" y="0"/>
                    </a:lnTo>
                    <a:lnTo>
                      <a:pt x="152" y="39"/>
                    </a:lnTo>
                    <a:close/>
                    <a:moveTo>
                      <a:pt x="463" y="94"/>
                    </a:moveTo>
                    <a:lnTo>
                      <a:pt x="329" y="128"/>
                    </a:lnTo>
                    <a:lnTo>
                      <a:pt x="194" y="161"/>
                    </a:lnTo>
                    <a:lnTo>
                      <a:pt x="30" y="77"/>
                    </a:lnTo>
                    <a:lnTo>
                      <a:pt x="165" y="45"/>
                    </a:lnTo>
                    <a:lnTo>
                      <a:pt x="299" y="10"/>
                    </a:lnTo>
                    <a:lnTo>
                      <a:pt x="463" y="9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4" name="Freeform 15">
                <a:extLst>
                  <a:ext uri="{FF2B5EF4-FFF2-40B4-BE49-F238E27FC236}">
                    <a16:creationId xmlns:a16="http://schemas.microsoft.com/office/drawing/2014/main" id="{B3C4EB4C-BC40-4763-85C1-F98ABB635135}"/>
                  </a:ext>
                </a:extLst>
              </p:cNvPr>
              <p:cNvSpPr>
                <a:spLocks/>
              </p:cNvSpPr>
              <p:nvPr/>
            </p:nvSpPr>
            <p:spPr bwMode="auto">
              <a:xfrm>
                <a:off x="7780338" y="2844800"/>
                <a:ext cx="227012" cy="87313"/>
              </a:xfrm>
              <a:custGeom>
                <a:avLst/>
                <a:gdLst>
                  <a:gd name="T0" fmla="*/ 143 w 143"/>
                  <a:gd name="T1" fmla="*/ 39 h 55"/>
                  <a:gd name="T2" fmla="*/ 76 w 143"/>
                  <a:gd name="T3" fmla="*/ 55 h 55"/>
                  <a:gd name="T4" fmla="*/ 0 w 143"/>
                  <a:gd name="T5" fmla="*/ 16 h 55"/>
                  <a:gd name="T6" fmla="*/ 67 w 143"/>
                  <a:gd name="T7" fmla="*/ 0 h 55"/>
                  <a:gd name="T8" fmla="*/ 143 w 143"/>
                  <a:gd name="T9" fmla="*/ 39 h 55"/>
                </a:gdLst>
                <a:ahLst/>
                <a:cxnLst>
                  <a:cxn ang="0">
                    <a:pos x="T0" y="T1"/>
                  </a:cxn>
                  <a:cxn ang="0">
                    <a:pos x="T2" y="T3"/>
                  </a:cxn>
                  <a:cxn ang="0">
                    <a:pos x="T4" y="T5"/>
                  </a:cxn>
                  <a:cxn ang="0">
                    <a:pos x="T6" y="T7"/>
                  </a:cxn>
                  <a:cxn ang="0">
                    <a:pos x="T8" y="T9"/>
                  </a:cxn>
                </a:cxnLst>
                <a:rect l="0" t="0" r="r" b="b"/>
                <a:pathLst>
                  <a:path w="143" h="55">
                    <a:moveTo>
                      <a:pt x="143" y="39"/>
                    </a:moveTo>
                    <a:lnTo>
                      <a:pt x="76" y="55"/>
                    </a:lnTo>
                    <a:lnTo>
                      <a:pt x="0" y="16"/>
                    </a:lnTo>
                    <a:lnTo>
                      <a:pt x="67" y="0"/>
                    </a:lnTo>
                    <a:lnTo>
                      <a:pt x="143" y="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5" name="Freeform 16">
                <a:extLst>
                  <a:ext uri="{FF2B5EF4-FFF2-40B4-BE49-F238E27FC236}">
                    <a16:creationId xmlns:a16="http://schemas.microsoft.com/office/drawing/2014/main" id="{F8F1DF1C-EE55-4A77-A6AF-3AEF35F4766B}"/>
                  </a:ext>
                </a:extLst>
              </p:cNvPr>
              <p:cNvSpPr>
                <a:spLocks/>
              </p:cNvSpPr>
              <p:nvPr/>
            </p:nvSpPr>
            <p:spPr bwMode="auto">
              <a:xfrm>
                <a:off x="7834313" y="2889250"/>
                <a:ext cx="257175" cy="71438"/>
              </a:xfrm>
              <a:custGeom>
                <a:avLst/>
                <a:gdLst>
                  <a:gd name="T0" fmla="*/ 162 w 162"/>
                  <a:gd name="T1" fmla="*/ 8 h 45"/>
                  <a:gd name="T2" fmla="*/ 15 w 162"/>
                  <a:gd name="T3" fmla="*/ 45 h 45"/>
                  <a:gd name="T4" fmla="*/ 0 w 162"/>
                  <a:gd name="T5" fmla="*/ 38 h 45"/>
                  <a:gd name="T6" fmla="*/ 149 w 162"/>
                  <a:gd name="T7" fmla="*/ 0 h 45"/>
                  <a:gd name="T8" fmla="*/ 162 w 162"/>
                  <a:gd name="T9" fmla="*/ 8 h 45"/>
                </a:gdLst>
                <a:ahLst/>
                <a:cxnLst>
                  <a:cxn ang="0">
                    <a:pos x="T0" y="T1"/>
                  </a:cxn>
                  <a:cxn ang="0">
                    <a:pos x="T2" y="T3"/>
                  </a:cxn>
                  <a:cxn ang="0">
                    <a:pos x="T4" y="T5"/>
                  </a:cxn>
                  <a:cxn ang="0">
                    <a:pos x="T6" y="T7"/>
                  </a:cxn>
                  <a:cxn ang="0">
                    <a:pos x="T8" y="T9"/>
                  </a:cxn>
                </a:cxnLst>
                <a:rect l="0" t="0" r="r" b="b"/>
                <a:pathLst>
                  <a:path w="162" h="45">
                    <a:moveTo>
                      <a:pt x="162" y="8"/>
                    </a:moveTo>
                    <a:lnTo>
                      <a:pt x="15" y="45"/>
                    </a:lnTo>
                    <a:lnTo>
                      <a:pt x="0" y="38"/>
                    </a:lnTo>
                    <a:lnTo>
                      <a:pt x="149" y="0"/>
                    </a:lnTo>
                    <a:lnTo>
                      <a:pt x="16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6" name="Freeform 17">
                <a:extLst>
                  <a:ext uri="{FF2B5EF4-FFF2-40B4-BE49-F238E27FC236}">
                    <a16:creationId xmlns:a16="http://schemas.microsoft.com/office/drawing/2014/main" id="{B5DF0AEF-B6C2-43E0-8F94-A64D91ED8CBA}"/>
                  </a:ext>
                </a:extLst>
              </p:cNvPr>
              <p:cNvSpPr>
                <a:spLocks/>
              </p:cNvSpPr>
              <p:nvPr/>
            </p:nvSpPr>
            <p:spPr bwMode="auto">
              <a:xfrm>
                <a:off x="7359647" y="2670176"/>
                <a:ext cx="649289" cy="223839"/>
              </a:xfrm>
              <a:custGeom>
                <a:avLst/>
                <a:gdLst>
                  <a:gd name="T0" fmla="*/ 409 w 409"/>
                  <a:gd name="T1" fmla="*/ 77 h 141"/>
                  <a:gd name="T2" fmla="*/ 150 w 409"/>
                  <a:gd name="T3" fmla="*/ 141 h 141"/>
                  <a:gd name="T4" fmla="*/ 0 w 409"/>
                  <a:gd name="T5" fmla="*/ 65 h 141"/>
                  <a:gd name="T6" fmla="*/ 257 w 409"/>
                  <a:gd name="T7" fmla="*/ 0 h 141"/>
                  <a:gd name="T8" fmla="*/ 409 w 409"/>
                  <a:gd name="T9" fmla="*/ 77 h 141"/>
                </a:gdLst>
                <a:ahLst/>
                <a:cxnLst>
                  <a:cxn ang="0">
                    <a:pos x="T0" y="T1"/>
                  </a:cxn>
                  <a:cxn ang="0">
                    <a:pos x="T2" y="T3"/>
                  </a:cxn>
                  <a:cxn ang="0">
                    <a:pos x="T4" y="T5"/>
                  </a:cxn>
                  <a:cxn ang="0">
                    <a:pos x="T6" y="T7"/>
                  </a:cxn>
                  <a:cxn ang="0">
                    <a:pos x="T8" y="T9"/>
                  </a:cxn>
                </a:cxnLst>
                <a:rect l="0" t="0" r="r" b="b"/>
                <a:pathLst>
                  <a:path w="409" h="141">
                    <a:moveTo>
                      <a:pt x="409" y="77"/>
                    </a:moveTo>
                    <a:lnTo>
                      <a:pt x="150" y="141"/>
                    </a:lnTo>
                    <a:lnTo>
                      <a:pt x="0" y="65"/>
                    </a:lnTo>
                    <a:lnTo>
                      <a:pt x="257" y="0"/>
                    </a:lnTo>
                    <a:lnTo>
                      <a:pt x="409" y="7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
          <p:nvSpPr>
            <p:cNvPr id="67" name="Freeform 18">
              <a:extLst>
                <a:ext uri="{FF2B5EF4-FFF2-40B4-BE49-F238E27FC236}">
                  <a16:creationId xmlns:a16="http://schemas.microsoft.com/office/drawing/2014/main" id="{AD726CA1-4297-43D6-8748-4994E7B484B2}"/>
                </a:ext>
              </a:extLst>
            </p:cNvPr>
            <p:cNvSpPr>
              <a:spLocks noEditPoints="1"/>
            </p:cNvSpPr>
            <p:nvPr/>
          </p:nvSpPr>
          <p:spPr bwMode="auto">
            <a:xfrm>
              <a:off x="6063391" y="4306857"/>
              <a:ext cx="376275" cy="545084"/>
            </a:xfrm>
            <a:custGeom>
              <a:avLst/>
              <a:gdLst>
                <a:gd name="T0" fmla="*/ 176 w 196"/>
                <a:gd name="T1" fmla="*/ 164 h 284"/>
                <a:gd name="T2" fmla="*/ 168 w 196"/>
                <a:gd name="T3" fmla="*/ 194 h 284"/>
                <a:gd name="T4" fmla="*/ 143 w 196"/>
                <a:gd name="T5" fmla="*/ 179 h 284"/>
                <a:gd name="T6" fmla="*/ 152 w 196"/>
                <a:gd name="T7" fmla="*/ 148 h 284"/>
                <a:gd name="T8" fmla="*/ 69 w 196"/>
                <a:gd name="T9" fmla="*/ 95 h 284"/>
                <a:gd name="T10" fmla="*/ 82 w 196"/>
                <a:gd name="T11" fmla="*/ 49 h 284"/>
                <a:gd name="T12" fmla="*/ 122 w 196"/>
                <a:gd name="T13" fmla="*/ 39 h 284"/>
                <a:gd name="T14" fmla="*/ 142 w 196"/>
                <a:gd name="T15" fmla="*/ 52 h 284"/>
                <a:gd name="T16" fmla="*/ 165 w 196"/>
                <a:gd name="T17" fmla="*/ 102 h 284"/>
                <a:gd name="T18" fmla="*/ 159 w 196"/>
                <a:gd name="T19" fmla="*/ 123 h 284"/>
                <a:gd name="T20" fmla="*/ 182 w 196"/>
                <a:gd name="T21" fmla="*/ 137 h 284"/>
                <a:gd name="T22" fmla="*/ 189 w 196"/>
                <a:gd name="T23" fmla="*/ 110 h 284"/>
                <a:gd name="T24" fmla="*/ 158 w 196"/>
                <a:gd name="T25" fmla="*/ 42 h 284"/>
                <a:gd name="T26" fmla="*/ 116 w 196"/>
                <a:gd name="T27" fmla="*/ 15 h 284"/>
                <a:gd name="T28" fmla="*/ 62 w 196"/>
                <a:gd name="T29" fmla="*/ 29 h 284"/>
                <a:gd name="T30" fmla="*/ 47 w 196"/>
                <a:gd name="T31" fmla="*/ 81 h 284"/>
                <a:gd name="T32" fmla="*/ 26 w 196"/>
                <a:gd name="T33" fmla="*/ 89 h 284"/>
                <a:gd name="T34" fmla="*/ 3 w 196"/>
                <a:gd name="T35" fmla="*/ 171 h 284"/>
                <a:gd name="T36" fmla="*/ 18 w 196"/>
                <a:gd name="T37" fmla="*/ 201 h 284"/>
                <a:gd name="T38" fmla="*/ 137 w 196"/>
                <a:gd name="T39" fmla="*/ 277 h 284"/>
                <a:gd name="T40" fmla="*/ 162 w 196"/>
                <a:gd name="T41" fmla="*/ 272 h 284"/>
                <a:gd name="T42" fmla="*/ 164 w 196"/>
                <a:gd name="T43" fmla="*/ 266 h 284"/>
                <a:gd name="T44" fmla="*/ 167 w 196"/>
                <a:gd name="T45" fmla="*/ 256 h 284"/>
                <a:gd name="T46" fmla="*/ 171 w 196"/>
                <a:gd name="T47" fmla="*/ 243 h 284"/>
                <a:gd name="T48" fmla="*/ 173 w 196"/>
                <a:gd name="T49" fmla="*/ 233 h 284"/>
                <a:gd name="T50" fmla="*/ 177 w 196"/>
                <a:gd name="T51" fmla="*/ 218 h 284"/>
                <a:gd name="T52" fmla="*/ 180 w 196"/>
                <a:gd name="T53" fmla="*/ 208 h 284"/>
                <a:gd name="T54" fmla="*/ 181 w 196"/>
                <a:gd name="T55" fmla="*/ 206 h 284"/>
                <a:gd name="T56" fmla="*/ 185 w 196"/>
                <a:gd name="T57" fmla="*/ 190 h 284"/>
                <a:gd name="T58" fmla="*/ 176 w 196"/>
                <a:gd name="T59" fmla="*/ 164 h 284"/>
                <a:gd name="T60" fmla="*/ 98 w 196"/>
                <a:gd name="T61" fmla="*/ 194 h 284"/>
                <a:gd name="T62" fmla="*/ 95 w 196"/>
                <a:gd name="T63" fmla="*/ 207 h 284"/>
                <a:gd name="T64" fmla="*/ 86 w 196"/>
                <a:gd name="T65" fmla="*/ 207 h 284"/>
                <a:gd name="T66" fmla="*/ 81 w 196"/>
                <a:gd name="T67" fmla="*/ 198 h 284"/>
                <a:gd name="T68" fmla="*/ 84 w 196"/>
                <a:gd name="T69" fmla="*/ 185 h 284"/>
                <a:gd name="T70" fmla="*/ 79 w 196"/>
                <a:gd name="T71" fmla="*/ 166 h 284"/>
                <a:gd name="T72" fmla="*/ 100 w 196"/>
                <a:gd name="T73" fmla="*/ 161 h 284"/>
                <a:gd name="T74" fmla="*/ 111 w 196"/>
                <a:gd name="T75" fmla="*/ 186 h 284"/>
                <a:gd name="T76" fmla="*/ 98 w 196"/>
                <a:gd name="T77" fmla="*/ 19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6" h="284">
                  <a:moveTo>
                    <a:pt x="176" y="164"/>
                  </a:moveTo>
                  <a:cubicBezTo>
                    <a:pt x="168" y="194"/>
                    <a:pt x="168" y="194"/>
                    <a:pt x="168" y="194"/>
                  </a:cubicBezTo>
                  <a:cubicBezTo>
                    <a:pt x="143" y="179"/>
                    <a:pt x="143" y="179"/>
                    <a:pt x="143" y="179"/>
                  </a:cubicBezTo>
                  <a:cubicBezTo>
                    <a:pt x="152" y="148"/>
                    <a:pt x="152" y="148"/>
                    <a:pt x="152" y="148"/>
                  </a:cubicBezTo>
                  <a:cubicBezTo>
                    <a:pt x="69" y="95"/>
                    <a:pt x="69" y="95"/>
                    <a:pt x="69" y="95"/>
                  </a:cubicBezTo>
                  <a:cubicBezTo>
                    <a:pt x="82" y="49"/>
                    <a:pt x="82" y="49"/>
                    <a:pt x="82" y="49"/>
                  </a:cubicBezTo>
                  <a:cubicBezTo>
                    <a:pt x="87" y="33"/>
                    <a:pt x="105" y="28"/>
                    <a:pt x="122" y="39"/>
                  </a:cubicBezTo>
                  <a:cubicBezTo>
                    <a:pt x="142" y="52"/>
                    <a:pt x="142" y="52"/>
                    <a:pt x="142" y="52"/>
                  </a:cubicBezTo>
                  <a:cubicBezTo>
                    <a:pt x="160" y="63"/>
                    <a:pt x="170" y="85"/>
                    <a:pt x="165" y="102"/>
                  </a:cubicBezTo>
                  <a:cubicBezTo>
                    <a:pt x="159" y="123"/>
                    <a:pt x="159" y="123"/>
                    <a:pt x="159" y="123"/>
                  </a:cubicBezTo>
                  <a:cubicBezTo>
                    <a:pt x="182" y="137"/>
                    <a:pt x="182" y="137"/>
                    <a:pt x="182" y="137"/>
                  </a:cubicBezTo>
                  <a:cubicBezTo>
                    <a:pt x="189" y="110"/>
                    <a:pt x="189" y="110"/>
                    <a:pt x="189" y="110"/>
                  </a:cubicBezTo>
                  <a:cubicBezTo>
                    <a:pt x="196" y="87"/>
                    <a:pt x="182" y="57"/>
                    <a:pt x="158" y="42"/>
                  </a:cubicBezTo>
                  <a:cubicBezTo>
                    <a:pt x="116" y="15"/>
                    <a:pt x="116" y="15"/>
                    <a:pt x="116" y="15"/>
                  </a:cubicBezTo>
                  <a:cubicBezTo>
                    <a:pt x="92" y="0"/>
                    <a:pt x="68" y="6"/>
                    <a:pt x="62" y="29"/>
                  </a:cubicBezTo>
                  <a:cubicBezTo>
                    <a:pt x="47" y="81"/>
                    <a:pt x="47" y="81"/>
                    <a:pt x="47" y="81"/>
                  </a:cubicBezTo>
                  <a:cubicBezTo>
                    <a:pt x="37" y="77"/>
                    <a:pt x="28" y="80"/>
                    <a:pt x="26" y="89"/>
                  </a:cubicBezTo>
                  <a:cubicBezTo>
                    <a:pt x="3" y="171"/>
                    <a:pt x="3" y="171"/>
                    <a:pt x="3" y="171"/>
                  </a:cubicBezTo>
                  <a:cubicBezTo>
                    <a:pt x="0" y="181"/>
                    <a:pt x="7" y="194"/>
                    <a:pt x="18" y="201"/>
                  </a:cubicBezTo>
                  <a:cubicBezTo>
                    <a:pt x="137" y="277"/>
                    <a:pt x="137" y="277"/>
                    <a:pt x="137" y="277"/>
                  </a:cubicBezTo>
                  <a:cubicBezTo>
                    <a:pt x="148" y="284"/>
                    <a:pt x="160" y="282"/>
                    <a:pt x="162" y="272"/>
                  </a:cubicBezTo>
                  <a:cubicBezTo>
                    <a:pt x="164" y="266"/>
                    <a:pt x="164" y="266"/>
                    <a:pt x="164" y="266"/>
                  </a:cubicBezTo>
                  <a:cubicBezTo>
                    <a:pt x="167" y="256"/>
                    <a:pt x="167" y="256"/>
                    <a:pt x="167" y="256"/>
                  </a:cubicBezTo>
                  <a:cubicBezTo>
                    <a:pt x="171" y="243"/>
                    <a:pt x="171" y="243"/>
                    <a:pt x="171" y="243"/>
                  </a:cubicBezTo>
                  <a:cubicBezTo>
                    <a:pt x="173" y="233"/>
                    <a:pt x="173" y="233"/>
                    <a:pt x="173" y="233"/>
                  </a:cubicBezTo>
                  <a:cubicBezTo>
                    <a:pt x="177" y="218"/>
                    <a:pt x="177" y="218"/>
                    <a:pt x="177" y="218"/>
                  </a:cubicBezTo>
                  <a:cubicBezTo>
                    <a:pt x="180" y="208"/>
                    <a:pt x="180" y="208"/>
                    <a:pt x="180" y="208"/>
                  </a:cubicBezTo>
                  <a:cubicBezTo>
                    <a:pt x="181" y="206"/>
                    <a:pt x="181" y="206"/>
                    <a:pt x="181" y="206"/>
                  </a:cubicBezTo>
                  <a:cubicBezTo>
                    <a:pt x="185" y="190"/>
                    <a:pt x="185" y="190"/>
                    <a:pt x="185" y="190"/>
                  </a:cubicBezTo>
                  <a:cubicBezTo>
                    <a:pt x="188" y="182"/>
                    <a:pt x="184" y="171"/>
                    <a:pt x="176" y="164"/>
                  </a:cubicBezTo>
                  <a:close/>
                  <a:moveTo>
                    <a:pt x="98" y="194"/>
                  </a:moveTo>
                  <a:cubicBezTo>
                    <a:pt x="95" y="207"/>
                    <a:pt x="95" y="207"/>
                    <a:pt x="95" y="207"/>
                  </a:cubicBezTo>
                  <a:cubicBezTo>
                    <a:pt x="94" y="209"/>
                    <a:pt x="90" y="210"/>
                    <a:pt x="86" y="207"/>
                  </a:cubicBezTo>
                  <a:cubicBezTo>
                    <a:pt x="83" y="205"/>
                    <a:pt x="80" y="201"/>
                    <a:pt x="81" y="198"/>
                  </a:cubicBezTo>
                  <a:cubicBezTo>
                    <a:pt x="84" y="185"/>
                    <a:pt x="84" y="185"/>
                    <a:pt x="84" y="185"/>
                  </a:cubicBezTo>
                  <a:cubicBezTo>
                    <a:pt x="80" y="179"/>
                    <a:pt x="78" y="172"/>
                    <a:pt x="79" y="166"/>
                  </a:cubicBezTo>
                  <a:cubicBezTo>
                    <a:pt x="82" y="157"/>
                    <a:pt x="91" y="155"/>
                    <a:pt x="100" y="161"/>
                  </a:cubicBezTo>
                  <a:cubicBezTo>
                    <a:pt x="109" y="166"/>
                    <a:pt x="114" y="178"/>
                    <a:pt x="111" y="186"/>
                  </a:cubicBezTo>
                  <a:cubicBezTo>
                    <a:pt x="110" y="192"/>
                    <a:pt x="105" y="195"/>
                    <a:pt x="98" y="194"/>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nvGrpSpPr>
            <p:cNvPr id="68" name="Group 84">
              <a:extLst>
                <a:ext uri="{FF2B5EF4-FFF2-40B4-BE49-F238E27FC236}">
                  <a16:creationId xmlns:a16="http://schemas.microsoft.com/office/drawing/2014/main" id="{E28CBED4-079C-434D-A3EC-824E84827FF1}"/>
                </a:ext>
              </a:extLst>
            </p:cNvPr>
            <p:cNvGrpSpPr/>
            <p:nvPr/>
          </p:nvGrpSpPr>
          <p:grpSpPr>
            <a:xfrm>
              <a:off x="4290259" y="2738613"/>
              <a:ext cx="572144" cy="528332"/>
              <a:chOff x="3502025" y="2324100"/>
              <a:chExt cx="704850" cy="650876"/>
            </a:xfrm>
            <a:solidFill>
              <a:schemeClr val="bg1"/>
            </a:solidFill>
          </p:grpSpPr>
          <p:sp>
            <p:nvSpPr>
              <p:cNvPr id="108" name="Freeform 19">
                <a:extLst>
                  <a:ext uri="{FF2B5EF4-FFF2-40B4-BE49-F238E27FC236}">
                    <a16:creationId xmlns:a16="http://schemas.microsoft.com/office/drawing/2014/main" id="{BB58B66F-7130-4D60-9179-79D83BF7E828}"/>
                  </a:ext>
                </a:extLst>
              </p:cNvPr>
              <p:cNvSpPr>
                <a:spLocks/>
              </p:cNvSpPr>
              <p:nvPr/>
            </p:nvSpPr>
            <p:spPr bwMode="auto">
              <a:xfrm>
                <a:off x="3502025" y="2324100"/>
                <a:ext cx="465137" cy="428625"/>
              </a:xfrm>
              <a:custGeom>
                <a:avLst/>
                <a:gdLst>
                  <a:gd name="T0" fmla="*/ 45 w 293"/>
                  <a:gd name="T1" fmla="*/ 270 h 270"/>
                  <a:gd name="T2" fmla="*/ 0 w 293"/>
                  <a:gd name="T3" fmla="*/ 239 h 270"/>
                  <a:gd name="T4" fmla="*/ 249 w 293"/>
                  <a:gd name="T5" fmla="*/ 0 h 270"/>
                  <a:gd name="T6" fmla="*/ 293 w 293"/>
                  <a:gd name="T7" fmla="*/ 32 h 270"/>
                  <a:gd name="T8" fmla="*/ 45 w 293"/>
                  <a:gd name="T9" fmla="*/ 270 h 270"/>
                </a:gdLst>
                <a:ahLst/>
                <a:cxnLst>
                  <a:cxn ang="0">
                    <a:pos x="T0" y="T1"/>
                  </a:cxn>
                  <a:cxn ang="0">
                    <a:pos x="T2" y="T3"/>
                  </a:cxn>
                  <a:cxn ang="0">
                    <a:pos x="T4" y="T5"/>
                  </a:cxn>
                  <a:cxn ang="0">
                    <a:pos x="T6" y="T7"/>
                  </a:cxn>
                  <a:cxn ang="0">
                    <a:pos x="T8" y="T9"/>
                  </a:cxn>
                </a:cxnLst>
                <a:rect l="0" t="0" r="r" b="b"/>
                <a:pathLst>
                  <a:path w="293" h="270">
                    <a:moveTo>
                      <a:pt x="45" y="270"/>
                    </a:moveTo>
                    <a:lnTo>
                      <a:pt x="0" y="239"/>
                    </a:lnTo>
                    <a:lnTo>
                      <a:pt x="249" y="0"/>
                    </a:lnTo>
                    <a:lnTo>
                      <a:pt x="293" y="32"/>
                    </a:lnTo>
                    <a:lnTo>
                      <a:pt x="45" y="27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9" name="Freeform 20">
                <a:extLst>
                  <a:ext uri="{FF2B5EF4-FFF2-40B4-BE49-F238E27FC236}">
                    <a16:creationId xmlns:a16="http://schemas.microsoft.com/office/drawing/2014/main" id="{4E30A4FD-C1E8-4E05-8BBE-6E8ABCB472C9}"/>
                  </a:ext>
                </a:extLst>
              </p:cNvPr>
              <p:cNvSpPr>
                <a:spLocks/>
              </p:cNvSpPr>
              <p:nvPr/>
            </p:nvSpPr>
            <p:spPr bwMode="auto">
              <a:xfrm>
                <a:off x="3609975" y="2573338"/>
                <a:ext cx="284162" cy="252413"/>
              </a:xfrm>
              <a:custGeom>
                <a:avLst/>
                <a:gdLst>
                  <a:gd name="T0" fmla="*/ 45 w 179"/>
                  <a:gd name="T1" fmla="*/ 159 h 159"/>
                  <a:gd name="T2" fmla="*/ 0 w 179"/>
                  <a:gd name="T3" fmla="*/ 129 h 159"/>
                  <a:gd name="T4" fmla="*/ 134 w 179"/>
                  <a:gd name="T5" fmla="*/ 0 h 159"/>
                  <a:gd name="T6" fmla="*/ 179 w 179"/>
                  <a:gd name="T7" fmla="*/ 31 h 159"/>
                  <a:gd name="T8" fmla="*/ 45 w 179"/>
                  <a:gd name="T9" fmla="*/ 159 h 159"/>
                </a:gdLst>
                <a:ahLst/>
                <a:cxnLst>
                  <a:cxn ang="0">
                    <a:pos x="T0" y="T1"/>
                  </a:cxn>
                  <a:cxn ang="0">
                    <a:pos x="T2" y="T3"/>
                  </a:cxn>
                  <a:cxn ang="0">
                    <a:pos x="T4" y="T5"/>
                  </a:cxn>
                  <a:cxn ang="0">
                    <a:pos x="T6" y="T7"/>
                  </a:cxn>
                  <a:cxn ang="0">
                    <a:pos x="T8" y="T9"/>
                  </a:cxn>
                </a:cxnLst>
                <a:rect l="0" t="0" r="r" b="b"/>
                <a:pathLst>
                  <a:path w="179" h="159">
                    <a:moveTo>
                      <a:pt x="45" y="159"/>
                    </a:moveTo>
                    <a:lnTo>
                      <a:pt x="0" y="129"/>
                    </a:lnTo>
                    <a:lnTo>
                      <a:pt x="134" y="0"/>
                    </a:lnTo>
                    <a:lnTo>
                      <a:pt x="179" y="31"/>
                    </a:lnTo>
                    <a:lnTo>
                      <a:pt x="45" y="1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0" name="Freeform 21">
                <a:extLst>
                  <a:ext uri="{FF2B5EF4-FFF2-40B4-BE49-F238E27FC236}">
                    <a16:creationId xmlns:a16="http://schemas.microsoft.com/office/drawing/2014/main" id="{292E0DD2-4B22-42E7-A321-00B9CCC04E92}"/>
                  </a:ext>
                </a:extLst>
              </p:cNvPr>
              <p:cNvSpPr>
                <a:spLocks/>
              </p:cNvSpPr>
              <p:nvPr/>
            </p:nvSpPr>
            <p:spPr bwMode="auto">
              <a:xfrm>
                <a:off x="3716338" y="2601913"/>
                <a:ext cx="333375" cy="296863"/>
              </a:xfrm>
              <a:custGeom>
                <a:avLst/>
                <a:gdLst>
                  <a:gd name="T0" fmla="*/ 47 w 210"/>
                  <a:gd name="T1" fmla="*/ 187 h 187"/>
                  <a:gd name="T2" fmla="*/ 0 w 210"/>
                  <a:gd name="T3" fmla="*/ 158 h 187"/>
                  <a:gd name="T4" fmla="*/ 164 w 210"/>
                  <a:gd name="T5" fmla="*/ 0 h 187"/>
                  <a:gd name="T6" fmla="*/ 210 w 210"/>
                  <a:gd name="T7" fmla="*/ 31 h 187"/>
                  <a:gd name="T8" fmla="*/ 47 w 210"/>
                  <a:gd name="T9" fmla="*/ 187 h 187"/>
                </a:gdLst>
                <a:ahLst/>
                <a:cxnLst>
                  <a:cxn ang="0">
                    <a:pos x="T0" y="T1"/>
                  </a:cxn>
                  <a:cxn ang="0">
                    <a:pos x="T2" y="T3"/>
                  </a:cxn>
                  <a:cxn ang="0">
                    <a:pos x="T4" y="T5"/>
                  </a:cxn>
                  <a:cxn ang="0">
                    <a:pos x="T6" y="T7"/>
                  </a:cxn>
                  <a:cxn ang="0">
                    <a:pos x="T8" y="T9"/>
                  </a:cxn>
                </a:cxnLst>
                <a:rect l="0" t="0" r="r" b="b"/>
                <a:pathLst>
                  <a:path w="210" h="187">
                    <a:moveTo>
                      <a:pt x="47" y="187"/>
                    </a:moveTo>
                    <a:lnTo>
                      <a:pt x="0" y="158"/>
                    </a:lnTo>
                    <a:lnTo>
                      <a:pt x="164" y="0"/>
                    </a:lnTo>
                    <a:lnTo>
                      <a:pt x="210" y="31"/>
                    </a:lnTo>
                    <a:lnTo>
                      <a:pt x="47" y="18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1" name="Freeform 22">
                <a:extLst>
                  <a:ext uri="{FF2B5EF4-FFF2-40B4-BE49-F238E27FC236}">
                    <a16:creationId xmlns:a16="http://schemas.microsoft.com/office/drawing/2014/main" id="{E46E2657-B911-4DA5-80B3-9CD8C7C52968}"/>
                  </a:ext>
                </a:extLst>
              </p:cNvPr>
              <p:cNvSpPr>
                <a:spLocks/>
              </p:cNvSpPr>
              <p:nvPr/>
            </p:nvSpPr>
            <p:spPr bwMode="auto">
              <a:xfrm>
                <a:off x="3825875" y="2630488"/>
                <a:ext cx="381000" cy="344488"/>
              </a:xfrm>
              <a:custGeom>
                <a:avLst/>
                <a:gdLst>
                  <a:gd name="T0" fmla="*/ 45 w 240"/>
                  <a:gd name="T1" fmla="*/ 217 h 217"/>
                  <a:gd name="T2" fmla="*/ 0 w 240"/>
                  <a:gd name="T3" fmla="*/ 186 h 217"/>
                  <a:gd name="T4" fmla="*/ 195 w 240"/>
                  <a:gd name="T5" fmla="*/ 0 h 217"/>
                  <a:gd name="T6" fmla="*/ 240 w 240"/>
                  <a:gd name="T7" fmla="*/ 29 h 217"/>
                  <a:gd name="T8" fmla="*/ 45 w 240"/>
                  <a:gd name="T9" fmla="*/ 217 h 217"/>
                </a:gdLst>
                <a:ahLst/>
                <a:cxnLst>
                  <a:cxn ang="0">
                    <a:pos x="T0" y="T1"/>
                  </a:cxn>
                  <a:cxn ang="0">
                    <a:pos x="T2" y="T3"/>
                  </a:cxn>
                  <a:cxn ang="0">
                    <a:pos x="T4" y="T5"/>
                  </a:cxn>
                  <a:cxn ang="0">
                    <a:pos x="T6" y="T7"/>
                  </a:cxn>
                  <a:cxn ang="0">
                    <a:pos x="T8" y="T9"/>
                  </a:cxn>
                </a:cxnLst>
                <a:rect l="0" t="0" r="r" b="b"/>
                <a:pathLst>
                  <a:path w="240" h="217">
                    <a:moveTo>
                      <a:pt x="45" y="217"/>
                    </a:moveTo>
                    <a:lnTo>
                      <a:pt x="0" y="186"/>
                    </a:lnTo>
                    <a:lnTo>
                      <a:pt x="195" y="0"/>
                    </a:lnTo>
                    <a:lnTo>
                      <a:pt x="240" y="29"/>
                    </a:lnTo>
                    <a:lnTo>
                      <a:pt x="45" y="2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2" name="Freeform 23">
                <a:extLst>
                  <a:ext uri="{FF2B5EF4-FFF2-40B4-BE49-F238E27FC236}">
                    <a16:creationId xmlns:a16="http://schemas.microsoft.com/office/drawing/2014/main" id="{256AAF8A-29EE-4C1E-8FC0-264C3F8DDBC4}"/>
                  </a:ext>
                </a:extLst>
              </p:cNvPr>
              <p:cNvSpPr>
                <a:spLocks/>
              </p:cNvSpPr>
              <p:nvPr/>
            </p:nvSpPr>
            <p:spPr bwMode="auto">
              <a:xfrm>
                <a:off x="3851275" y="2463800"/>
                <a:ext cx="312737" cy="157163"/>
              </a:xfrm>
              <a:custGeom>
                <a:avLst/>
                <a:gdLst>
                  <a:gd name="T0" fmla="*/ 0 w 132"/>
                  <a:gd name="T1" fmla="*/ 33 h 66"/>
                  <a:gd name="T2" fmla="*/ 87 w 132"/>
                  <a:gd name="T3" fmla="*/ 22 h 66"/>
                  <a:gd name="T4" fmla="*/ 83 w 132"/>
                  <a:gd name="T5" fmla="*/ 0 h 66"/>
                  <a:gd name="T6" fmla="*/ 132 w 132"/>
                  <a:gd name="T7" fmla="*/ 18 h 66"/>
                  <a:gd name="T8" fmla="*/ 100 w 132"/>
                  <a:gd name="T9" fmla="*/ 61 h 66"/>
                  <a:gd name="T10" fmla="*/ 92 w 132"/>
                  <a:gd name="T11" fmla="*/ 41 h 66"/>
                  <a:gd name="T12" fmla="*/ 0 w 132"/>
                  <a:gd name="T13" fmla="*/ 33 h 66"/>
                </a:gdLst>
                <a:ahLst/>
                <a:cxnLst>
                  <a:cxn ang="0">
                    <a:pos x="T0" y="T1"/>
                  </a:cxn>
                  <a:cxn ang="0">
                    <a:pos x="T2" y="T3"/>
                  </a:cxn>
                  <a:cxn ang="0">
                    <a:pos x="T4" y="T5"/>
                  </a:cxn>
                  <a:cxn ang="0">
                    <a:pos x="T6" y="T7"/>
                  </a:cxn>
                  <a:cxn ang="0">
                    <a:pos x="T8" y="T9"/>
                  </a:cxn>
                  <a:cxn ang="0">
                    <a:pos x="T10" y="T11"/>
                  </a:cxn>
                  <a:cxn ang="0">
                    <a:pos x="T12" y="T13"/>
                  </a:cxn>
                </a:cxnLst>
                <a:rect l="0" t="0" r="r" b="b"/>
                <a:pathLst>
                  <a:path w="132" h="66">
                    <a:moveTo>
                      <a:pt x="0" y="33"/>
                    </a:moveTo>
                    <a:cubicBezTo>
                      <a:pt x="0" y="33"/>
                      <a:pt x="51" y="50"/>
                      <a:pt x="87" y="22"/>
                    </a:cubicBezTo>
                    <a:cubicBezTo>
                      <a:pt x="83" y="0"/>
                      <a:pt x="83" y="0"/>
                      <a:pt x="83" y="0"/>
                    </a:cubicBezTo>
                    <a:cubicBezTo>
                      <a:pt x="132" y="18"/>
                      <a:pt x="132" y="18"/>
                      <a:pt x="132" y="18"/>
                    </a:cubicBezTo>
                    <a:cubicBezTo>
                      <a:pt x="100" y="61"/>
                      <a:pt x="100" y="61"/>
                      <a:pt x="100" y="61"/>
                    </a:cubicBezTo>
                    <a:cubicBezTo>
                      <a:pt x="92" y="41"/>
                      <a:pt x="92" y="41"/>
                      <a:pt x="92" y="41"/>
                    </a:cubicBezTo>
                    <a:cubicBezTo>
                      <a:pt x="92" y="41"/>
                      <a:pt x="47" y="66"/>
                      <a:pt x="0"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69" name="Group 85">
              <a:extLst>
                <a:ext uri="{FF2B5EF4-FFF2-40B4-BE49-F238E27FC236}">
                  <a16:creationId xmlns:a16="http://schemas.microsoft.com/office/drawing/2014/main" id="{FB0C7C41-DBAA-47FF-9ED8-FA15120ACC72}"/>
                </a:ext>
              </a:extLst>
            </p:cNvPr>
            <p:cNvGrpSpPr/>
            <p:nvPr/>
          </p:nvGrpSpPr>
          <p:grpSpPr>
            <a:xfrm>
              <a:off x="4792819" y="4805550"/>
              <a:ext cx="318287" cy="396893"/>
              <a:chOff x="4121150" y="4870450"/>
              <a:chExt cx="392112" cy="488950"/>
            </a:xfrm>
            <a:solidFill>
              <a:schemeClr val="bg1"/>
            </a:solidFill>
          </p:grpSpPr>
          <p:sp>
            <p:nvSpPr>
              <p:cNvPr id="106" name="Freeform 24">
                <a:extLst>
                  <a:ext uri="{FF2B5EF4-FFF2-40B4-BE49-F238E27FC236}">
                    <a16:creationId xmlns:a16="http://schemas.microsoft.com/office/drawing/2014/main" id="{23A0FB04-33D9-4612-98CF-DAFA7A5B84DE}"/>
                  </a:ext>
                </a:extLst>
              </p:cNvPr>
              <p:cNvSpPr>
                <a:spLocks/>
              </p:cNvSpPr>
              <p:nvPr/>
            </p:nvSpPr>
            <p:spPr bwMode="auto">
              <a:xfrm>
                <a:off x="4271963" y="4975225"/>
                <a:ext cx="138112" cy="223838"/>
              </a:xfrm>
              <a:custGeom>
                <a:avLst/>
                <a:gdLst>
                  <a:gd name="T0" fmla="*/ 12 w 58"/>
                  <a:gd name="T1" fmla="*/ 49 h 95"/>
                  <a:gd name="T2" fmla="*/ 0 w 58"/>
                  <a:gd name="T3" fmla="*/ 4 h 95"/>
                  <a:gd name="T4" fmla="*/ 3 w 58"/>
                  <a:gd name="T5" fmla="*/ 0 h 95"/>
                  <a:gd name="T6" fmla="*/ 9 w 58"/>
                  <a:gd name="T7" fmla="*/ 5 h 95"/>
                  <a:gd name="T8" fmla="*/ 21 w 58"/>
                  <a:gd name="T9" fmla="*/ 50 h 95"/>
                  <a:gd name="T10" fmla="*/ 28 w 58"/>
                  <a:gd name="T11" fmla="*/ 59 h 95"/>
                  <a:gd name="T12" fmla="*/ 28 w 58"/>
                  <a:gd name="T13" fmla="*/ 63 h 95"/>
                  <a:gd name="T14" fmla="*/ 56 w 58"/>
                  <a:gd name="T15" fmla="*/ 89 h 95"/>
                  <a:gd name="T16" fmla="*/ 57 w 58"/>
                  <a:gd name="T17" fmla="*/ 95 h 95"/>
                  <a:gd name="T18" fmla="*/ 55 w 58"/>
                  <a:gd name="T19" fmla="*/ 95 h 95"/>
                  <a:gd name="T20" fmla="*/ 51 w 58"/>
                  <a:gd name="T21" fmla="*/ 93 h 95"/>
                  <a:gd name="T22" fmla="*/ 24 w 58"/>
                  <a:gd name="T23" fmla="*/ 67 h 95"/>
                  <a:gd name="T24" fmla="*/ 21 w 58"/>
                  <a:gd name="T25" fmla="*/ 66 h 95"/>
                  <a:gd name="T26" fmla="*/ 9 w 58"/>
                  <a:gd name="T27" fmla="*/ 55 h 95"/>
                  <a:gd name="T28" fmla="*/ 12 w 58"/>
                  <a:gd name="T29" fmla="*/ 4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95">
                    <a:moveTo>
                      <a:pt x="12" y="49"/>
                    </a:moveTo>
                    <a:cubicBezTo>
                      <a:pt x="0" y="4"/>
                      <a:pt x="0" y="4"/>
                      <a:pt x="0" y="4"/>
                    </a:cubicBezTo>
                    <a:cubicBezTo>
                      <a:pt x="0" y="1"/>
                      <a:pt x="1" y="0"/>
                      <a:pt x="3" y="0"/>
                    </a:cubicBezTo>
                    <a:cubicBezTo>
                      <a:pt x="6" y="1"/>
                      <a:pt x="8" y="3"/>
                      <a:pt x="9" y="5"/>
                    </a:cubicBezTo>
                    <a:cubicBezTo>
                      <a:pt x="21" y="50"/>
                      <a:pt x="21" y="50"/>
                      <a:pt x="21" y="50"/>
                    </a:cubicBezTo>
                    <a:cubicBezTo>
                      <a:pt x="24" y="52"/>
                      <a:pt x="27" y="56"/>
                      <a:pt x="28" y="59"/>
                    </a:cubicBezTo>
                    <a:cubicBezTo>
                      <a:pt x="29" y="61"/>
                      <a:pt x="29" y="62"/>
                      <a:pt x="28" y="63"/>
                    </a:cubicBezTo>
                    <a:cubicBezTo>
                      <a:pt x="56" y="89"/>
                      <a:pt x="56" y="89"/>
                      <a:pt x="56" y="89"/>
                    </a:cubicBezTo>
                    <a:cubicBezTo>
                      <a:pt x="58" y="91"/>
                      <a:pt x="58" y="94"/>
                      <a:pt x="57" y="95"/>
                    </a:cubicBezTo>
                    <a:cubicBezTo>
                      <a:pt x="56" y="95"/>
                      <a:pt x="56" y="95"/>
                      <a:pt x="55" y="95"/>
                    </a:cubicBezTo>
                    <a:cubicBezTo>
                      <a:pt x="53" y="95"/>
                      <a:pt x="52" y="94"/>
                      <a:pt x="51" y="93"/>
                    </a:cubicBezTo>
                    <a:cubicBezTo>
                      <a:pt x="24" y="67"/>
                      <a:pt x="24" y="67"/>
                      <a:pt x="24" y="67"/>
                    </a:cubicBezTo>
                    <a:cubicBezTo>
                      <a:pt x="23" y="67"/>
                      <a:pt x="22" y="67"/>
                      <a:pt x="21" y="66"/>
                    </a:cubicBezTo>
                    <a:cubicBezTo>
                      <a:pt x="16" y="65"/>
                      <a:pt x="10" y="60"/>
                      <a:pt x="9" y="55"/>
                    </a:cubicBezTo>
                    <a:cubicBezTo>
                      <a:pt x="8" y="52"/>
                      <a:pt x="10" y="49"/>
                      <a:pt x="12" y="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7" name="Freeform 25">
                <a:extLst>
                  <a:ext uri="{FF2B5EF4-FFF2-40B4-BE49-F238E27FC236}">
                    <a16:creationId xmlns:a16="http://schemas.microsoft.com/office/drawing/2014/main" id="{D302A2F8-34B0-467E-A930-036BF7D3F63E}"/>
                  </a:ext>
                </a:extLst>
              </p:cNvPr>
              <p:cNvSpPr>
                <a:spLocks noEditPoints="1"/>
              </p:cNvSpPr>
              <p:nvPr/>
            </p:nvSpPr>
            <p:spPr bwMode="auto">
              <a:xfrm>
                <a:off x="4121150" y="4870450"/>
                <a:ext cx="392112" cy="488950"/>
              </a:xfrm>
              <a:custGeom>
                <a:avLst/>
                <a:gdLst>
                  <a:gd name="T0" fmla="*/ 158 w 166"/>
                  <a:gd name="T1" fmla="*/ 117 h 207"/>
                  <a:gd name="T2" fmla="*/ 99 w 166"/>
                  <a:gd name="T3" fmla="*/ 45 h 207"/>
                  <a:gd name="T4" fmla="*/ 100 w 166"/>
                  <a:gd name="T5" fmla="*/ 41 h 207"/>
                  <a:gd name="T6" fmla="*/ 119 w 166"/>
                  <a:gd name="T7" fmla="*/ 51 h 207"/>
                  <a:gd name="T8" fmla="*/ 104 w 166"/>
                  <a:gd name="T9" fmla="*/ 26 h 207"/>
                  <a:gd name="T10" fmla="*/ 104 w 166"/>
                  <a:gd name="T11" fmla="*/ 23 h 207"/>
                  <a:gd name="T12" fmla="*/ 101 w 166"/>
                  <a:gd name="T13" fmla="*/ 19 h 207"/>
                  <a:gd name="T14" fmla="*/ 97 w 166"/>
                  <a:gd name="T15" fmla="*/ 19 h 207"/>
                  <a:gd name="T16" fmla="*/ 96 w 166"/>
                  <a:gd name="T17" fmla="*/ 22 h 207"/>
                  <a:gd name="T18" fmla="*/ 75 w 166"/>
                  <a:gd name="T19" fmla="*/ 26 h 207"/>
                  <a:gd name="T20" fmla="*/ 93 w 166"/>
                  <a:gd name="T21" fmla="*/ 37 h 207"/>
                  <a:gd name="T22" fmla="*/ 92 w 166"/>
                  <a:gd name="T23" fmla="*/ 41 h 207"/>
                  <a:gd name="T24" fmla="*/ 64 w 166"/>
                  <a:gd name="T25" fmla="*/ 31 h 207"/>
                  <a:gd name="T26" fmla="*/ 38 w 166"/>
                  <a:gd name="T27" fmla="*/ 30 h 207"/>
                  <a:gd name="T28" fmla="*/ 34 w 166"/>
                  <a:gd name="T29" fmla="*/ 25 h 207"/>
                  <a:gd name="T30" fmla="*/ 49 w 166"/>
                  <a:gd name="T31" fmla="*/ 22 h 207"/>
                  <a:gd name="T32" fmla="*/ 22 w 166"/>
                  <a:gd name="T33" fmla="*/ 7 h 207"/>
                  <a:gd name="T34" fmla="*/ 19 w 166"/>
                  <a:gd name="T35" fmla="*/ 3 h 207"/>
                  <a:gd name="T36" fmla="*/ 15 w 166"/>
                  <a:gd name="T37" fmla="*/ 1 h 207"/>
                  <a:gd name="T38" fmla="*/ 13 w 166"/>
                  <a:gd name="T39" fmla="*/ 4 h 207"/>
                  <a:gd name="T40" fmla="*/ 16 w 166"/>
                  <a:gd name="T41" fmla="*/ 8 h 207"/>
                  <a:gd name="T42" fmla="*/ 14 w 166"/>
                  <a:gd name="T43" fmla="*/ 30 h 207"/>
                  <a:gd name="T44" fmla="*/ 28 w 166"/>
                  <a:gd name="T45" fmla="*/ 26 h 207"/>
                  <a:gd name="T46" fmla="*/ 32 w 166"/>
                  <a:gd name="T47" fmla="*/ 31 h 207"/>
                  <a:gd name="T48" fmla="*/ 7 w 166"/>
                  <a:gd name="T49" fmla="*/ 86 h 207"/>
                  <a:gd name="T50" fmla="*/ 69 w 166"/>
                  <a:gd name="T51" fmla="*/ 159 h 207"/>
                  <a:gd name="T52" fmla="*/ 63 w 166"/>
                  <a:gd name="T53" fmla="*/ 184 h 207"/>
                  <a:gd name="T54" fmla="*/ 66 w 166"/>
                  <a:gd name="T55" fmla="*/ 189 h 207"/>
                  <a:gd name="T56" fmla="*/ 71 w 166"/>
                  <a:gd name="T57" fmla="*/ 189 h 207"/>
                  <a:gd name="T58" fmla="*/ 76 w 166"/>
                  <a:gd name="T59" fmla="*/ 163 h 207"/>
                  <a:gd name="T60" fmla="*/ 102 w 166"/>
                  <a:gd name="T61" fmla="*/ 172 h 207"/>
                  <a:gd name="T62" fmla="*/ 126 w 166"/>
                  <a:gd name="T63" fmla="*/ 174 h 207"/>
                  <a:gd name="T64" fmla="*/ 146 w 166"/>
                  <a:gd name="T65" fmla="*/ 204 h 207"/>
                  <a:gd name="T66" fmla="*/ 151 w 166"/>
                  <a:gd name="T67" fmla="*/ 206 h 207"/>
                  <a:gd name="T68" fmla="*/ 152 w 166"/>
                  <a:gd name="T69" fmla="*/ 203 h 207"/>
                  <a:gd name="T70" fmla="*/ 132 w 166"/>
                  <a:gd name="T71" fmla="*/ 172 h 207"/>
                  <a:gd name="T72" fmla="*/ 158 w 166"/>
                  <a:gd name="T73" fmla="*/ 117 h 207"/>
                  <a:gd name="T74" fmla="*/ 100 w 166"/>
                  <a:gd name="T75" fmla="*/ 164 h 207"/>
                  <a:gd name="T76" fmla="*/ 16 w 166"/>
                  <a:gd name="T77" fmla="*/ 88 h 207"/>
                  <a:gd name="T78" fmla="*/ 66 w 166"/>
                  <a:gd name="T79" fmla="*/ 38 h 207"/>
                  <a:gd name="T80" fmla="*/ 150 w 166"/>
                  <a:gd name="T81" fmla="*/ 115 h 207"/>
                  <a:gd name="T82" fmla="*/ 100 w 166"/>
                  <a:gd name="T83" fmla="*/ 16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6" h="207">
                    <a:moveTo>
                      <a:pt x="158" y="117"/>
                    </a:moveTo>
                    <a:cubicBezTo>
                      <a:pt x="151" y="89"/>
                      <a:pt x="127" y="62"/>
                      <a:pt x="99" y="45"/>
                    </a:cubicBezTo>
                    <a:cubicBezTo>
                      <a:pt x="100" y="41"/>
                      <a:pt x="100" y="41"/>
                      <a:pt x="100" y="41"/>
                    </a:cubicBezTo>
                    <a:cubicBezTo>
                      <a:pt x="119" y="51"/>
                      <a:pt x="119" y="51"/>
                      <a:pt x="119" y="51"/>
                    </a:cubicBezTo>
                    <a:cubicBezTo>
                      <a:pt x="120" y="43"/>
                      <a:pt x="114" y="33"/>
                      <a:pt x="104" y="26"/>
                    </a:cubicBezTo>
                    <a:cubicBezTo>
                      <a:pt x="104" y="23"/>
                      <a:pt x="104" y="23"/>
                      <a:pt x="104" y="23"/>
                    </a:cubicBezTo>
                    <a:cubicBezTo>
                      <a:pt x="105" y="22"/>
                      <a:pt x="103" y="20"/>
                      <a:pt x="101" y="19"/>
                    </a:cubicBezTo>
                    <a:cubicBezTo>
                      <a:pt x="99" y="17"/>
                      <a:pt x="97" y="17"/>
                      <a:pt x="97" y="19"/>
                    </a:cubicBezTo>
                    <a:cubicBezTo>
                      <a:pt x="96" y="22"/>
                      <a:pt x="96" y="22"/>
                      <a:pt x="96" y="22"/>
                    </a:cubicBezTo>
                    <a:cubicBezTo>
                      <a:pt x="86" y="17"/>
                      <a:pt x="76" y="19"/>
                      <a:pt x="75" y="26"/>
                    </a:cubicBezTo>
                    <a:cubicBezTo>
                      <a:pt x="93" y="37"/>
                      <a:pt x="93" y="37"/>
                      <a:pt x="93" y="37"/>
                    </a:cubicBezTo>
                    <a:cubicBezTo>
                      <a:pt x="92" y="41"/>
                      <a:pt x="92" y="41"/>
                      <a:pt x="92" y="41"/>
                    </a:cubicBezTo>
                    <a:cubicBezTo>
                      <a:pt x="83" y="36"/>
                      <a:pt x="73" y="33"/>
                      <a:pt x="64" y="31"/>
                    </a:cubicBezTo>
                    <a:cubicBezTo>
                      <a:pt x="54" y="29"/>
                      <a:pt x="45" y="28"/>
                      <a:pt x="38" y="30"/>
                    </a:cubicBezTo>
                    <a:cubicBezTo>
                      <a:pt x="34" y="25"/>
                      <a:pt x="34" y="25"/>
                      <a:pt x="34" y="25"/>
                    </a:cubicBezTo>
                    <a:cubicBezTo>
                      <a:pt x="49" y="22"/>
                      <a:pt x="49" y="22"/>
                      <a:pt x="49" y="22"/>
                    </a:cubicBezTo>
                    <a:cubicBezTo>
                      <a:pt x="43" y="13"/>
                      <a:pt x="31" y="7"/>
                      <a:pt x="22" y="7"/>
                    </a:cubicBezTo>
                    <a:cubicBezTo>
                      <a:pt x="19" y="3"/>
                      <a:pt x="19" y="3"/>
                      <a:pt x="19" y="3"/>
                    </a:cubicBezTo>
                    <a:cubicBezTo>
                      <a:pt x="18" y="1"/>
                      <a:pt x="16" y="0"/>
                      <a:pt x="15" y="1"/>
                    </a:cubicBezTo>
                    <a:cubicBezTo>
                      <a:pt x="13" y="1"/>
                      <a:pt x="12" y="2"/>
                      <a:pt x="13" y="4"/>
                    </a:cubicBezTo>
                    <a:cubicBezTo>
                      <a:pt x="16" y="8"/>
                      <a:pt x="16" y="8"/>
                      <a:pt x="16" y="8"/>
                    </a:cubicBezTo>
                    <a:cubicBezTo>
                      <a:pt x="9" y="12"/>
                      <a:pt x="7" y="21"/>
                      <a:pt x="14" y="30"/>
                    </a:cubicBezTo>
                    <a:cubicBezTo>
                      <a:pt x="28" y="26"/>
                      <a:pt x="28" y="26"/>
                      <a:pt x="28" y="26"/>
                    </a:cubicBezTo>
                    <a:cubicBezTo>
                      <a:pt x="32" y="31"/>
                      <a:pt x="32" y="31"/>
                      <a:pt x="32" y="31"/>
                    </a:cubicBezTo>
                    <a:cubicBezTo>
                      <a:pt x="10" y="38"/>
                      <a:pt x="0" y="58"/>
                      <a:pt x="7" y="86"/>
                    </a:cubicBezTo>
                    <a:cubicBezTo>
                      <a:pt x="15" y="114"/>
                      <a:pt x="40" y="143"/>
                      <a:pt x="69" y="159"/>
                    </a:cubicBezTo>
                    <a:cubicBezTo>
                      <a:pt x="63" y="184"/>
                      <a:pt x="63" y="184"/>
                      <a:pt x="63" y="184"/>
                    </a:cubicBezTo>
                    <a:cubicBezTo>
                      <a:pt x="63" y="186"/>
                      <a:pt x="64" y="188"/>
                      <a:pt x="66" y="189"/>
                    </a:cubicBezTo>
                    <a:cubicBezTo>
                      <a:pt x="68" y="190"/>
                      <a:pt x="70" y="190"/>
                      <a:pt x="71" y="189"/>
                    </a:cubicBezTo>
                    <a:cubicBezTo>
                      <a:pt x="76" y="163"/>
                      <a:pt x="76" y="163"/>
                      <a:pt x="76" y="163"/>
                    </a:cubicBezTo>
                    <a:cubicBezTo>
                      <a:pt x="84" y="167"/>
                      <a:pt x="93" y="171"/>
                      <a:pt x="102" y="172"/>
                    </a:cubicBezTo>
                    <a:cubicBezTo>
                      <a:pt x="111" y="174"/>
                      <a:pt x="119" y="175"/>
                      <a:pt x="126" y="174"/>
                    </a:cubicBezTo>
                    <a:cubicBezTo>
                      <a:pt x="146" y="204"/>
                      <a:pt x="146" y="204"/>
                      <a:pt x="146" y="204"/>
                    </a:cubicBezTo>
                    <a:cubicBezTo>
                      <a:pt x="147" y="206"/>
                      <a:pt x="149" y="207"/>
                      <a:pt x="151" y="206"/>
                    </a:cubicBezTo>
                    <a:cubicBezTo>
                      <a:pt x="153" y="206"/>
                      <a:pt x="153" y="204"/>
                      <a:pt x="152" y="203"/>
                    </a:cubicBezTo>
                    <a:cubicBezTo>
                      <a:pt x="132" y="172"/>
                      <a:pt x="132" y="172"/>
                      <a:pt x="132" y="172"/>
                    </a:cubicBezTo>
                    <a:cubicBezTo>
                      <a:pt x="155" y="166"/>
                      <a:pt x="166" y="146"/>
                      <a:pt x="158" y="117"/>
                    </a:cubicBezTo>
                    <a:close/>
                    <a:moveTo>
                      <a:pt x="100" y="164"/>
                    </a:moveTo>
                    <a:cubicBezTo>
                      <a:pt x="63" y="157"/>
                      <a:pt x="25" y="122"/>
                      <a:pt x="16" y="88"/>
                    </a:cubicBezTo>
                    <a:cubicBezTo>
                      <a:pt x="6" y="53"/>
                      <a:pt x="29" y="31"/>
                      <a:pt x="66" y="38"/>
                    </a:cubicBezTo>
                    <a:cubicBezTo>
                      <a:pt x="103" y="46"/>
                      <a:pt x="140" y="81"/>
                      <a:pt x="150" y="115"/>
                    </a:cubicBezTo>
                    <a:cubicBezTo>
                      <a:pt x="159" y="150"/>
                      <a:pt x="137" y="172"/>
                      <a:pt x="100" y="1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70" name="Group 86">
              <a:extLst>
                <a:ext uri="{FF2B5EF4-FFF2-40B4-BE49-F238E27FC236}">
                  <a16:creationId xmlns:a16="http://schemas.microsoft.com/office/drawing/2014/main" id="{1F475897-D12A-4BFA-A247-D9E9538B5701}"/>
                </a:ext>
              </a:extLst>
            </p:cNvPr>
            <p:cNvGrpSpPr/>
            <p:nvPr/>
          </p:nvGrpSpPr>
          <p:grpSpPr>
            <a:xfrm>
              <a:off x="6690946" y="3074942"/>
              <a:ext cx="488384" cy="265454"/>
              <a:chOff x="6459538" y="2738438"/>
              <a:chExt cx="601662" cy="327025"/>
            </a:xfrm>
            <a:solidFill>
              <a:schemeClr val="bg1"/>
            </a:solidFill>
          </p:grpSpPr>
          <p:sp>
            <p:nvSpPr>
              <p:cNvPr id="102" name="Freeform 26">
                <a:extLst>
                  <a:ext uri="{FF2B5EF4-FFF2-40B4-BE49-F238E27FC236}">
                    <a16:creationId xmlns:a16="http://schemas.microsoft.com/office/drawing/2014/main" id="{D7C29FE0-9B37-4CD4-A3CA-B689467A6927}"/>
                  </a:ext>
                </a:extLst>
              </p:cNvPr>
              <p:cNvSpPr>
                <a:spLocks/>
              </p:cNvSpPr>
              <p:nvPr/>
            </p:nvSpPr>
            <p:spPr bwMode="auto">
              <a:xfrm>
                <a:off x="6496050" y="2913063"/>
                <a:ext cx="457200" cy="152400"/>
              </a:xfrm>
              <a:custGeom>
                <a:avLst/>
                <a:gdLst>
                  <a:gd name="T0" fmla="*/ 193 w 193"/>
                  <a:gd name="T1" fmla="*/ 55 h 64"/>
                  <a:gd name="T2" fmla="*/ 111 w 193"/>
                  <a:gd name="T3" fmla="*/ 3 h 64"/>
                  <a:gd name="T4" fmla="*/ 107 w 193"/>
                  <a:gd name="T5" fmla="*/ 0 h 64"/>
                  <a:gd name="T6" fmla="*/ 98 w 193"/>
                  <a:gd name="T7" fmla="*/ 1 h 64"/>
                  <a:gd name="T8" fmla="*/ 0 w 193"/>
                  <a:gd name="T9" fmla="*/ 8 h 64"/>
                  <a:gd name="T10" fmla="*/ 69 w 193"/>
                  <a:gd name="T11" fmla="*/ 50 h 64"/>
                  <a:gd name="T12" fmla="*/ 82 w 193"/>
                  <a:gd name="T13" fmla="*/ 53 h 64"/>
                  <a:gd name="T14" fmla="*/ 159 w 193"/>
                  <a:gd name="T15" fmla="*/ 62 h 64"/>
                  <a:gd name="T16" fmla="*/ 193 w 193"/>
                  <a:gd name="T17" fmla="*/ 5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64">
                    <a:moveTo>
                      <a:pt x="193" y="55"/>
                    </a:moveTo>
                    <a:cubicBezTo>
                      <a:pt x="111" y="3"/>
                      <a:pt x="111" y="3"/>
                      <a:pt x="111" y="3"/>
                    </a:cubicBezTo>
                    <a:cubicBezTo>
                      <a:pt x="107" y="0"/>
                      <a:pt x="107" y="0"/>
                      <a:pt x="107" y="0"/>
                    </a:cubicBezTo>
                    <a:cubicBezTo>
                      <a:pt x="98" y="1"/>
                      <a:pt x="98" y="1"/>
                      <a:pt x="98" y="1"/>
                    </a:cubicBezTo>
                    <a:cubicBezTo>
                      <a:pt x="0" y="8"/>
                      <a:pt x="0" y="8"/>
                      <a:pt x="0" y="8"/>
                    </a:cubicBezTo>
                    <a:cubicBezTo>
                      <a:pt x="15" y="26"/>
                      <a:pt x="41" y="40"/>
                      <a:pt x="69" y="50"/>
                    </a:cubicBezTo>
                    <a:cubicBezTo>
                      <a:pt x="73" y="51"/>
                      <a:pt x="78" y="52"/>
                      <a:pt x="82" y="53"/>
                    </a:cubicBezTo>
                    <a:cubicBezTo>
                      <a:pt x="107" y="60"/>
                      <a:pt x="134" y="64"/>
                      <a:pt x="159" y="62"/>
                    </a:cubicBezTo>
                    <a:cubicBezTo>
                      <a:pt x="172" y="61"/>
                      <a:pt x="183" y="58"/>
                      <a:pt x="193" y="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3" name="Freeform 27">
                <a:extLst>
                  <a:ext uri="{FF2B5EF4-FFF2-40B4-BE49-F238E27FC236}">
                    <a16:creationId xmlns:a16="http://schemas.microsoft.com/office/drawing/2014/main" id="{66F10970-CD74-402D-8D59-8D24A0275952}"/>
                  </a:ext>
                </a:extLst>
              </p:cNvPr>
              <p:cNvSpPr>
                <a:spLocks/>
              </p:cNvSpPr>
              <p:nvPr/>
            </p:nvSpPr>
            <p:spPr bwMode="auto">
              <a:xfrm>
                <a:off x="6459538" y="2738438"/>
                <a:ext cx="350837" cy="169863"/>
              </a:xfrm>
              <a:custGeom>
                <a:avLst/>
                <a:gdLst>
                  <a:gd name="T0" fmla="*/ 67 w 149"/>
                  <a:gd name="T1" fmla="*/ 2 h 72"/>
                  <a:gd name="T2" fmla="*/ 38 w 149"/>
                  <a:gd name="T3" fmla="*/ 7 h 72"/>
                  <a:gd name="T4" fmla="*/ 29 w 149"/>
                  <a:gd name="T5" fmla="*/ 10 h 72"/>
                  <a:gd name="T6" fmla="*/ 0 w 149"/>
                  <a:gd name="T7" fmla="*/ 43 h 72"/>
                  <a:gd name="T8" fmla="*/ 0 w 149"/>
                  <a:gd name="T9" fmla="*/ 49 h 72"/>
                  <a:gd name="T10" fmla="*/ 0 w 149"/>
                  <a:gd name="T11" fmla="*/ 49 h 72"/>
                  <a:gd name="T12" fmla="*/ 0 w 149"/>
                  <a:gd name="T13" fmla="*/ 49 h 72"/>
                  <a:gd name="T14" fmla="*/ 1 w 149"/>
                  <a:gd name="T15" fmla="*/ 55 h 72"/>
                  <a:gd name="T16" fmla="*/ 1 w 149"/>
                  <a:gd name="T17" fmla="*/ 55 h 72"/>
                  <a:gd name="T18" fmla="*/ 4 w 149"/>
                  <a:gd name="T19" fmla="*/ 61 h 72"/>
                  <a:gd name="T20" fmla="*/ 10 w 149"/>
                  <a:gd name="T21" fmla="*/ 72 h 72"/>
                  <a:gd name="T22" fmla="*/ 113 w 149"/>
                  <a:gd name="T23" fmla="*/ 64 h 72"/>
                  <a:gd name="T24" fmla="*/ 119 w 149"/>
                  <a:gd name="T25" fmla="*/ 64 h 72"/>
                  <a:gd name="T26" fmla="*/ 121 w 149"/>
                  <a:gd name="T27" fmla="*/ 60 h 72"/>
                  <a:gd name="T28" fmla="*/ 149 w 149"/>
                  <a:gd name="T29" fmla="*/ 12 h 72"/>
                  <a:gd name="T30" fmla="*/ 67 w 149"/>
                  <a:gd name="T31"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 h="72">
                    <a:moveTo>
                      <a:pt x="67" y="2"/>
                    </a:moveTo>
                    <a:cubicBezTo>
                      <a:pt x="56" y="3"/>
                      <a:pt x="46" y="4"/>
                      <a:pt x="38" y="7"/>
                    </a:cubicBezTo>
                    <a:cubicBezTo>
                      <a:pt x="35" y="8"/>
                      <a:pt x="32" y="9"/>
                      <a:pt x="29" y="10"/>
                    </a:cubicBezTo>
                    <a:cubicBezTo>
                      <a:pt x="12" y="18"/>
                      <a:pt x="1" y="29"/>
                      <a:pt x="0" y="43"/>
                    </a:cubicBezTo>
                    <a:cubicBezTo>
                      <a:pt x="0" y="43"/>
                      <a:pt x="0" y="45"/>
                      <a:pt x="0" y="49"/>
                    </a:cubicBezTo>
                    <a:cubicBezTo>
                      <a:pt x="0" y="49"/>
                      <a:pt x="0" y="49"/>
                      <a:pt x="0" y="49"/>
                    </a:cubicBezTo>
                    <a:cubicBezTo>
                      <a:pt x="0" y="49"/>
                      <a:pt x="0" y="49"/>
                      <a:pt x="0" y="49"/>
                    </a:cubicBezTo>
                    <a:cubicBezTo>
                      <a:pt x="0" y="51"/>
                      <a:pt x="1" y="53"/>
                      <a:pt x="1" y="55"/>
                    </a:cubicBezTo>
                    <a:cubicBezTo>
                      <a:pt x="1" y="55"/>
                      <a:pt x="1" y="55"/>
                      <a:pt x="1" y="55"/>
                    </a:cubicBezTo>
                    <a:cubicBezTo>
                      <a:pt x="2" y="57"/>
                      <a:pt x="2" y="59"/>
                      <a:pt x="4" y="61"/>
                    </a:cubicBezTo>
                    <a:cubicBezTo>
                      <a:pt x="5" y="65"/>
                      <a:pt x="7" y="69"/>
                      <a:pt x="10" y="72"/>
                    </a:cubicBezTo>
                    <a:cubicBezTo>
                      <a:pt x="113" y="64"/>
                      <a:pt x="113" y="64"/>
                      <a:pt x="113" y="64"/>
                    </a:cubicBezTo>
                    <a:cubicBezTo>
                      <a:pt x="119" y="64"/>
                      <a:pt x="119" y="64"/>
                      <a:pt x="119" y="64"/>
                    </a:cubicBezTo>
                    <a:cubicBezTo>
                      <a:pt x="121" y="60"/>
                      <a:pt x="121" y="60"/>
                      <a:pt x="121" y="60"/>
                    </a:cubicBezTo>
                    <a:cubicBezTo>
                      <a:pt x="149" y="12"/>
                      <a:pt x="149" y="12"/>
                      <a:pt x="149" y="12"/>
                    </a:cubicBezTo>
                    <a:cubicBezTo>
                      <a:pt x="122" y="4"/>
                      <a:pt x="93" y="0"/>
                      <a:pt x="67"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4" name="Freeform 28">
                <a:extLst>
                  <a:ext uri="{FF2B5EF4-FFF2-40B4-BE49-F238E27FC236}">
                    <a16:creationId xmlns:a16="http://schemas.microsoft.com/office/drawing/2014/main" id="{15EED12B-1527-4C92-A215-1677B069078E}"/>
                  </a:ext>
                </a:extLst>
              </p:cNvPr>
              <p:cNvSpPr>
                <a:spLocks/>
              </p:cNvSpPr>
              <p:nvPr/>
            </p:nvSpPr>
            <p:spPr bwMode="auto">
              <a:xfrm>
                <a:off x="6780213" y="2882900"/>
                <a:ext cx="280987" cy="149225"/>
              </a:xfrm>
              <a:custGeom>
                <a:avLst/>
                <a:gdLst>
                  <a:gd name="T0" fmla="*/ 4 w 119"/>
                  <a:gd name="T1" fmla="*/ 11 h 63"/>
                  <a:gd name="T2" fmla="*/ 85 w 119"/>
                  <a:gd name="T3" fmla="*/ 63 h 63"/>
                  <a:gd name="T4" fmla="*/ 101 w 119"/>
                  <a:gd name="T5" fmla="*/ 3 h 63"/>
                  <a:gd name="T6" fmla="*/ 99 w 119"/>
                  <a:gd name="T7" fmla="*/ 0 h 63"/>
                  <a:gd name="T8" fmla="*/ 0 w 119"/>
                  <a:gd name="T9" fmla="*/ 8 h 63"/>
                  <a:gd name="T10" fmla="*/ 4 w 119"/>
                  <a:gd name="T11" fmla="*/ 11 h 63"/>
                </a:gdLst>
                <a:ahLst/>
                <a:cxnLst>
                  <a:cxn ang="0">
                    <a:pos x="T0" y="T1"/>
                  </a:cxn>
                  <a:cxn ang="0">
                    <a:pos x="T2" y="T3"/>
                  </a:cxn>
                  <a:cxn ang="0">
                    <a:pos x="T4" y="T5"/>
                  </a:cxn>
                  <a:cxn ang="0">
                    <a:pos x="T6" y="T7"/>
                  </a:cxn>
                  <a:cxn ang="0">
                    <a:pos x="T8" y="T9"/>
                  </a:cxn>
                  <a:cxn ang="0">
                    <a:pos x="T10" y="T11"/>
                  </a:cxn>
                </a:cxnLst>
                <a:rect l="0" t="0" r="r" b="b"/>
                <a:pathLst>
                  <a:path w="119" h="63">
                    <a:moveTo>
                      <a:pt x="4" y="11"/>
                    </a:moveTo>
                    <a:cubicBezTo>
                      <a:pt x="85" y="63"/>
                      <a:pt x="85" y="63"/>
                      <a:pt x="85" y="63"/>
                    </a:cubicBezTo>
                    <a:cubicBezTo>
                      <a:pt x="112" y="51"/>
                      <a:pt x="119" y="28"/>
                      <a:pt x="101" y="3"/>
                    </a:cubicBezTo>
                    <a:cubicBezTo>
                      <a:pt x="100" y="2"/>
                      <a:pt x="99" y="1"/>
                      <a:pt x="99" y="0"/>
                    </a:cubicBezTo>
                    <a:cubicBezTo>
                      <a:pt x="0" y="8"/>
                      <a:pt x="0" y="8"/>
                      <a:pt x="0" y="8"/>
                    </a:cubicBezTo>
                    <a:lnTo>
                      <a:pt x="4"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5" name="Freeform 29">
                <a:extLst>
                  <a:ext uri="{FF2B5EF4-FFF2-40B4-BE49-F238E27FC236}">
                    <a16:creationId xmlns:a16="http://schemas.microsoft.com/office/drawing/2014/main" id="{C5BA5018-8B59-4009-93B2-BC1AB604C419}"/>
                  </a:ext>
                </a:extLst>
              </p:cNvPr>
              <p:cNvSpPr>
                <a:spLocks/>
              </p:cNvSpPr>
              <p:nvPr/>
            </p:nvSpPr>
            <p:spPr bwMode="auto">
              <a:xfrm>
                <a:off x="6805613" y="2755900"/>
                <a:ext cx="225425" cy="117475"/>
              </a:xfrm>
              <a:custGeom>
                <a:avLst/>
                <a:gdLst>
                  <a:gd name="T0" fmla="*/ 34 w 95"/>
                  <a:gd name="T1" fmla="*/ 0 h 50"/>
                  <a:gd name="T2" fmla="*/ 3 w 95"/>
                  <a:gd name="T3" fmla="*/ 45 h 50"/>
                  <a:gd name="T4" fmla="*/ 0 w 95"/>
                  <a:gd name="T5" fmla="*/ 50 h 50"/>
                  <a:gd name="T6" fmla="*/ 95 w 95"/>
                  <a:gd name="T7" fmla="*/ 37 h 50"/>
                  <a:gd name="T8" fmla="*/ 34 w 95"/>
                  <a:gd name="T9" fmla="*/ 0 h 50"/>
                </a:gdLst>
                <a:ahLst/>
                <a:cxnLst>
                  <a:cxn ang="0">
                    <a:pos x="T0" y="T1"/>
                  </a:cxn>
                  <a:cxn ang="0">
                    <a:pos x="T2" y="T3"/>
                  </a:cxn>
                  <a:cxn ang="0">
                    <a:pos x="T4" y="T5"/>
                  </a:cxn>
                  <a:cxn ang="0">
                    <a:pos x="T6" y="T7"/>
                  </a:cxn>
                  <a:cxn ang="0">
                    <a:pos x="T8" y="T9"/>
                  </a:cxn>
                </a:cxnLst>
                <a:rect l="0" t="0" r="r" b="b"/>
                <a:pathLst>
                  <a:path w="95" h="50">
                    <a:moveTo>
                      <a:pt x="34" y="0"/>
                    </a:moveTo>
                    <a:cubicBezTo>
                      <a:pt x="3" y="45"/>
                      <a:pt x="3" y="45"/>
                      <a:pt x="3" y="45"/>
                    </a:cubicBezTo>
                    <a:cubicBezTo>
                      <a:pt x="0" y="50"/>
                      <a:pt x="0" y="50"/>
                      <a:pt x="0" y="50"/>
                    </a:cubicBezTo>
                    <a:cubicBezTo>
                      <a:pt x="95" y="37"/>
                      <a:pt x="95" y="37"/>
                      <a:pt x="95" y="37"/>
                    </a:cubicBezTo>
                    <a:cubicBezTo>
                      <a:pt x="80" y="22"/>
                      <a:pt x="59" y="9"/>
                      <a:pt x="3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71" name="Group 87">
              <a:extLst>
                <a:ext uri="{FF2B5EF4-FFF2-40B4-BE49-F238E27FC236}">
                  <a16:creationId xmlns:a16="http://schemas.microsoft.com/office/drawing/2014/main" id="{264B0A64-1D80-4D79-BA92-D2AEA4E62A61}"/>
                </a:ext>
              </a:extLst>
            </p:cNvPr>
            <p:cNvGrpSpPr/>
            <p:nvPr/>
          </p:nvGrpSpPr>
          <p:grpSpPr>
            <a:xfrm>
              <a:off x="7091705" y="5552945"/>
              <a:ext cx="498694" cy="359524"/>
              <a:chOff x="6953250" y="5791200"/>
              <a:chExt cx="614363" cy="442913"/>
            </a:xfrm>
            <a:solidFill>
              <a:schemeClr val="bg1"/>
            </a:solidFill>
          </p:grpSpPr>
          <p:sp>
            <p:nvSpPr>
              <p:cNvPr id="97" name="Freeform 30">
                <a:extLst>
                  <a:ext uri="{FF2B5EF4-FFF2-40B4-BE49-F238E27FC236}">
                    <a16:creationId xmlns:a16="http://schemas.microsoft.com/office/drawing/2014/main" id="{14867FBA-94E4-4425-A7A8-B6AC4FE5B650}"/>
                  </a:ext>
                </a:extLst>
              </p:cNvPr>
              <p:cNvSpPr>
                <a:spLocks/>
              </p:cNvSpPr>
              <p:nvPr/>
            </p:nvSpPr>
            <p:spPr bwMode="auto">
              <a:xfrm>
                <a:off x="7245350" y="6008688"/>
                <a:ext cx="42862" cy="36513"/>
              </a:xfrm>
              <a:custGeom>
                <a:avLst/>
                <a:gdLst>
                  <a:gd name="T0" fmla="*/ 2 w 18"/>
                  <a:gd name="T1" fmla="*/ 5 h 16"/>
                  <a:gd name="T2" fmla="*/ 3 w 18"/>
                  <a:gd name="T3" fmla="*/ 16 h 16"/>
                  <a:gd name="T4" fmla="*/ 18 w 18"/>
                  <a:gd name="T5" fmla="*/ 1 h 16"/>
                  <a:gd name="T6" fmla="*/ 10 w 18"/>
                  <a:gd name="T7" fmla="*/ 1 h 16"/>
                  <a:gd name="T8" fmla="*/ 2 w 18"/>
                  <a:gd name="T9" fmla="*/ 5 h 16"/>
                </a:gdLst>
                <a:ahLst/>
                <a:cxnLst>
                  <a:cxn ang="0">
                    <a:pos x="T0" y="T1"/>
                  </a:cxn>
                  <a:cxn ang="0">
                    <a:pos x="T2" y="T3"/>
                  </a:cxn>
                  <a:cxn ang="0">
                    <a:pos x="T4" y="T5"/>
                  </a:cxn>
                  <a:cxn ang="0">
                    <a:pos x="T6" y="T7"/>
                  </a:cxn>
                  <a:cxn ang="0">
                    <a:pos x="T8" y="T9"/>
                  </a:cxn>
                </a:cxnLst>
                <a:rect l="0" t="0" r="r" b="b"/>
                <a:pathLst>
                  <a:path w="18" h="16">
                    <a:moveTo>
                      <a:pt x="2" y="5"/>
                    </a:moveTo>
                    <a:cubicBezTo>
                      <a:pt x="0" y="7"/>
                      <a:pt x="0" y="11"/>
                      <a:pt x="3" y="16"/>
                    </a:cubicBezTo>
                    <a:cubicBezTo>
                      <a:pt x="18" y="1"/>
                      <a:pt x="18" y="1"/>
                      <a:pt x="18" y="1"/>
                    </a:cubicBezTo>
                    <a:cubicBezTo>
                      <a:pt x="15" y="0"/>
                      <a:pt x="12" y="1"/>
                      <a:pt x="10" y="1"/>
                    </a:cubicBezTo>
                    <a:cubicBezTo>
                      <a:pt x="6" y="2"/>
                      <a:pt x="4" y="3"/>
                      <a:pt x="2"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8" name="Freeform 31">
                <a:extLst>
                  <a:ext uri="{FF2B5EF4-FFF2-40B4-BE49-F238E27FC236}">
                    <a16:creationId xmlns:a16="http://schemas.microsoft.com/office/drawing/2014/main" id="{4E2512E4-4C5E-40D0-82AA-628AA1201318}"/>
                  </a:ext>
                </a:extLst>
              </p:cNvPr>
              <p:cNvSpPr>
                <a:spLocks/>
              </p:cNvSpPr>
              <p:nvPr/>
            </p:nvSpPr>
            <p:spPr bwMode="auto">
              <a:xfrm>
                <a:off x="7180263" y="6096000"/>
                <a:ext cx="49212" cy="39688"/>
              </a:xfrm>
              <a:custGeom>
                <a:avLst/>
                <a:gdLst>
                  <a:gd name="T0" fmla="*/ 17 w 21"/>
                  <a:gd name="T1" fmla="*/ 0 h 17"/>
                  <a:gd name="T2" fmla="*/ 0 w 21"/>
                  <a:gd name="T3" fmla="*/ 17 h 17"/>
                  <a:gd name="T4" fmla="*/ 10 w 21"/>
                  <a:gd name="T5" fmla="*/ 17 h 17"/>
                  <a:gd name="T6" fmla="*/ 18 w 21"/>
                  <a:gd name="T7" fmla="*/ 12 h 17"/>
                  <a:gd name="T8" fmla="*/ 20 w 21"/>
                  <a:gd name="T9" fmla="*/ 7 h 17"/>
                  <a:gd name="T10" fmla="*/ 17 w 21"/>
                  <a:gd name="T11" fmla="*/ 0 h 17"/>
                </a:gdLst>
                <a:ahLst/>
                <a:cxnLst>
                  <a:cxn ang="0">
                    <a:pos x="T0" y="T1"/>
                  </a:cxn>
                  <a:cxn ang="0">
                    <a:pos x="T2" y="T3"/>
                  </a:cxn>
                  <a:cxn ang="0">
                    <a:pos x="T4" y="T5"/>
                  </a:cxn>
                  <a:cxn ang="0">
                    <a:pos x="T6" y="T7"/>
                  </a:cxn>
                  <a:cxn ang="0">
                    <a:pos x="T8" y="T9"/>
                  </a:cxn>
                  <a:cxn ang="0">
                    <a:pos x="T10" y="T11"/>
                  </a:cxn>
                </a:cxnLst>
                <a:rect l="0" t="0" r="r" b="b"/>
                <a:pathLst>
                  <a:path w="21" h="17">
                    <a:moveTo>
                      <a:pt x="17" y="0"/>
                    </a:moveTo>
                    <a:cubicBezTo>
                      <a:pt x="0" y="17"/>
                      <a:pt x="0" y="17"/>
                      <a:pt x="0" y="17"/>
                    </a:cubicBezTo>
                    <a:cubicBezTo>
                      <a:pt x="3" y="17"/>
                      <a:pt x="6" y="17"/>
                      <a:pt x="10" y="17"/>
                    </a:cubicBezTo>
                    <a:cubicBezTo>
                      <a:pt x="13" y="16"/>
                      <a:pt x="16" y="15"/>
                      <a:pt x="18" y="12"/>
                    </a:cubicBezTo>
                    <a:cubicBezTo>
                      <a:pt x="20" y="11"/>
                      <a:pt x="21" y="9"/>
                      <a:pt x="20" y="7"/>
                    </a:cubicBezTo>
                    <a:cubicBezTo>
                      <a:pt x="20" y="5"/>
                      <a:pt x="19" y="3"/>
                      <a:pt x="1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9" name="Freeform 32">
                <a:extLst>
                  <a:ext uri="{FF2B5EF4-FFF2-40B4-BE49-F238E27FC236}">
                    <a16:creationId xmlns:a16="http://schemas.microsoft.com/office/drawing/2014/main" id="{371C910D-C144-4F5D-A40D-2302427527D4}"/>
                  </a:ext>
                </a:extLst>
              </p:cNvPr>
              <p:cNvSpPr>
                <a:spLocks noEditPoints="1"/>
              </p:cNvSpPr>
              <p:nvPr/>
            </p:nvSpPr>
            <p:spPr bwMode="auto">
              <a:xfrm>
                <a:off x="6953250" y="5922963"/>
                <a:ext cx="500062" cy="311150"/>
              </a:xfrm>
              <a:custGeom>
                <a:avLst/>
                <a:gdLst>
                  <a:gd name="T0" fmla="*/ 182 w 212"/>
                  <a:gd name="T1" fmla="*/ 81 h 132"/>
                  <a:gd name="T2" fmla="*/ 192 w 212"/>
                  <a:gd name="T3" fmla="*/ 67 h 132"/>
                  <a:gd name="T4" fmla="*/ 193 w 212"/>
                  <a:gd name="T5" fmla="*/ 67 h 132"/>
                  <a:gd name="T6" fmla="*/ 193 w 212"/>
                  <a:gd name="T7" fmla="*/ 66 h 132"/>
                  <a:gd name="T8" fmla="*/ 189 w 212"/>
                  <a:gd name="T9" fmla="*/ 9 h 132"/>
                  <a:gd name="T10" fmla="*/ 155 w 212"/>
                  <a:gd name="T11" fmla="*/ 0 h 132"/>
                  <a:gd name="T12" fmla="*/ 63 w 212"/>
                  <a:gd name="T13" fmla="*/ 31 h 132"/>
                  <a:gd name="T14" fmla="*/ 62 w 212"/>
                  <a:gd name="T15" fmla="*/ 32 h 132"/>
                  <a:gd name="T16" fmla="*/ 62 w 212"/>
                  <a:gd name="T17" fmla="*/ 32 h 132"/>
                  <a:gd name="T18" fmla="*/ 15 w 212"/>
                  <a:gd name="T19" fmla="*/ 70 h 132"/>
                  <a:gd name="T20" fmla="*/ 1 w 212"/>
                  <a:gd name="T21" fmla="*/ 91 h 132"/>
                  <a:gd name="T22" fmla="*/ 54 w 212"/>
                  <a:gd name="T23" fmla="*/ 121 h 132"/>
                  <a:gd name="T24" fmla="*/ 133 w 212"/>
                  <a:gd name="T25" fmla="*/ 126 h 132"/>
                  <a:gd name="T26" fmla="*/ 158 w 212"/>
                  <a:gd name="T27" fmla="*/ 109 h 132"/>
                  <a:gd name="T28" fmla="*/ 182 w 212"/>
                  <a:gd name="T29" fmla="*/ 81 h 132"/>
                  <a:gd name="T30" fmla="*/ 113 w 212"/>
                  <a:gd name="T31" fmla="*/ 95 h 132"/>
                  <a:gd name="T32" fmla="*/ 91 w 212"/>
                  <a:gd name="T33" fmla="*/ 95 h 132"/>
                  <a:gd name="T34" fmla="*/ 85 w 212"/>
                  <a:gd name="T35" fmla="*/ 101 h 132"/>
                  <a:gd name="T36" fmla="*/ 79 w 212"/>
                  <a:gd name="T37" fmla="*/ 99 h 132"/>
                  <a:gd name="T38" fmla="*/ 85 w 212"/>
                  <a:gd name="T39" fmla="*/ 93 h 132"/>
                  <a:gd name="T40" fmla="*/ 70 w 212"/>
                  <a:gd name="T41" fmla="*/ 80 h 132"/>
                  <a:gd name="T42" fmla="*/ 70 w 212"/>
                  <a:gd name="T43" fmla="*/ 80 h 132"/>
                  <a:gd name="T44" fmla="*/ 86 w 212"/>
                  <a:gd name="T45" fmla="*/ 68 h 132"/>
                  <a:gd name="T46" fmla="*/ 90 w 212"/>
                  <a:gd name="T47" fmla="*/ 69 h 132"/>
                  <a:gd name="T48" fmla="*/ 89 w 212"/>
                  <a:gd name="T49" fmla="*/ 70 h 132"/>
                  <a:gd name="T50" fmla="*/ 90 w 212"/>
                  <a:gd name="T51" fmla="*/ 88 h 132"/>
                  <a:gd name="T52" fmla="*/ 110 w 212"/>
                  <a:gd name="T53" fmla="*/ 68 h 132"/>
                  <a:gd name="T54" fmla="*/ 104 w 212"/>
                  <a:gd name="T55" fmla="*/ 53 h 132"/>
                  <a:gd name="T56" fmla="*/ 109 w 212"/>
                  <a:gd name="T57" fmla="*/ 42 h 132"/>
                  <a:gd name="T58" fmla="*/ 127 w 212"/>
                  <a:gd name="T59" fmla="*/ 33 h 132"/>
                  <a:gd name="T60" fmla="*/ 147 w 212"/>
                  <a:gd name="T61" fmla="*/ 32 h 132"/>
                  <a:gd name="T62" fmla="*/ 150 w 212"/>
                  <a:gd name="T63" fmla="*/ 29 h 132"/>
                  <a:gd name="T64" fmla="*/ 151 w 212"/>
                  <a:gd name="T65" fmla="*/ 28 h 132"/>
                  <a:gd name="T66" fmla="*/ 157 w 212"/>
                  <a:gd name="T67" fmla="*/ 29 h 132"/>
                  <a:gd name="T68" fmla="*/ 153 w 212"/>
                  <a:gd name="T69" fmla="*/ 34 h 132"/>
                  <a:gd name="T70" fmla="*/ 166 w 212"/>
                  <a:gd name="T71" fmla="*/ 45 h 132"/>
                  <a:gd name="T72" fmla="*/ 166 w 212"/>
                  <a:gd name="T73" fmla="*/ 45 h 132"/>
                  <a:gd name="T74" fmla="*/ 152 w 212"/>
                  <a:gd name="T75" fmla="*/ 57 h 132"/>
                  <a:gd name="T76" fmla="*/ 147 w 212"/>
                  <a:gd name="T77" fmla="*/ 56 h 132"/>
                  <a:gd name="T78" fmla="*/ 148 w 212"/>
                  <a:gd name="T79" fmla="*/ 55 h 132"/>
                  <a:gd name="T80" fmla="*/ 154 w 212"/>
                  <a:gd name="T81" fmla="*/ 44 h 132"/>
                  <a:gd name="T82" fmla="*/ 148 w 212"/>
                  <a:gd name="T83" fmla="*/ 38 h 132"/>
                  <a:gd name="T84" fmla="*/ 129 w 212"/>
                  <a:gd name="T85" fmla="*/ 57 h 132"/>
                  <a:gd name="T86" fmla="*/ 137 w 212"/>
                  <a:gd name="T87" fmla="*/ 74 h 132"/>
                  <a:gd name="T88" fmla="*/ 131 w 212"/>
                  <a:gd name="T89" fmla="*/ 85 h 132"/>
                  <a:gd name="T90" fmla="*/ 113 w 212"/>
                  <a:gd name="T91" fmla="*/ 9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2" h="132">
                    <a:moveTo>
                      <a:pt x="182" y="81"/>
                    </a:moveTo>
                    <a:cubicBezTo>
                      <a:pt x="188" y="73"/>
                      <a:pt x="192" y="67"/>
                      <a:pt x="192" y="67"/>
                    </a:cubicBezTo>
                    <a:cubicBezTo>
                      <a:pt x="193" y="67"/>
                      <a:pt x="193" y="67"/>
                      <a:pt x="193" y="67"/>
                    </a:cubicBezTo>
                    <a:cubicBezTo>
                      <a:pt x="193" y="66"/>
                      <a:pt x="193" y="66"/>
                      <a:pt x="193" y="66"/>
                    </a:cubicBezTo>
                    <a:cubicBezTo>
                      <a:pt x="212" y="47"/>
                      <a:pt x="207" y="25"/>
                      <a:pt x="189" y="9"/>
                    </a:cubicBezTo>
                    <a:cubicBezTo>
                      <a:pt x="155" y="0"/>
                      <a:pt x="155" y="0"/>
                      <a:pt x="155" y="0"/>
                    </a:cubicBezTo>
                    <a:cubicBezTo>
                      <a:pt x="120" y="2"/>
                      <a:pt x="82" y="12"/>
                      <a:pt x="63" y="31"/>
                    </a:cubicBezTo>
                    <a:cubicBezTo>
                      <a:pt x="62" y="32"/>
                      <a:pt x="62" y="32"/>
                      <a:pt x="62" y="32"/>
                    </a:cubicBezTo>
                    <a:cubicBezTo>
                      <a:pt x="62" y="32"/>
                      <a:pt x="62" y="32"/>
                      <a:pt x="62" y="32"/>
                    </a:cubicBezTo>
                    <a:cubicBezTo>
                      <a:pt x="62" y="32"/>
                      <a:pt x="33" y="52"/>
                      <a:pt x="15" y="70"/>
                    </a:cubicBezTo>
                    <a:cubicBezTo>
                      <a:pt x="6" y="79"/>
                      <a:pt x="0" y="87"/>
                      <a:pt x="1" y="91"/>
                    </a:cubicBezTo>
                    <a:cubicBezTo>
                      <a:pt x="4" y="102"/>
                      <a:pt x="27" y="114"/>
                      <a:pt x="54" y="121"/>
                    </a:cubicBezTo>
                    <a:cubicBezTo>
                      <a:pt x="82" y="129"/>
                      <a:pt x="114" y="132"/>
                      <a:pt x="133" y="126"/>
                    </a:cubicBezTo>
                    <a:cubicBezTo>
                      <a:pt x="140" y="125"/>
                      <a:pt x="149" y="118"/>
                      <a:pt x="158" y="109"/>
                    </a:cubicBezTo>
                    <a:cubicBezTo>
                      <a:pt x="167" y="100"/>
                      <a:pt x="176" y="89"/>
                      <a:pt x="182" y="81"/>
                    </a:cubicBezTo>
                    <a:close/>
                    <a:moveTo>
                      <a:pt x="113" y="95"/>
                    </a:moveTo>
                    <a:cubicBezTo>
                      <a:pt x="105" y="96"/>
                      <a:pt x="98" y="96"/>
                      <a:pt x="91" y="95"/>
                    </a:cubicBezTo>
                    <a:cubicBezTo>
                      <a:pt x="85" y="101"/>
                      <a:pt x="85" y="101"/>
                      <a:pt x="85" y="101"/>
                    </a:cubicBezTo>
                    <a:cubicBezTo>
                      <a:pt x="79" y="99"/>
                      <a:pt x="79" y="99"/>
                      <a:pt x="79" y="99"/>
                    </a:cubicBezTo>
                    <a:cubicBezTo>
                      <a:pt x="85" y="93"/>
                      <a:pt x="85" y="93"/>
                      <a:pt x="85" y="93"/>
                    </a:cubicBezTo>
                    <a:cubicBezTo>
                      <a:pt x="76" y="90"/>
                      <a:pt x="71" y="86"/>
                      <a:pt x="70" y="80"/>
                    </a:cubicBezTo>
                    <a:cubicBezTo>
                      <a:pt x="70" y="80"/>
                      <a:pt x="70" y="80"/>
                      <a:pt x="70" y="80"/>
                    </a:cubicBezTo>
                    <a:cubicBezTo>
                      <a:pt x="86" y="68"/>
                      <a:pt x="86" y="68"/>
                      <a:pt x="86" y="68"/>
                    </a:cubicBezTo>
                    <a:cubicBezTo>
                      <a:pt x="90" y="69"/>
                      <a:pt x="90" y="69"/>
                      <a:pt x="90" y="69"/>
                    </a:cubicBezTo>
                    <a:cubicBezTo>
                      <a:pt x="89" y="70"/>
                      <a:pt x="89" y="70"/>
                      <a:pt x="89" y="70"/>
                    </a:cubicBezTo>
                    <a:cubicBezTo>
                      <a:pt x="82" y="79"/>
                      <a:pt x="82" y="85"/>
                      <a:pt x="90" y="88"/>
                    </a:cubicBezTo>
                    <a:cubicBezTo>
                      <a:pt x="110" y="68"/>
                      <a:pt x="110" y="68"/>
                      <a:pt x="110" y="68"/>
                    </a:cubicBezTo>
                    <a:cubicBezTo>
                      <a:pt x="106" y="62"/>
                      <a:pt x="104" y="56"/>
                      <a:pt x="104" y="53"/>
                    </a:cubicBezTo>
                    <a:cubicBezTo>
                      <a:pt x="104" y="49"/>
                      <a:pt x="105" y="45"/>
                      <a:pt x="109" y="42"/>
                    </a:cubicBezTo>
                    <a:cubicBezTo>
                      <a:pt x="113" y="38"/>
                      <a:pt x="119" y="35"/>
                      <a:pt x="127" y="33"/>
                    </a:cubicBezTo>
                    <a:cubicBezTo>
                      <a:pt x="134" y="31"/>
                      <a:pt x="140" y="31"/>
                      <a:pt x="147" y="32"/>
                    </a:cubicBezTo>
                    <a:cubicBezTo>
                      <a:pt x="150" y="29"/>
                      <a:pt x="150" y="29"/>
                      <a:pt x="150" y="29"/>
                    </a:cubicBezTo>
                    <a:cubicBezTo>
                      <a:pt x="151" y="28"/>
                      <a:pt x="151" y="28"/>
                      <a:pt x="151" y="28"/>
                    </a:cubicBezTo>
                    <a:cubicBezTo>
                      <a:pt x="157" y="29"/>
                      <a:pt x="157" y="29"/>
                      <a:pt x="157" y="29"/>
                    </a:cubicBezTo>
                    <a:cubicBezTo>
                      <a:pt x="153" y="34"/>
                      <a:pt x="153" y="34"/>
                      <a:pt x="153" y="34"/>
                    </a:cubicBezTo>
                    <a:cubicBezTo>
                      <a:pt x="160" y="36"/>
                      <a:pt x="165" y="40"/>
                      <a:pt x="166" y="45"/>
                    </a:cubicBezTo>
                    <a:cubicBezTo>
                      <a:pt x="166" y="45"/>
                      <a:pt x="166" y="45"/>
                      <a:pt x="166" y="45"/>
                    </a:cubicBezTo>
                    <a:cubicBezTo>
                      <a:pt x="152" y="57"/>
                      <a:pt x="152" y="57"/>
                      <a:pt x="152" y="57"/>
                    </a:cubicBezTo>
                    <a:cubicBezTo>
                      <a:pt x="147" y="56"/>
                      <a:pt x="147" y="56"/>
                      <a:pt x="147" y="56"/>
                    </a:cubicBezTo>
                    <a:cubicBezTo>
                      <a:pt x="148" y="55"/>
                      <a:pt x="148" y="55"/>
                      <a:pt x="148" y="55"/>
                    </a:cubicBezTo>
                    <a:cubicBezTo>
                      <a:pt x="152" y="51"/>
                      <a:pt x="154" y="47"/>
                      <a:pt x="154" y="44"/>
                    </a:cubicBezTo>
                    <a:cubicBezTo>
                      <a:pt x="153" y="41"/>
                      <a:pt x="151" y="40"/>
                      <a:pt x="148" y="38"/>
                    </a:cubicBezTo>
                    <a:cubicBezTo>
                      <a:pt x="129" y="57"/>
                      <a:pt x="129" y="57"/>
                      <a:pt x="129" y="57"/>
                    </a:cubicBezTo>
                    <a:cubicBezTo>
                      <a:pt x="134" y="64"/>
                      <a:pt x="137" y="70"/>
                      <a:pt x="137" y="74"/>
                    </a:cubicBezTo>
                    <a:cubicBezTo>
                      <a:pt x="137" y="78"/>
                      <a:pt x="135" y="82"/>
                      <a:pt x="131" y="85"/>
                    </a:cubicBezTo>
                    <a:cubicBezTo>
                      <a:pt x="127" y="90"/>
                      <a:pt x="120" y="93"/>
                      <a:pt x="113" y="9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0" name="Freeform 33">
                <a:extLst>
                  <a:ext uri="{FF2B5EF4-FFF2-40B4-BE49-F238E27FC236}">
                    <a16:creationId xmlns:a16="http://schemas.microsoft.com/office/drawing/2014/main" id="{A06C5C9A-087C-481A-A0DD-AC3D5F83954E}"/>
                  </a:ext>
                </a:extLst>
              </p:cNvPr>
              <p:cNvSpPr>
                <a:spLocks/>
              </p:cNvSpPr>
              <p:nvPr/>
            </p:nvSpPr>
            <p:spPr bwMode="auto">
              <a:xfrm>
                <a:off x="7326313" y="5899150"/>
                <a:ext cx="101600" cy="39688"/>
              </a:xfrm>
              <a:custGeom>
                <a:avLst/>
                <a:gdLst>
                  <a:gd name="T0" fmla="*/ 7 w 43"/>
                  <a:gd name="T1" fmla="*/ 1 h 17"/>
                  <a:gd name="T2" fmla="*/ 2 w 43"/>
                  <a:gd name="T3" fmla="*/ 3 h 17"/>
                  <a:gd name="T4" fmla="*/ 1 w 43"/>
                  <a:gd name="T5" fmla="*/ 7 h 17"/>
                  <a:gd name="T6" fmla="*/ 36 w 43"/>
                  <a:gd name="T7" fmla="*/ 16 h 17"/>
                  <a:gd name="T8" fmla="*/ 41 w 43"/>
                  <a:gd name="T9" fmla="*/ 14 h 17"/>
                  <a:gd name="T10" fmla="*/ 42 w 43"/>
                  <a:gd name="T11" fmla="*/ 10 h 17"/>
                  <a:gd name="T12" fmla="*/ 7 w 43"/>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43" h="17">
                    <a:moveTo>
                      <a:pt x="7" y="1"/>
                    </a:moveTo>
                    <a:cubicBezTo>
                      <a:pt x="6" y="0"/>
                      <a:pt x="3" y="2"/>
                      <a:pt x="2" y="3"/>
                    </a:cubicBezTo>
                    <a:cubicBezTo>
                      <a:pt x="0" y="5"/>
                      <a:pt x="0" y="6"/>
                      <a:pt x="1" y="7"/>
                    </a:cubicBezTo>
                    <a:cubicBezTo>
                      <a:pt x="36" y="16"/>
                      <a:pt x="36" y="16"/>
                      <a:pt x="36" y="16"/>
                    </a:cubicBezTo>
                    <a:cubicBezTo>
                      <a:pt x="37" y="17"/>
                      <a:pt x="39" y="15"/>
                      <a:pt x="41" y="14"/>
                    </a:cubicBezTo>
                    <a:cubicBezTo>
                      <a:pt x="43" y="12"/>
                      <a:pt x="43" y="11"/>
                      <a:pt x="42" y="10"/>
                    </a:cubicBezTo>
                    <a:lnTo>
                      <a:pt x="7"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1" name="Freeform 34">
                <a:extLst>
                  <a:ext uri="{FF2B5EF4-FFF2-40B4-BE49-F238E27FC236}">
                    <a16:creationId xmlns:a16="http://schemas.microsoft.com/office/drawing/2014/main" id="{1856FD0D-B95E-466F-B22F-156A7214C65A}"/>
                  </a:ext>
                </a:extLst>
              </p:cNvPr>
              <p:cNvSpPr>
                <a:spLocks/>
              </p:cNvSpPr>
              <p:nvPr/>
            </p:nvSpPr>
            <p:spPr bwMode="auto">
              <a:xfrm>
                <a:off x="7329488" y="5791200"/>
                <a:ext cx="238125" cy="127000"/>
              </a:xfrm>
              <a:custGeom>
                <a:avLst/>
                <a:gdLst>
                  <a:gd name="T0" fmla="*/ 16 w 101"/>
                  <a:gd name="T1" fmla="*/ 45 h 54"/>
                  <a:gd name="T2" fmla="*/ 63 w 101"/>
                  <a:gd name="T3" fmla="*/ 45 h 54"/>
                  <a:gd name="T4" fmla="*/ 92 w 101"/>
                  <a:gd name="T5" fmla="*/ 26 h 54"/>
                  <a:gd name="T6" fmla="*/ 57 w 101"/>
                  <a:gd name="T7" fmla="*/ 18 h 54"/>
                  <a:gd name="T8" fmla="*/ 28 w 101"/>
                  <a:gd name="T9" fmla="*/ 5 h 54"/>
                  <a:gd name="T10" fmla="*/ 20 w 101"/>
                  <a:gd name="T11" fmla="*/ 16 h 54"/>
                  <a:gd name="T12" fmla="*/ 16 w 101"/>
                  <a:gd name="T13" fmla="*/ 45 h 54"/>
                </a:gdLst>
                <a:ahLst/>
                <a:cxnLst>
                  <a:cxn ang="0">
                    <a:pos x="T0" y="T1"/>
                  </a:cxn>
                  <a:cxn ang="0">
                    <a:pos x="T2" y="T3"/>
                  </a:cxn>
                  <a:cxn ang="0">
                    <a:pos x="T4" y="T5"/>
                  </a:cxn>
                  <a:cxn ang="0">
                    <a:pos x="T6" y="T7"/>
                  </a:cxn>
                  <a:cxn ang="0">
                    <a:pos x="T8" y="T9"/>
                  </a:cxn>
                  <a:cxn ang="0">
                    <a:pos x="T10" y="T11"/>
                  </a:cxn>
                  <a:cxn ang="0">
                    <a:pos x="T12" y="T13"/>
                  </a:cxn>
                </a:cxnLst>
                <a:rect l="0" t="0" r="r" b="b"/>
                <a:pathLst>
                  <a:path w="101" h="54">
                    <a:moveTo>
                      <a:pt x="16" y="45"/>
                    </a:moveTo>
                    <a:cubicBezTo>
                      <a:pt x="32" y="51"/>
                      <a:pt x="43" y="54"/>
                      <a:pt x="63" y="45"/>
                    </a:cubicBezTo>
                    <a:cubicBezTo>
                      <a:pt x="83" y="36"/>
                      <a:pt x="101" y="28"/>
                      <a:pt x="92" y="26"/>
                    </a:cubicBezTo>
                    <a:cubicBezTo>
                      <a:pt x="83" y="25"/>
                      <a:pt x="67" y="24"/>
                      <a:pt x="57" y="18"/>
                    </a:cubicBezTo>
                    <a:cubicBezTo>
                      <a:pt x="47" y="13"/>
                      <a:pt x="32" y="0"/>
                      <a:pt x="28" y="5"/>
                    </a:cubicBezTo>
                    <a:cubicBezTo>
                      <a:pt x="24" y="9"/>
                      <a:pt x="20" y="16"/>
                      <a:pt x="20" y="16"/>
                    </a:cubicBezTo>
                    <a:cubicBezTo>
                      <a:pt x="20" y="16"/>
                      <a:pt x="0" y="39"/>
                      <a:pt x="16" y="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72" name="Group 88">
              <a:extLst>
                <a:ext uri="{FF2B5EF4-FFF2-40B4-BE49-F238E27FC236}">
                  <a16:creationId xmlns:a16="http://schemas.microsoft.com/office/drawing/2014/main" id="{99C71C81-071C-41E7-8023-8B3F4FCE31D2}"/>
                </a:ext>
              </a:extLst>
            </p:cNvPr>
            <p:cNvGrpSpPr/>
            <p:nvPr/>
          </p:nvGrpSpPr>
          <p:grpSpPr>
            <a:xfrm>
              <a:off x="5295378" y="3306892"/>
              <a:ext cx="524466" cy="411067"/>
              <a:chOff x="4740275" y="3024188"/>
              <a:chExt cx="646113" cy="506412"/>
            </a:xfrm>
            <a:solidFill>
              <a:schemeClr val="tx1">
                <a:lumMod val="50000"/>
                <a:lumOff val="50000"/>
              </a:schemeClr>
            </a:solidFill>
          </p:grpSpPr>
          <p:sp>
            <p:nvSpPr>
              <p:cNvPr id="92" name="Freeform 35">
                <a:extLst>
                  <a:ext uri="{FF2B5EF4-FFF2-40B4-BE49-F238E27FC236}">
                    <a16:creationId xmlns:a16="http://schemas.microsoft.com/office/drawing/2014/main" id="{6A5F318B-31C8-470D-8876-2A4B23EC3F3A}"/>
                  </a:ext>
                </a:extLst>
              </p:cNvPr>
              <p:cNvSpPr>
                <a:spLocks/>
              </p:cNvSpPr>
              <p:nvPr/>
            </p:nvSpPr>
            <p:spPr bwMode="auto">
              <a:xfrm>
                <a:off x="5045075" y="3268663"/>
                <a:ext cx="44450" cy="39688"/>
              </a:xfrm>
              <a:custGeom>
                <a:avLst/>
                <a:gdLst>
                  <a:gd name="T0" fmla="*/ 3 w 19"/>
                  <a:gd name="T1" fmla="*/ 3 h 17"/>
                  <a:gd name="T2" fmla="*/ 2 w 19"/>
                  <a:gd name="T3" fmla="*/ 17 h 17"/>
                  <a:gd name="T4" fmla="*/ 19 w 19"/>
                  <a:gd name="T5" fmla="*/ 1 h 17"/>
                  <a:gd name="T6" fmla="*/ 11 w 19"/>
                  <a:gd name="T7" fmla="*/ 0 h 17"/>
                  <a:gd name="T8" fmla="*/ 3 w 19"/>
                  <a:gd name="T9" fmla="*/ 3 h 17"/>
                </a:gdLst>
                <a:ahLst/>
                <a:cxnLst>
                  <a:cxn ang="0">
                    <a:pos x="T0" y="T1"/>
                  </a:cxn>
                  <a:cxn ang="0">
                    <a:pos x="T2" y="T3"/>
                  </a:cxn>
                  <a:cxn ang="0">
                    <a:pos x="T4" y="T5"/>
                  </a:cxn>
                  <a:cxn ang="0">
                    <a:pos x="T6" y="T7"/>
                  </a:cxn>
                  <a:cxn ang="0">
                    <a:pos x="T8" y="T9"/>
                  </a:cxn>
                </a:cxnLst>
                <a:rect l="0" t="0" r="r" b="b"/>
                <a:pathLst>
                  <a:path w="19" h="17">
                    <a:moveTo>
                      <a:pt x="3" y="3"/>
                    </a:moveTo>
                    <a:cubicBezTo>
                      <a:pt x="0" y="5"/>
                      <a:pt x="0" y="10"/>
                      <a:pt x="2" y="17"/>
                    </a:cubicBezTo>
                    <a:cubicBezTo>
                      <a:pt x="19" y="1"/>
                      <a:pt x="19" y="1"/>
                      <a:pt x="19" y="1"/>
                    </a:cubicBezTo>
                    <a:cubicBezTo>
                      <a:pt x="16" y="0"/>
                      <a:pt x="14" y="0"/>
                      <a:pt x="11" y="0"/>
                    </a:cubicBezTo>
                    <a:cubicBezTo>
                      <a:pt x="7" y="0"/>
                      <a:pt x="5" y="1"/>
                      <a:pt x="3"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3" name="Freeform 36">
                <a:extLst>
                  <a:ext uri="{FF2B5EF4-FFF2-40B4-BE49-F238E27FC236}">
                    <a16:creationId xmlns:a16="http://schemas.microsoft.com/office/drawing/2014/main" id="{6AEAAB55-66F0-421F-9174-A7BCAD93455D}"/>
                  </a:ext>
                </a:extLst>
              </p:cNvPr>
              <p:cNvSpPr>
                <a:spLocks/>
              </p:cNvSpPr>
              <p:nvPr/>
            </p:nvSpPr>
            <p:spPr bwMode="auto">
              <a:xfrm>
                <a:off x="4970463" y="3360738"/>
                <a:ext cx="50800" cy="47625"/>
              </a:xfrm>
              <a:custGeom>
                <a:avLst/>
                <a:gdLst>
                  <a:gd name="T0" fmla="*/ 19 w 22"/>
                  <a:gd name="T1" fmla="*/ 0 h 20"/>
                  <a:gd name="T2" fmla="*/ 0 w 22"/>
                  <a:gd name="T3" fmla="*/ 18 h 20"/>
                  <a:gd name="T4" fmla="*/ 10 w 22"/>
                  <a:gd name="T5" fmla="*/ 20 h 20"/>
                  <a:gd name="T6" fmla="*/ 19 w 22"/>
                  <a:gd name="T7" fmla="*/ 16 h 20"/>
                  <a:gd name="T8" fmla="*/ 22 w 22"/>
                  <a:gd name="T9" fmla="*/ 10 h 20"/>
                  <a:gd name="T10" fmla="*/ 19 w 22"/>
                  <a:gd name="T11" fmla="*/ 0 h 20"/>
                </a:gdLst>
                <a:ahLst/>
                <a:cxnLst>
                  <a:cxn ang="0">
                    <a:pos x="T0" y="T1"/>
                  </a:cxn>
                  <a:cxn ang="0">
                    <a:pos x="T2" y="T3"/>
                  </a:cxn>
                  <a:cxn ang="0">
                    <a:pos x="T4" y="T5"/>
                  </a:cxn>
                  <a:cxn ang="0">
                    <a:pos x="T6" y="T7"/>
                  </a:cxn>
                  <a:cxn ang="0">
                    <a:pos x="T8" y="T9"/>
                  </a:cxn>
                  <a:cxn ang="0">
                    <a:pos x="T10" y="T11"/>
                  </a:cxn>
                </a:cxnLst>
                <a:rect l="0" t="0" r="r" b="b"/>
                <a:pathLst>
                  <a:path w="22" h="20">
                    <a:moveTo>
                      <a:pt x="19" y="0"/>
                    </a:moveTo>
                    <a:cubicBezTo>
                      <a:pt x="0" y="18"/>
                      <a:pt x="0" y="18"/>
                      <a:pt x="0" y="18"/>
                    </a:cubicBezTo>
                    <a:cubicBezTo>
                      <a:pt x="3" y="19"/>
                      <a:pt x="7" y="20"/>
                      <a:pt x="10" y="20"/>
                    </a:cubicBezTo>
                    <a:cubicBezTo>
                      <a:pt x="14" y="19"/>
                      <a:pt x="17" y="18"/>
                      <a:pt x="19" y="16"/>
                    </a:cubicBezTo>
                    <a:cubicBezTo>
                      <a:pt x="21" y="14"/>
                      <a:pt x="22" y="12"/>
                      <a:pt x="22" y="10"/>
                    </a:cubicBezTo>
                    <a:cubicBezTo>
                      <a:pt x="22" y="8"/>
                      <a:pt x="21" y="4"/>
                      <a:pt x="1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4" name="Freeform 37">
                <a:extLst>
                  <a:ext uri="{FF2B5EF4-FFF2-40B4-BE49-F238E27FC236}">
                    <a16:creationId xmlns:a16="http://schemas.microsoft.com/office/drawing/2014/main" id="{FEA99049-2AD3-4589-ADCE-EFACCA538325}"/>
                  </a:ext>
                </a:extLst>
              </p:cNvPr>
              <p:cNvSpPr>
                <a:spLocks noEditPoints="1"/>
              </p:cNvSpPr>
              <p:nvPr/>
            </p:nvSpPr>
            <p:spPr bwMode="auto">
              <a:xfrm>
                <a:off x="4740275" y="3162300"/>
                <a:ext cx="517525" cy="368300"/>
              </a:xfrm>
              <a:custGeom>
                <a:avLst/>
                <a:gdLst>
                  <a:gd name="T0" fmla="*/ 185 w 219"/>
                  <a:gd name="T1" fmla="*/ 106 h 156"/>
                  <a:gd name="T2" fmla="*/ 197 w 219"/>
                  <a:gd name="T3" fmla="*/ 91 h 156"/>
                  <a:gd name="T4" fmla="*/ 197 w 219"/>
                  <a:gd name="T5" fmla="*/ 91 h 156"/>
                  <a:gd name="T6" fmla="*/ 197 w 219"/>
                  <a:gd name="T7" fmla="*/ 90 h 156"/>
                  <a:gd name="T8" fmla="*/ 199 w 219"/>
                  <a:gd name="T9" fmla="*/ 21 h 156"/>
                  <a:gd name="T10" fmla="*/ 165 w 219"/>
                  <a:gd name="T11" fmla="*/ 4 h 156"/>
                  <a:gd name="T12" fmla="*/ 68 w 219"/>
                  <a:gd name="T13" fmla="*/ 26 h 156"/>
                  <a:gd name="T14" fmla="*/ 68 w 219"/>
                  <a:gd name="T15" fmla="*/ 26 h 156"/>
                  <a:gd name="T16" fmla="*/ 67 w 219"/>
                  <a:gd name="T17" fmla="*/ 26 h 156"/>
                  <a:gd name="T18" fmla="*/ 16 w 219"/>
                  <a:gd name="T19" fmla="*/ 65 h 156"/>
                  <a:gd name="T20" fmla="*/ 1 w 219"/>
                  <a:gd name="T21" fmla="*/ 87 h 156"/>
                  <a:gd name="T22" fmla="*/ 52 w 219"/>
                  <a:gd name="T23" fmla="*/ 133 h 156"/>
                  <a:gd name="T24" fmla="*/ 132 w 219"/>
                  <a:gd name="T25" fmla="*/ 153 h 156"/>
                  <a:gd name="T26" fmla="*/ 159 w 219"/>
                  <a:gd name="T27" fmla="*/ 136 h 156"/>
                  <a:gd name="T28" fmla="*/ 185 w 219"/>
                  <a:gd name="T29" fmla="*/ 106 h 156"/>
                  <a:gd name="T30" fmla="*/ 114 w 219"/>
                  <a:gd name="T31" fmla="*/ 111 h 156"/>
                  <a:gd name="T32" fmla="*/ 92 w 219"/>
                  <a:gd name="T33" fmla="*/ 107 h 156"/>
                  <a:gd name="T34" fmla="*/ 85 w 219"/>
                  <a:gd name="T35" fmla="*/ 114 h 156"/>
                  <a:gd name="T36" fmla="*/ 79 w 219"/>
                  <a:gd name="T37" fmla="*/ 111 h 156"/>
                  <a:gd name="T38" fmla="*/ 86 w 219"/>
                  <a:gd name="T39" fmla="*/ 104 h 156"/>
                  <a:gd name="T40" fmla="*/ 71 w 219"/>
                  <a:gd name="T41" fmla="*/ 86 h 156"/>
                  <a:gd name="T42" fmla="*/ 71 w 219"/>
                  <a:gd name="T43" fmla="*/ 86 h 156"/>
                  <a:gd name="T44" fmla="*/ 89 w 219"/>
                  <a:gd name="T45" fmla="*/ 74 h 156"/>
                  <a:gd name="T46" fmla="*/ 93 w 219"/>
                  <a:gd name="T47" fmla="*/ 76 h 156"/>
                  <a:gd name="T48" fmla="*/ 92 w 219"/>
                  <a:gd name="T49" fmla="*/ 77 h 156"/>
                  <a:gd name="T50" fmla="*/ 91 w 219"/>
                  <a:gd name="T51" fmla="*/ 99 h 156"/>
                  <a:gd name="T52" fmla="*/ 113 w 219"/>
                  <a:gd name="T53" fmla="*/ 78 h 156"/>
                  <a:gd name="T54" fmla="*/ 108 w 219"/>
                  <a:gd name="T55" fmla="*/ 59 h 156"/>
                  <a:gd name="T56" fmla="*/ 114 w 219"/>
                  <a:gd name="T57" fmla="*/ 47 h 156"/>
                  <a:gd name="T58" fmla="*/ 133 w 219"/>
                  <a:gd name="T59" fmla="*/ 39 h 156"/>
                  <a:gd name="T60" fmla="*/ 154 w 219"/>
                  <a:gd name="T61" fmla="*/ 41 h 156"/>
                  <a:gd name="T62" fmla="*/ 157 w 219"/>
                  <a:gd name="T63" fmla="*/ 37 h 156"/>
                  <a:gd name="T64" fmla="*/ 158 w 219"/>
                  <a:gd name="T65" fmla="*/ 37 h 156"/>
                  <a:gd name="T66" fmla="*/ 164 w 219"/>
                  <a:gd name="T67" fmla="*/ 39 h 156"/>
                  <a:gd name="T68" fmla="*/ 159 w 219"/>
                  <a:gd name="T69" fmla="*/ 44 h 156"/>
                  <a:gd name="T70" fmla="*/ 172 w 219"/>
                  <a:gd name="T71" fmla="*/ 60 h 156"/>
                  <a:gd name="T72" fmla="*/ 172 w 219"/>
                  <a:gd name="T73" fmla="*/ 60 h 156"/>
                  <a:gd name="T74" fmla="*/ 156 w 219"/>
                  <a:gd name="T75" fmla="*/ 72 h 156"/>
                  <a:gd name="T76" fmla="*/ 152 w 219"/>
                  <a:gd name="T77" fmla="*/ 70 h 156"/>
                  <a:gd name="T78" fmla="*/ 153 w 219"/>
                  <a:gd name="T79" fmla="*/ 69 h 156"/>
                  <a:gd name="T80" fmla="*/ 159 w 219"/>
                  <a:gd name="T81" fmla="*/ 57 h 156"/>
                  <a:gd name="T82" fmla="*/ 154 w 219"/>
                  <a:gd name="T83" fmla="*/ 49 h 156"/>
                  <a:gd name="T84" fmla="*/ 134 w 219"/>
                  <a:gd name="T85" fmla="*/ 68 h 156"/>
                  <a:gd name="T86" fmla="*/ 140 w 219"/>
                  <a:gd name="T87" fmla="*/ 90 h 156"/>
                  <a:gd name="T88" fmla="*/ 134 w 219"/>
                  <a:gd name="T89" fmla="*/ 103 h 156"/>
                  <a:gd name="T90" fmla="*/ 114 w 219"/>
                  <a:gd name="T91"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9" h="156">
                    <a:moveTo>
                      <a:pt x="185" y="106"/>
                    </a:moveTo>
                    <a:cubicBezTo>
                      <a:pt x="193" y="97"/>
                      <a:pt x="197" y="91"/>
                      <a:pt x="197" y="91"/>
                    </a:cubicBezTo>
                    <a:cubicBezTo>
                      <a:pt x="197" y="91"/>
                      <a:pt x="197" y="91"/>
                      <a:pt x="197" y="91"/>
                    </a:cubicBezTo>
                    <a:cubicBezTo>
                      <a:pt x="197" y="90"/>
                      <a:pt x="197" y="90"/>
                      <a:pt x="197" y="90"/>
                    </a:cubicBezTo>
                    <a:cubicBezTo>
                      <a:pt x="219" y="70"/>
                      <a:pt x="216" y="43"/>
                      <a:pt x="199" y="21"/>
                    </a:cubicBezTo>
                    <a:cubicBezTo>
                      <a:pt x="165" y="4"/>
                      <a:pt x="165" y="4"/>
                      <a:pt x="165" y="4"/>
                    </a:cubicBezTo>
                    <a:cubicBezTo>
                      <a:pt x="128" y="0"/>
                      <a:pt x="89" y="6"/>
                      <a:pt x="68" y="26"/>
                    </a:cubicBezTo>
                    <a:cubicBezTo>
                      <a:pt x="68" y="26"/>
                      <a:pt x="68" y="26"/>
                      <a:pt x="68" y="26"/>
                    </a:cubicBezTo>
                    <a:cubicBezTo>
                      <a:pt x="67" y="26"/>
                      <a:pt x="67" y="26"/>
                      <a:pt x="67" y="26"/>
                    </a:cubicBezTo>
                    <a:cubicBezTo>
                      <a:pt x="67" y="26"/>
                      <a:pt x="36" y="46"/>
                      <a:pt x="16" y="65"/>
                    </a:cubicBezTo>
                    <a:cubicBezTo>
                      <a:pt x="6" y="74"/>
                      <a:pt x="0" y="83"/>
                      <a:pt x="1" y="87"/>
                    </a:cubicBezTo>
                    <a:cubicBezTo>
                      <a:pt x="2" y="101"/>
                      <a:pt x="25" y="120"/>
                      <a:pt x="52" y="133"/>
                    </a:cubicBezTo>
                    <a:cubicBezTo>
                      <a:pt x="79" y="147"/>
                      <a:pt x="112" y="156"/>
                      <a:pt x="132" y="153"/>
                    </a:cubicBezTo>
                    <a:cubicBezTo>
                      <a:pt x="139" y="152"/>
                      <a:pt x="149" y="145"/>
                      <a:pt x="159" y="136"/>
                    </a:cubicBezTo>
                    <a:cubicBezTo>
                      <a:pt x="169" y="126"/>
                      <a:pt x="178" y="115"/>
                      <a:pt x="185" y="106"/>
                    </a:cubicBezTo>
                    <a:close/>
                    <a:moveTo>
                      <a:pt x="114" y="111"/>
                    </a:moveTo>
                    <a:cubicBezTo>
                      <a:pt x="106" y="112"/>
                      <a:pt x="99" y="110"/>
                      <a:pt x="92" y="107"/>
                    </a:cubicBezTo>
                    <a:cubicBezTo>
                      <a:pt x="85" y="114"/>
                      <a:pt x="85" y="114"/>
                      <a:pt x="85" y="114"/>
                    </a:cubicBezTo>
                    <a:cubicBezTo>
                      <a:pt x="79" y="111"/>
                      <a:pt x="79" y="111"/>
                      <a:pt x="79" y="111"/>
                    </a:cubicBezTo>
                    <a:cubicBezTo>
                      <a:pt x="86" y="104"/>
                      <a:pt x="86" y="104"/>
                      <a:pt x="86" y="104"/>
                    </a:cubicBezTo>
                    <a:cubicBezTo>
                      <a:pt x="77" y="99"/>
                      <a:pt x="72" y="93"/>
                      <a:pt x="71" y="86"/>
                    </a:cubicBezTo>
                    <a:cubicBezTo>
                      <a:pt x="71" y="86"/>
                      <a:pt x="71" y="86"/>
                      <a:pt x="71" y="86"/>
                    </a:cubicBezTo>
                    <a:cubicBezTo>
                      <a:pt x="89" y="74"/>
                      <a:pt x="89" y="74"/>
                      <a:pt x="89" y="74"/>
                    </a:cubicBezTo>
                    <a:cubicBezTo>
                      <a:pt x="93" y="76"/>
                      <a:pt x="93" y="76"/>
                      <a:pt x="93" y="76"/>
                    </a:cubicBezTo>
                    <a:cubicBezTo>
                      <a:pt x="92" y="77"/>
                      <a:pt x="92" y="77"/>
                      <a:pt x="92" y="77"/>
                    </a:cubicBezTo>
                    <a:cubicBezTo>
                      <a:pt x="84" y="87"/>
                      <a:pt x="84" y="94"/>
                      <a:pt x="91" y="99"/>
                    </a:cubicBezTo>
                    <a:cubicBezTo>
                      <a:pt x="113" y="78"/>
                      <a:pt x="113" y="78"/>
                      <a:pt x="113" y="78"/>
                    </a:cubicBezTo>
                    <a:cubicBezTo>
                      <a:pt x="110" y="70"/>
                      <a:pt x="108" y="63"/>
                      <a:pt x="108" y="59"/>
                    </a:cubicBezTo>
                    <a:cubicBezTo>
                      <a:pt x="108" y="54"/>
                      <a:pt x="110" y="50"/>
                      <a:pt x="114" y="47"/>
                    </a:cubicBezTo>
                    <a:cubicBezTo>
                      <a:pt x="119" y="42"/>
                      <a:pt x="125" y="39"/>
                      <a:pt x="133" y="39"/>
                    </a:cubicBezTo>
                    <a:cubicBezTo>
                      <a:pt x="140" y="38"/>
                      <a:pt x="147" y="38"/>
                      <a:pt x="154" y="41"/>
                    </a:cubicBezTo>
                    <a:cubicBezTo>
                      <a:pt x="157" y="37"/>
                      <a:pt x="157" y="37"/>
                      <a:pt x="157" y="37"/>
                    </a:cubicBezTo>
                    <a:cubicBezTo>
                      <a:pt x="158" y="37"/>
                      <a:pt x="158" y="37"/>
                      <a:pt x="158" y="37"/>
                    </a:cubicBezTo>
                    <a:cubicBezTo>
                      <a:pt x="164" y="39"/>
                      <a:pt x="164" y="39"/>
                      <a:pt x="164" y="39"/>
                    </a:cubicBezTo>
                    <a:cubicBezTo>
                      <a:pt x="159" y="44"/>
                      <a:pt x="159" y="44"/>
                      <a:pt x="159" y="44"/>
                    </a:cubicBezTo>
                    <a:cubicBezTo>
                      <a:pt x="167" y="48"/>
                      <a:pt x="171" y="53"/>
                      <a:pt x="172" y="60"/>
                    </a:cubicBezTo>
                    <a:cubicBezTo>
                      <a:pt x="172" y="60"/>
                      <a:pt x="172" y="60"/>
                      <a:pt x="172" y="60"/>
                    </a:cubicBezTo>
                    <a:cubicBezTo>
                      <a:pt x="156" y="72"/>
                      <a:pt x="156" y="72"/>
                      <a:pt x="156" y="72"/>
                    </a:cubicBezTo>
                    <a:cubicBezTo>
                      <a:pt x="152" y="70"/>
                      <a:pt x="152" y="70"/>
                      <a:pt x="152" y="70"/>
                    </a:cubicBezTo>
                    <a:cubicBezTo>
                      <a:pt x="153" y="69"/>
                      <a:pt x="153" y="69"/>
                      <a:pt x="153" y="69"/>
                    </a:cubicBezTo>
                    <a:cubicBezTo>
                      <a:pt x="157" y="65"/>
                      <a:pt x="159" y="60"/>
                      <a:pt x="159" y="57"/>
                    </a:cubicBezTo>
                    <a:cubicBezTo>
                      <a:pt x="159" y="54"/>
                      <a:pt x="158" y="51"/>
                      <a:pt x="154" y="49"/>
                    </a:cubicBezTo>
                    <a:cubicBezTo>
                      <a:pt x="134" y="68"/>
                      <a:pt x="134" y="68"/>
                      <a:pt x="134" y="68"/>
                    </a:cubicBezTo>
                    <a:cubicBezTo>
                      <a:pt x="138" y="77"/>
                      <a:pt x="140" y="85"/>
                      <a:pt x="140" y="90"/>
                    </a:cubicBezTo>
                    <a:cubicBezTo>
                      <a:pt x="140" y="95"/>
                      <a:pt x="138" y="99"/>
                      <a:pt x="134" y="103"/>
                    </a:cubicBezTo>
                    <a:cubicBezTo>
                      <a:pt x="128" y="108"/>
                      <a:pt x="122" y="111"/>
                      <a:pt x="114" y="1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5" name="Freeform 38">
                <a:extLst>
                  <a:ext uri="{FF2B5EF4-FFF2-40B4-BE49-F238E27FC236}">
                    <a16:creationId xmlns:a16="http://schemas.microsoft.com/office/drawing/2014/main" id="{539F92D0-D700-47C2-B7E9-503DA03A06A2}"/>
                  </a:ext>
                </a:extLst>
              </p:cNvPr>
              <p:cNvSpPr>
                <a:spLocks/>
              </p:cNvSpPr>
              <p:nvPr/>
            </p:nvSpPr>
            <p:spPr bwMode="auto">
              <a:xfrm>
                <a:off x="5135563" y="3148013"/>
                <a:ext cx="103187" cy="55563"/>
              </a:xfrm>
              <a:custGeom>
                <a:avLst/>
                <a:gdLst>
                  <a:gd name="T0" fmla="*/ 8 w 44"/>
                  <a:gd name="T1" fmla="*/ 0 h 24"/>
                  <a:gd name="T2" fmla="*/ 3 w 44"/>
                  <a:gd name="T3" fmla="*/ 2 h 24"/>
                  <a:gd name="T4" fmla="*/ 2 w 44"/>
                  <a:gd name="T5" fmla="*/ 7 h 24"/>
                  <a:gd name="T6" fmla="*/ 36 w 44"/>
                  <a:gd name="T7" fmla="*/ 24 h 24"/>
                  <a:gd name="T8" fmla="*/ 42 w 44"/>
                  <a:gd name="T9" fmla="*/ 22 h 24"/>
                  <a:gd name="T10" fmla="*/ 43 w 44"/>
                  <a:gd name="T11" fmla="*/ 18 h 24"/>
                  <a:gd name="T12" fmla="*/ 8 w 44"/>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44" h="24">
                    <a:moveTo>
                      <a:pt x="8" y="0"/>
                    </a:moveTo>
                    <a:cubicBezTo>
                      <a:pt x="7" y="0"/>
                      <a:pt x="5" y="1"/>
                      <a:pt x="3" y="2"/>
                    </a:cubicBezTo>
                    <a:cubicBezTo>
                      <a:pt x="1" y="4"/>
                      <a:pt x="0" y="6"/>
                      <a:pt x="2" y="7"/>
                    </a:cubicBezTo>
                    <a:cubicBezTo>
                      <a:pt x="36" y="24"/>
                      <a:pt x="36" y="24"/>
                      <a:pt x="36" y="24"/>
                    </a:cubicBezTo>
                    <a:cubicBezTo>
                      <a:pt x="38" y="24"/>
                      <a:pt x="40" y="24"/>
                      <a:pt x="42" y="22"/>
                    </a:cubicBezTo>
                    <a:cubicBezTo>
                      <a:pt x="44" y="20"/>
                      <a:pt x="44" y="18"/>
                      <a:pt x="43" y="18"/>
                    </a:cubicBezTo>
                    <a:lnTo>
                      <a:pt x="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6" name="Freeform 39">
                <a:extLst>
                  <a:ext uri="{FF2B5EF4-FFF2-40B4-BE49-F238E27FC236}">
                    <a16:creationId xmlns:a16="http://schemas.microsoft.com/office/drawing/2014/main" id="{33C2298C-25B5-4A45-B169-F29734214701}"/>
                  </a:ext>
                </a:extLst>
              </p:cNvPr>
              <p:cNvSpPr>
                <a:spLocks/>
              </p:cNvSpPr>
              <p:nvPr/>
            </p:nvSpPr>
            <p:spPr bwMode="auto">
              <a:xfrm>
                <a:off x="5141913" y="3024188"/>
                <a:ext cx="244475" cy="158750"/>
              </a:xfrm>
              <a:custGeom>
                <a:avLst/>
                <a:gdLst>
                  <a:gd name="T0" fmla="*/ 16 w 103"/>
                  <a:gd name="T1" fmla="*/ 52 h 67"/>
                  <a:gd name="T2" fmla="*/ 63 w 103"/>
                  <a:gd name="T3" fmla="*/ 60 h 67"/>
                  <a:gd name="T4" fmla="*/ 94 w 103"/>
                  <a:gd name="T5" fmla="*/ 42 h 67"/>
                  <a:gd name="T6" fmla="*/ 59 w 103"/>
                  <a:gd name="T7" fmla="*/ 27 h 67"/>
                  <a:gd name="T8" fmla="*/ 31 w 103"/>
                  <a:gd name="T9" fmla="*/ 5 h 67"/>
                  <a:gd name="T10" fmla="*/ 22 w 103"/>
                  <a:gd name="T11" fmla="*/ 17 h 67"/>
                  <a:gd name="T12" fmla="*/ 16 w 103"/>
                  <a:gd name="T13" fmla="*/ 52 h 67"/>
                </a:gdLst>
                <a:ahLst/>
                <a:cxnLst>
                  <a:cxn ang="0">
                    <a:pos x="T0" y="T1"/>
                  </a:cxn>
                  <a:cxn ang="0">
                    <a:pos x="T2" y="T3"/>
                  </a:cxn>
                  <a:cxn ang="0">
                    <a:pos x="T4" y="T5"/>
                  </a:cxn>
                  <a:cxn ang="0">
                    <a:pos x="T6" y="T7"/>
                  </a:cxn>
                  <a:cxn ang="0">
                    <a:pos x="T8" y="T9"/>
                  </a:cxn>
                  <a:cxn ang="0">
                    <a:pos x="T10" y="T11"/>
                  </a:cxn>
                  <a:cxn ang="0">
                    <a:pos x="T12" y="T13"/>
                  </a:cxn>
                </a:cxnLst>
                <a:rect l="0" t="0" r="r" b="b"/>
                <a:pathLst>
                  <a:path w="103" h="67">
                    <a:moveTo>
                      <a:pt x="16" y="52"/>
                    </a:moveTo>
                    <a:cubicBezTo>
                      <a:pt x="32" y="61"/>
                      <a:pt x="42" y="67"/>
                      <a:pt x="63" y="60"/>
                    </a:cubicBezTo>
                    <a:cubicBezTo>
                      <a:pt x="84" y="52"/>
                      <a:pt x="103" y="45"/>
                      <a:pt x="94" y="42"/>
                    </a:cubicBezTo>
                    <a:cubicBezTo>
                      <a:pt x="85" y="40"/>
                      <a:pt x="69" y="35"/>
                      <a:pt x="59" y="27"/>
                    </a:cubicBezTo>
                    <a:cubicBezTo>
                      <a:pt x="50" y="18"/>
                      <a:pt x="36" y="0"/>
                      <a:pt x="31" y="5"/>
                    </a:cubicBezTo>
                    <a:cubicBezTo>
                      <a:pt x="26" y="10"/>
                      <a:pt x="22" y="17"/>
                      <a:pt x="22" y="17"/>
                    </a:cubicBezTo>
                    <a:cubicBezTo>
                      <a:pt x="22" y="17"/>
                      <a:pt x="0" y="42"/>
                      <a:pt x="16" y="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73" name="Group 89">
              <a:extLst>
                <a:ext uri="{FF2B5EF4-FFF2-40B4-BE49-F238E27FC236}">
                  <a16:creationId xmlns:a16="http://schemas.microsoft.com/office/drawing/2014/main" id="{F868A07E-D627-4CD8-8B17-B99038F667A0}"/>
                </a:ext>
              </a:extLst>
            </p:cNvPr>
            <p:cNvGrpSpPr/>
            <p:nvPr/>
          </p:nvGrpSpPr>
          <p:grpSpPr>
            <a:xfrm>
              <a:off x="5982209" y="1781174"/>
              <a:ext cx="487096" cy="335040"/>
              <a:chOff x="5586413" y="1144588"/>
              <a:chExt cx="600075" cy="412750"/>
            </a:xfrm>
            <a:solidFill>
              <a:schemeClr val="bg1"/>
            </a:solidFill>
          </p:grpSpPr>
          <p:sp>
            <p:nvSpPr>
              <p:cNvPr id="88" name="Freeform 40">
                <a:extLst>
                  <a:ext uri="{FF2B5EF4-FFF2-40B4-BE49-F238E27FC236}">
                    <a16:creationId xmlns:a16="http://schemas.microsoft.com/office/drawing/2014/main" id="{0ADC39F2-00E0-4941-A5F7-0A5B624917E9}"/>
                  </a:ext>
                </a:extLst>
              </p:cNvPr>
              <p:cNvSpPr>
                <a:spLocks/>
              </p:cNvSpPr>
              <p:nvPr/>
            </p:nvSpPr>
            <p:spPr bwMode="auto">
              <a:xfrm>
                <a:off x="5619750" y="1144588"/>
                <a:ext cx="381000" cy="288925"/>
              </a:xfrm>
              <a:custGeom>
                <a:avLst/>
                <a:gdLst>
                  <a:gd name="T0" fmla="*/ 240 w 240"/>
                  <a:gd name="T1" fmla="*/ 82 h 182"/>
                  <a:gd name="T2" fmla="*/ 30 w 240"/>
                  <a:gd name="T3" fmla="*/ 0 h 182"/>
                  <a:gd name="T4" fmla="*/ 0 w 240"/>
                  <a:gd name="T5" fmla="*/ 111 h 182"/>
                  <a:gd name="T6" fmla="*/ 131 w 240"/>
                  <a:gd name="T7" fmla="*/ 182 h 182"/>
                  <a:gd name="T8" fmla="*/ 240 w 240"/>
                  <a:gd name="T9" fmla="*/ 82 h 182"/>
                </a:gdLst>
                <a:ahLst/>
                <a:cxnLst>
                  <a:cxn ang="0">
                    <a:pos x="T0" y="T1"/>
                  </a:cxn>
                  <a:cxn ang="0">
                    <a:pos x="T2" y="T3"/>
                  </a:cxn>
                  <a:cxn ang="0">
                    <a:pos x="T4" y="T5"/>
                  </a:cxn>
                  <a:cxn ang="0">
                    <a:pos x="T6" y="T7"/>
                  </a:cxn>
                  <a:cxn ang="0">
                    <a:pos x="T8" y="T9"/>
                  </a:cxn>
                </a:cxnLst>
                <a:rect l="0" t="0" r="r" b="b"/>
                <a:pathLst>
                  <a:path w="240" h="182">
                    <a:moveTo>
                      <a:pt x="240" y="82"/>
                    </a:moveTo>
                    <a:lnTo>
                      <a:pt x="30" y="0"/>
                    </a:lnTo>
                    <a:lnTo>
                      <a:pt x="0" y="111"/>
                    </a:lnTo>
                    <a:lnTo>
                      <a:pt x="131" y="182"/>
                    </a:lnTo>
                    <a:lnTo>
                      <a:pt x="240" y="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9" name="Freeform 41">
                <a:extLst>
                  <a:ext uri="{FF2B5EF4-FFF2-40B4-BE49-F238E27FC236}">
                    <a16:creationId xmlns:a16="http://schemas.microsoft.com/office/drawing/2014/main" id="{467AD808-EDDC-4673-AB6B-5B24745E2439}"/>
                  </a:ext>
                </a:extLst>
              </p:cNvPr>
              <p:cNvSpPr>
                <a:spLocks/>
              </p:cNvSpPr>
              <p:nvPr/>
            </p:nvSpPr>
            <p:spPr bwMode="auto">
              <a:xfrm>
                <a:off x="5605463" y="1246188"/>
                <a:ext cx="581025" cy="246063"/>
              </a:xfrm>
              <a:custGeom>
                <a:avLst/>
                <a:gdLst>
                  <a:gd name="T0" fmla="*/ 241 w 246"/>
                  <a:gd name="T1" fmla="*/ 20 h 104"/>
                  <a:gd name="T2" fmla="*/ 206 w 246"/>
                  <a:gd name="T3" fmla="*/ 0 h 104"/>
                  <a:gd name="T4" fmla="*/ 206 w 246"/>
                  <a:gd name="T5" fmla="*/ 0 h 104"/>
                  <a:gd name="T6" fmla="*/ 204 w 246"/>
                  <a:gd name="T7" fmla="*/ 0 h 104"/>
                  <a:gd name="T8" fmla="*/ 203 w 246"/>
                  <a:gd name="T9" fmla="*/ 0 h 104"/>
                  <a:gd name="T10" fmla="*/ 202 w 246"/>
                  <a:gd name="T11" fmla="*/ 0 h 104"/>
                  <a:gd name="T12" fmla="*/ 201 w 246"/>
                  <a:gd name="T13" fmla="*/ 0 h 104"/>
                  <a:gd name="T14" fmla="*/ 200 w 246"/>
                  <a:gd name="T15" fmla="*/ 0 h 104"/>
                  <a:gd name="T16" fmla="*/ 199 w 246"/>
                  <a:gd name="T17" fmla="*/ 1 h 104"/>
                  <a:gd name="T18" fmla="*/ 199 w 246"/>
                  <a:gd name="T19" fmla="*/ 1 h 104"/>
                  <a:gd name="T20" fmla="*/ 97 w 246"/>
                  <a:gd name="T21" fmla="*/ 91 h 104"/>
                  <a:gd name="T22" fmla="*/ 9 w 246"/>
                  <a:gd name="T23" fmla="*/ 43 h 104"/>
                  <a:gd name="T24" fmla="*/ 1 w 246"/>
                  <a:gd name="T25" fmla="*/ 45 h 104"/>
                  <a:gd name="T26" fmla="*/ 4 w 246"/>
                  <a:gd name="T27" fmla="*/ 54 h 104"/>
                  <a:gd name="T28" fmla="*/ 95 w 246"/>
                  <a:gd name="T29" fmla="*/ 103 h 104"/>
                  <a:gd name="T30" fmla="*/ 97 w 246"/>
                  <a:gd name="T31" fmla="*/ 104 h 104"/>
                  <a:gd name="T32" fmla="*/ 98 w 246"/>
                  <a:gd name="T33" fmla="*/ 104 h 104"/>
                  <a:gd name="T34" fmla="*/ 99 w 246"/>
                  <a:gd name="T35" fmla="*/ 104 h 104"/>
                  <a:gd name="T36" fmla="*/ 100 w 246"/>
                  <a:gd name="T37" fmla="*/ 104 h 104"/>
                  <a:gd name="T38" fmla="*/ 101 w 246"/>
                  <a:gd name="T39" fmla="*/ 103 h 104"/>
                  <a:gd name="T40" fmla="*/ 102 w 246"/>
                  <a:gd name="T41" fmla="*/ 103 h 104"/>
                  <a:gd name="T42" fmla="*/ 102 w 246"/>
                  <a:gd name="T43" fmla="*/ 103 h 104"/>
                  <a:gd name="T44" fmla="*/ 204 w 246"/>
                  <a:gd name="T45" fmla="*/ 13 h 104"/>
                  <a:gd name="T46" fmla="*/ 236 w 246"/>
                  <a:gd name="T47" fmla="*/ 30 h 104"/>
                  <a:gd name="T48" fmla="*/ 244 w 246"/>
                  <a:gd name="T49" fmla="*/ 28 h 104"/>
                  <a:gd name="T50" fmla="*/ 241 w 246"/>
                  <a:gd name="T51"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6" h="104">
                    <a:moveTo>
                      <a:pt x="241" y="20"/>
                    </a:moveTo>
                    <a:cubicBezTo>
                      <a:pt x="206" y="0"/>
                      <a:pt x="206" y="0"/>
                      <a:pt x="206" y="0"/>
                    </a:cubicBezTo>
                    <a:cubicBezTo>
                      <a:pt x="206" y="0"/>
                      <a:pt x="206" y="0"/>
                      <a:pt x="206" y="0"/>
                    </a:cubicBezTo>
                    <a:cubicBezTo>
                      <a:pt x="205" y="0"/>
                      <a:pt x="205" y="0"/>
                      <a:pt x="204" y="0"/>
                    </a:cubicBezTo>
                    <a:cubicBezTo>
                      <a:pt x="203" y="0"/>
                      <a:pt x="203" y="0"/>
                      <a:pt x="203" y="0"/>
                    </a:cubicBezTo>
                    <a:cubicBezTo>
                      <a:pt x="203" y="0"/>
                      <a:pt x="202" y="0"/>
                      <a:pt x="202" y="0"/>
                    </a:cubicBezTo>
                    <a:cubicBezTo>
                      <a:pt x="201" y="0"/>
                      <a:pt x="201" y="0"/>
                      <a:pt x="201" y="0"/>
                    </a:cubicBezTo>
                    <a:cubicBezTo>
                      <a:pt x="200" y="0"/>
                      <a:pt x="200" y="0"/>
                      <a:pt x="200" y="0"/>
                    </a:cubicBezTo>
                    <a:cubicBezTo>
                      <a:pt x="200" y="0"/>
                      <a:pt x="199" y="1"/>
                      <a:pt x="199" y="1"/>
                    </a:cubicBezTo>
                    <a:cubicBezTo>
                      <a:pt x="199" y="1"/>
                      <a:pt x="199" y="1"/>
                      <a:pt x="199" y="1"/>
                    </a:cubicBezTo>
                    <a:cubicBezTo>
                      <a:pt x="97" y="91"/>
                      <a:pt x="97" y="91"/>
                      <a:pt x="97" y="91"/>
                    </a:cubicBezTo>
                    <a:cubicBezTo>
                      <a:pt x="9" y="43"/>
                      <a:pt x="9" y="43"/>
                      <a:pt x="9" y="43"/>
                    </a:cubicBezTo>
                    <a:cubicBezTo>
                      <a:pt x="6" y="41"/>
                      <a:pt x="3" y="42"/>
                      <a:pt x="1" y="45"/>
                    </a:cubicBezTo>
                    <a:cubicBezTo>
                      <a:pt x="0" y="48"/>
                      <a:pt x="1" y="52"/>
                      <a:pt x="4" y="54"/>
                    </a:cubicBezTo>
                    <a:cubicBezTo>
                      <a:pt x="95" y="103"/>
                      <a:pt x="95" y="103"/>
                      <a:pt x="95" y="103"/>
                    </a:cubicBezTo>
                    <a:cubicBezTo>
                      <a:pt x="96" y="104"/>
                      <a:pt x="97" y="104"/>
                      <a:pt x="97" y="104"/>
                    </a:cubicBezTo>
                    <a:cubicBezTo>
                      <a:pt x="98" y="104"/>
                      <a:pt x="98" y="104"/>
                      <a:pt x="98" y="104"/>
                    </a:cubicBezTo>
                    <a:cubicBezTo>
                      <a:pt x="98" y="104"/>
                      <a:pt x="99" y="104"/>
                      <a:pt x="99" y="104"/>
                    </a:cubicBezTo>
                    <a:cubicBezTo>
                      <a:pt x="100" y="104"/>
                      <a:pt x="100" y="104"/>
                      <a:pt x="100" y="104"/>
                    </a:cubicBezTo>
                    <a:cubicBezTo>
                      <a:pt x="101" y="104"/>
                      <a:pt x="101" y="103"/>
                      <a:pt x="101" y="103"/>
                    </a:cubicBezTo>
                    <a:cubicBezTo>
                      <a:pt x="102" y="103"/>
                      <a:pt x="102" y="103"/>
                      <a:pt x="102" y="103"/>
                    </a:cubicBezTo>
                    <a:cubicBezTo>
                      <a:pt x="102" y="103"/>
                      <a:pt x="102" y="103"/>
                      <a:pt x="102" y="103"/>
                    </a:cubicBezTo>
                    <a:cubicBezTo>
                      <a:pt x="204" y="13"/>
                      <a:pt x="204" y="13"/>
                      <a:pt x="204" y="13"/>
                    </a:cubicBezTo>
                    <a:cubicBezTo>
                      <a:pt x="236" y="30"/>
                      <a:pt x="236" y="30"/>
                      <a:pt x="236" y="30"/>
                    </a:cubicBezTo>
                    <a:cubicBezTo>
                      <a:pt x="239" y="32"/>
                      <a:pt x="243" y="31"/>
                      <a:pt x="244" y="28"/>
                    </a:cubicBezTo>
                    <a:cubicBezTo>
                      <a:pt x="246" y="25"/>
                      <a:pt x="244" y="22"/>
                      <a:pt x="241"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0" name="Freeform 42">
                <a:extLst>
                  <a:ext uri="{FF2B5EF4-FFF2-40B4-BE49-F238E27FC236}">
                    <a16:creationId xmlns:a16="http://schemas.microsoft.com/office/drawing/2014/main" id="{C0D7C355-FF89-4775-8365-FFAD9DF1B150}"/>
                  </a:ext>
                </a:extLst>
              </p:cNvPr>
              <p:cNvSpPr>
                <a:spLocks/>
              </p:cNvSpPr>
              <p:nvPr/>
            </p:nvSpPr>
            <p:spPr bwMode="auto">
              <a:xfrm>
                <a:off x="5586413" y="1398588"/>
                <a:ext cx="76200" cy="73025"/>
              </a:xfrm>
              <a:custGeom>
                <a:avLst/>
                <a:gdLst>
                  <a:gd name="T0" fmla="*/ 22 w 32"/>
                  <a:gd name="T1" fmla="*/ 4 h 31"/>
                  <a:gd name="T2" fmla="*/ 4 w 32"/>
                  <a:gd name="T3" fmla="*/ 8 h 31"/>
                  <a:gd name="T4" fmla="*/ 10 w 32"/>
                  <a:gd name="T5" fmla="*/ 27 h 31"/>
                  <a:gd name="T6" fmla="*/ 29 w 32"/>
                  <a:gd name="T7" fmla="*/ 22 h 31"/>
                  <a:gd name="T8" fmla="*/ 22 w 32"/>
                  <a:gd name="T9" fmla="*/ 4 h 31"/>
                </a:gdLst>
                <a:ahLst/>
                <a:cxnLst>
                  <a:cxn ang="0">
                    <a:pos x="T0" y="T1"/>
                  </a:cxn>
                  <a:cxn ang="0">
                    <a:pos x="T2" y="T3"/>
                  </a:cxn>
                  <a:cxn ang="0">
                    <a:pos x="T4" y="T5"/>
                  </a:cxn>
                  <a:cxn ang="0">
                    <a:pos x="T6" y="T7"/>
                  </a:cxn>
                  <a:cxn ang="0">
                    <a:pos x="T8" y="T9"/>
                  </a:cxn>
                </a:cxnLst>
                <a:rect l="0" t="0" r="r" b="b"/>
                <a:pathLst>
                  <a:path w="32" h="31">
                    <a:moveTo>
                      <a:pt x="22" y="4"/>
                    </a:moveTo>
                    <a:cubicBezTo>
                      <a:pt x="15" y="0"/>
                      <a:pt x="7" y="2"/>
                      <a:pt x="4" y="8"/>
                    </a:cubicBezTo>
                    <a:cubicBezTo>
                      <a:pt x="0" y="15"/>
                      <a:pt x="3" y="23"/>
                      <a:pt x="10" y="27"/>
                    </a:cubicBezTo>
                    <a:cubicBezTo>
                      <a:pt x="17" y="31"/>
                      <a:pt x="25" y="29"/>
                      <a:pt x="29" y="22"/>
                    </a:cubicBezTo>
                    <a:cubicBezTo>
                      <a:pt x="32" y="16"/>
                      <a:pt x="29" y="7"/>
                      <a:pt x="22"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1" name="Freeform 43">
                <a:extLst>
                  <a:ext uri="{FF2B5EF4-FFF2-40B4-BE49-F238E27FC236}">
                    <a16:creationId xmlns:a16="http://schemas.microsoft.com/office/drawing/2014/main" id="{61939FDE-0B02-4A60-A422-8F82FB703F70}"/>
                  </a:ext>
                </a:extLst>
              </p:cNvPr>
              <p:cNvSpPr>
                <a:spLocks/>
              </p:cNvSpPr>
              <p:nvPr/>
            </p:nvSpPr>
            <p:spPr bwMode="auto">
              <a:xfrm>
                <a:off x="5745163" y="1482725"/>
                <a:ext cx="73025" cy="74613"/>
              </a:xfrm>
              <a:custGeom>
                <a:avLst/>
                <a:gdLst>
                  <a:gd name="T0" fmla="*/ 21 w 31"/>
                  <a:gd name="T1" fmla="*/ 4 h 31"/>
                  <a:gd name="T2" fmla="*/ 3 w 31"/>
                  <a:gd name="T3" fmla="*/ 9 h 31"/>
                  <a:gd name="T4" fmla="*/ 9 w 31"/>
                  <a:gd name="T5" fmla="*/ 27 h 31"/>
                  <a:gd name="T6" fmla="*/ 28 w 31"/>
                  <a:gd name="T7" fmla="*/ 22 h 31"/>
                  <a:gd name="T8" fmla="*/ 21 w 31"/>
                  <a:gd name="T9" fmla="*/ 4 h 31"/>
                </a:gdLst>
                <a:ahLst/>
                <a:cxnLst>
                  <a:cxn ang="0">
                    <a:pos x="T0" y="T1"/>
                  </a:cxn>
                  <a:cxn ang="0">
                    <a:pos x="T2" y="T3"/>
                  </a:cxn>
                  <a:cxn ang="0">
                    <a:pos x="T4" y="T5"/>
                  </a:cxn>
                  <a:cxn ang="0">
                    <a:pos x="T6" y="T7"/>
                  </a:cxn>
                  <a:cxn ang="0">
                    <a:pos x="T8" y="T9"/>
                  </a:cxn>
                </a:cxnLst>
                <a:rect l="0" t="0" r="r" b="b"/>
                <a:pathLst>
                  <a:path w="31" h="31">
                    <a:moveTo>
                      <a:pt x="21" y="4"/>
                    </a:moveTo>
                    <a:cubicBezTo>
                      <a:pt x="14" y="0"/>
                      <a:pt x="6" y="2"/>
                      <a:pt x="3" y="9"/>
                    </a:cubicBezTo>
                    <a:cubicBezTo>
                      <a:pt x="0" y="15"/>
                      <a:pt x="2" y="23"/>
                      <a:pt x="9" y="27"/>
                    </a:cubicBezTo>
                    <a:cubicBezTo>
                      <a:pt x="16" y="31"/>
                      <a:pt x="25" y="29"/>
                      <a:pt x="28" y="22"/>
                    </a:cubicBezTo>
                    <a:cubicBezTo>
                      <a:pt x="31" y="16"/>
                      <a:pt x="28" y="7"/>
                      <a:pt x="21"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
          <p:nvSpPr>
            <p:cNvPr id="74" name="Freeform 44">
              <a:extLst>
                <a:ext uri="{FF2B5EF4-FFF2-40B4-BE49-F238E27FC236}">
                  <a16:creationId xmlns:a16="http://schemas.microsoft.com/office/drawing/2014/main" id="{84C806F2-C257-4538-8DD8-B371A842FF6D}"/>
                </a:ext>
              </a:extLst>
            </p:cNvPr>
            <p:cNvSpPr>
              <a:spLocks/>
            </p:cNvSpPr>
            <p:nvPr/>
          </p:nvSpPr>
          <p:spPr bwMode="auto">
            <a:xfrm>
              <a:off x="7377777" y="4958895"/>
              <a:ext cx="247414" cy="345348"/>
            </a:xfrm>
            <a:custGeom>
              <a:avLst/>
              <a:gdLst>
                <a:gd name="T0" fmla="*/ 99 w 129"/>
                <a:gd name="T1" fmla="*/ 180 h 180"/>
                <a:gd name="T2" fmla="*/ 82 w 129"/>
                <a:gd name="T3" fmla="*/ 176 h 180"/>
                <a:gd name="T4" fmla="*/ 75 w 129"/>
                <a:gd name="T5" fmla="*/ 156 h 180"/>
                <a:gd name="T6" fmla="*/ 41 w 129"/>
                <a:gd name="T7" fmla="*/ 137 h 180"/>
                <a:gd name="T8" fmla="*/ 16 w 129"/>
                <a:gd name="T9" fmla="*/ 107 h 180"/>
                <a:gd name="T10" fmla="*/ 43 w 129"/>
                <a:gd name="T11" fmla="*/ 107 h 180"/>
                <a:gd name="T12" fmla="*/ 78 w 129"/>
                <a:gd name="T13" fmla="*/ 133 h 180"/>
                <a:gd name="T14" fmla="*/ 92 w 129"/>
                <a:gd name="T15" fmla="*/ 133 h 180"/>
                <a:gd name="T16" fmla="*/ 95 w 129"/>
                <a:gd name="T17" fmla="*/ 124 h 180"/>
                <a:gd name="T18" fmla="*/ 86 w 129"/>
                <a:gd name="T19" fmla="*/ 113 h 180"/>
                <a:gd name="T20" fmla="*/ 66 w 129"/>
                <a:gd name="T21" fmla="*/ 103 h 180"/>
                <a:gd name="T22" fmla="*/ 39 w 129"/>
                <a:gd name="T23" fmla="*/ 90 h 180"/>
                <a:gd name="T24" fmla="*/ 18 w 129"/>
                <a:gd name="T25" fmla="*/ 73 h 180"/>
                <a:gd name="T26" fmla="*/ 4 w 129"/>
                <a:gd name="T27" fmla="*/ 50 h 180"/>
                <a:gd name="T28" fmla="*/ 6 w 129"/>
                <a:gd name="T29" fmla="*/ 24 h 180"/>
                <a:gd name="T30" fmla="*/ 30 w 129"/>
                <a:gd name="T31" fmla="*/ 17 h 180"/>
                <a:gd name="T32" fmla="*/ 25 w 129"/>
                <a:gd name="T33" fmla="*/ 0 h 180"/>
                <a:gd name="T34" fmla="*/ 43 w 129"/>
                <a:gd name="T35" fmla="*/ 4 h 180"/>
                <a:gd name="T36" fmla="*/ 48 w 129"/>
                <a:gd name="T37" fmla="*/ 21 h 180"/>
                <a:gd name="T38" fmla="*/ 63 w 129"/>
                <a:gd name="T39" fmla="*/ 27 h 180"/>
                <a:gd name="T40" fmla="*/ 78 w 129"/>
                <a:gd name="T41" fmla="*/ 37 h 180"/>
                <a:gd name="T42" fmla="*/ 102 w 129"/>
                <a:gd name="T43" fmla="*/ 63 h 180"/>
                <a:gd name="T44" fmla="*/ 77 w 129"/>
                <a:gd name="T45" fmla="*/ 65 h 180"/>
                <a:gd name="T46" fmla="*/ 49 w 129"/>
                <a:gd name="T47" fmla="*/ 44 h 180"/>
                <a:gd name="T48" fmla="*/ 34 w 129"/>
                <a:gd name="T49" fmla="*/ 52 h 180"/>
                <a:gd name="T50" fmla="*/ 42 w 129"/>
                <a:gd name="T51" fmla="*/ 62 h 180"/>
                <a:gd name="T52" fmla="*/ 58 w 129"/>
                <a:gd name="T53" fmla="*/ 70 h 180"/>
                <a:gd name="T54" fmla="*/ 96 w 129"/>
                <a:gd name="T55" fmla="*/ 89 h 180"/>
                <a:gd name="T56" fmla="*/ 126 w 129"/>
                <a:gd name="T57" fmla="*/ 127 h 180"/>
                <a:gd name="T58" fmla="*/ 127 w 129"/>
                <a:gd name="T59" fmla="*/ 148 h 180"/>
                <a:gd name="T60" fmla="*/ 114 w 129"/>
                <a:gd name="T61" fmla="*/ 159 h 180"/>
                <a:gd name="T62" fmla="*/ 104 w 129"/>
                <a:gd name="T63" fmla="*/ 161 h 180"/>
                <a:gd name="T64" fmla="*/ 93 w 129"/>
                <a:gd name="T65" fmla="*/ 160 h 180"/>
                <a:gd name="T66" fmla="*/ 99 w 129"/>
                <a:gd name="T67"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9" h="180">
                  <a:moveTo>
                    <a:pt x="99" y="180"/>
                  </a:moveTo>
                  <a:cubicBezTo>
                    <a:pt x="82" y="176"/>
                    <a:pt x="82" y="176"/>
                    <a:pt x="82" y="176"/>
                  </a:cubicBezTo>
                  <a:cubicBezTo>
                    <a:pt x="75" y="156"/>
                    <a:pt x="75" y="156"/>
                    <a:pt x="75" y="156"/>
                  </a:cubicBezTo>
                  <a:cubicBezTo>
                    <a:pt x="63" y="151"/>
                    <a:pt x="51" y="145"/>
                    <a:pt x="41" y="137"/>
                  </a:cubicBezTo>
                  <a:cubicBezTo>
                    <a:pt x="31" y="129"/>
                    <a:pt x="22" y="119"/>
                    <a:pt x="16" y="107"/>
                  </a:cubicBezTo>
                  <a:cubicBezTo>
                    <a:pt x="43" y="107"/>
                    <a:pt x="43" y="107"/>
                    <a:pt x="43" y="107"/>
                  </a:cubicBezTo>
                  <a:cubicBezTo>
                    <a:pt x="51" y="121"/>
                    <a:pt x="62" y="129"/>
                    <a:pt x="78" y="133"/>
                  </a:cubicBezTo>
                  <a:cubicBezTo>
                    <a:pt x="83" y="134"/>
                    <a:pt x="88" y="135"/>
                    <a:pt x="92" y="133"/>
                  </a:cubicBezTo>
                  <a:cubicBezTo>
                    <a:pt x="96" y="132"/>
                    <a:pt x="96" y="129"/>
                    <a:pt x="95" y="124"/>
                  </a:cubicBezTo>
                  <a:cubicBezTo>
                    <a:pt x="93" y="119"/>
                    <a:pt x="90" y="115"/>
                    <a:pt x="86" y="113"/>
                  </a:cubicBezTo>
                  <a:cubicBezTo>
                    <a:pt x="81" y="110"/>
                    <a:pt x="74" y="107"/>
                    <a:pt x="66" y="103"/>
                  </a:cubicBezTo>
                  <a:cubicBezTo>
                    <a:pt x="56" y="99"/>
                    <a:pt x="46" y="94"/>
                    <a:pt x="39" y="90"/>
                  </a:cubicBezTo>
                  <a:cubicBezTo>
                    <a:pt x="31" y="86"/>
                    <a:pt x="24" y="80"/>
                    <a:pt x="18" y="73"/>
                  </a:cubicBezTo>
                  <a:cubicBezTo>
                    <a:pt x="12" y="67"/>
                    <a:pt x="7" y="59"/>
                    <a:pt x="4" y="50"/>
                  </a:cubicBezTo>
                  <a:cubicBezTo>
                    <a:pt x="0" y="38"/>
                    <a:pt x="1" y="30"/>
                    <a:pt x="6" y="24"/>
                  </a:cubicBezTo>
                  <a:cubicBezTo>
                    <a:pt x="11" y="18"/>
                    <a:pt x="19" y="16"/>
                    <a:pt x="30" y="17"/>
                  </a:cubicBezTo>
                  <a:cubicBezTo>
                    <a:pt x="25" y="0"/>
                    <a:pt x="25" y="0"/>
                    <a:pt x="25" y="0"/>
                  </a:cubicBezTo>
                  <a:cubicBezTo>
                    <a:pt x="43" y="4"/>
                    <a:pt x="43" y="4"/>
                    <a:pt x="43" y="4"/>
                  </a:cubicBezTo>
                  <a:cubicBezTo>
                    <a:pt x="48" y="21"/>
                    <a:pt x="48" y="21"/>
                    <a:pt x="48" y="21"/>
                  </a:cubicBezTo>
                  <a:cubicBezTo>
                    <a:pt x="53" y="22"/>
                    <a:pt x="58" y="24"/>
                    <a:pt x="63" y="27"/>
                  </a:cubicBezTo>
                  <a:cubicBezTo>
                    <a:pt x="68" y="30"/>
                    <a:pt x="73" y="33"/>
                    <a:pt x="78" y="37"/>
                  </a:cubicBezTo>
                  <a:cubicBezTo>
                    <a:pt x="87" y="44"/>
                    <a:pt x="95" y="52"/>
                    <a:pt x="102" y="63"/>
                  </a:cubicBezTo>
                  <a:cubicBezTo>
                    <a:pt x="77" y="65"/>
                    <a:pt x="77" y="65"/>
                    <a:pt x="77" y="65"/>
                  </a:cubicBezTo>
                  <a:cubicBezTo>
                    <a:pt x="70" y="54"/>
                    <a:pt x="61" y="47"/>
                    <a:pt x="49" y="44"/>
                  </a:cubicBezTo>
                  <a:cubicBezTo>
                    <a:pt x="36" y="41"/>
                    <a:pt x="31" y="43"/>
                    <a:pt x="34" y="52"/>
                  </a:cubicBezTo>
                  <a:cubicBezTo>
                    <a:pt x="35" y="56"/>
                    <a:pt x="38" y="59"/>
                    <a:pt x="42" y="62"/>
                  </a:cubicBezTo>
                  <a:cubicBezTo>
                    <a:pt x="45" y="64"/>
                    <a:pt x="51" y="67"/>
                    <a:pt x="58" y="70"/>
                  </a:cubicBezTo>
                  <a:cubicBezTo>
                    <a:pt x="76" y="78"/>
                    <a:pt x="88" y="84"/>
                    <a:pt x="96" y="89"/>
                  </a:cubicBezTo>
                  <a:cubicBezTo>
                    <a:pt x="112" y="100"/>
                    <a:pt x="122" y="113"/>
                    <a:pt x="126" y="127"/>
                  </a:cubicBezTo>
                  <a:cubicBezTo>
                    <a:pt x="129" y="135"/>
                    <a:pt x="129" y="142"/>
                    <a:pt x="127" y="148"/>
                  </a:cubicBezTo>
                  <a:cubicBezTo>
                    <a:pt x="125" y="153"/>
                    <a:pt x="120" y="157"/>
                    <a:pt x="114" y="159"/>
                  </a:cubicBezTo>
                  <a:cubicBezTo>
                    <a:pt x="111" y="160"/>
                    <a:pt x="108" y="161"/>
                    <a:pt x="104" y="161"/>
                  </a:cubicBezTo>
                  <a:cubicBezTo>
                    <a:pt x="101" y="161"/>
                    <a:pt x="97" y="161"/>
                    <a:pt x="93" y="160"/>
                  </a:cubicBezTo>
                  <a:lnTo>
                    <a:pt x="99" y="18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nvGrpSpPr>
            <p:cNvPr id="75" name="Group 91">
              <a:extLst>
                <a:ext uri="{FF2B5EF4-FFF2-40B4-BE49-F238E27FC236}">
                  <a16:creationId xmlns:a16="http://schemas.microsoft.com/office/drawing/2014/main" id="{24CEE738-E08D-466E-A8F9-628545CF7C99}"/>
                </a:ext>
              </a:extLst>
            </p:cNvPr>
            <p:cNvGrpSpPr/>
            <p:nvPr/>
          </p:nvGrpSpPr>
          <p:grpSpPr>
            <a:xfrm>
              <a:off x="6724450" y="5119971"/>
              <a:ext cx="349214" cy="409779"/>
              <a:chOff x="6500813" y="5257800"/>
              <a:chExt cx="430212" cy="504825"/>
            </a:xfrm>
            <a:solidFill>
              <a:schemeClr val="bg1"/>
            </a:solidFill>
          </p:grpSpPr>
          <p:sp>
            <p:nvSpPr>
              <p:cNvPr id="80" name="Freeform 45">
                <a:extLst>
                  <a:ext uri="{FF2B5EF4-FFF2-40B4-BE49-F238E27FC236}">
                    <a16:creationId xmlns:a16="http://schemas.microsoft.com/office/drawing/2014/main" id="{8E8613F9-8D3E-49F0-889C-ED9DB0AE5C55}"/>
                  </a:ext>
                </a:extLst>
              </p:cNvPr>
              <p:cNvSpPr>
                <a:spLocks/>
              </p:cNvSpPr>
              <p:nvPr/>
            </p:nvSpPr>
            <p:spPr bwMode="auto">
              <a:xfrm>
                <a:off x="6500813" y="5692775"/>
                <a:ext cx="55562" cy="69850"/>
              </a:xfrm>
              <a:custGeom>
                <a:avLst/>
                <a:gdLst>
                  <a:gd name="T0" fmla="*/ 21 w 23"/>
                  <a:gd name="T1" fmla="*/ 27 h 29"/>
                  <a:gd name="T2" fmla="*/ 15 w 23"/>
                  <a:gd name="T3" fmla="*/ 27 h 29"/>
                  <a:gd name="T4" fmla="*/ 2 w 23"/>
                  <a:gd name="T5" fmla="*/ 9 h 29"/>
                  <a:gd name="T6" fmla="*/ 2 w 23"/>
                  <a:gd name="T7" fmla="*/ 2 h 29"/>
                  <a:gd name="T8" fmla="*/ 8 w 23"/>
                  <a:gd name="T9" fmla="*/ 2 h 29"/>
                  <a:gd name="T10" fmla="*/ 22 w 23"/>
                  <a:gd name="T11" fmla="*/ 20 h 29"/>
                  <a:gd name="T12" fmla="*/ 21 w 23"/>
                  <a:gd name="T13" fmla="*/ 27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21" y="27"/>
                    </a:moveTo>
                    <a:cubicBezTo>
                      <a:pt x="19" y="29"/>
                      <a:pt x="16" y="29"/>
                      <a:pt x="15" y="27"/>
                    </a:cubicBezTo>
                    <a:cubicBezTo>
                      <a:pt x="2" y="9"/>
                      <a:pt x="2" y="9"/>
                      <a:pt x="2" y="9"/>
                    </a:cubicBezTo>
                    <a:cubicBezTo>
                      <a:pt x="0" y="7"/>
                      <a:pt x="1" y="4"/>
                      <a:pt x="2" y="2"/>
                    </a:cubicBezTo>
                    <a:cubicBezTo>
                      <a:pt x="4" y="0"/>
                      <a:pt x="7" y="0"/>
                      <a:pt x="8" y="2"/>
                    </a:cubicBezTo>
                    <a:cubicBezTo>
                      <a:pt x="22" y="20"/>
                      <a:pt x="22" y="20"/>
                      <a:pt x="22" y="20"/>
                    </a:cubicBezTo>
                    <a:cubicBezTo>
                      <a:pt x="23" y="22"/>
                      <a:pt x="23" y="25"/>
                      <a:pt x="21" y="2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1" name="Freeform 46">
                <a:extLst>
                  <a:ext uri="{FF2B5EF4-FFF2-40B4-BE49-F238E27FC236}">
                    <a16:creationId xmlns:a16="http://schemas.microsoft.com/office/drawing/2014/main" id="{7C37FB0C-AA78-4966-AD70-3CA4105ADB91}"/>
                  </a:ext>
                </a:extLst>
              </p:cNvPr>
              <p:cNvSpPr>
                <a:spLocks/>
              </p:cNvSpPr>
              <p:nvPr/>
            </p:nvSpPr>
            <p:spPr bwMode="auto">
              <a:xfrm>
                <a:off x="6505575" y="5667375"/>
                <a:ext cx="69850" cy="92075"/>
              </a:xfrm>
              <a:custGeom>
                <a:avLst/>
                <a:gdLst>
                  <a:gd name="T0" fmla="*/ 0 w 29"/>
                  <a:gd name="T1" fmla="*/ 12 h 39"/>
                  <a:gd name="T2" fmla="*/ 20 w 29"/>
                  <a:gd name="T3" fmla="*/ 39 h 39"/>
                  <a:gd name="T4" fmla="*/ 24 w 29"/>
                  <a:gd name="T5" fmla="*/ 38 h 39"/>
                  <a:gd name="T6" fmla="*/ 29 w 29"/>
                  <a:gd name="T7" fmla="*/ 37 h 39"/>
                  <a:gd name="T8" fmla="*/ 2 w 29"/>
                  <a:gd name="T9" fmla="*/ 0 h 39"/>
                  <a:gd name="T10" fmla="*/ 2 w 29"/>
                  <a:gd name="T11" fmla="*/ 1 h 39"/>
                  <a:gd name="T12" fmla="*/ 0 w 29"/>
                  <a:gd name="T13" fmla="*/ 12 h 39"/>
                </a:gdLst>
                <a:ahLst/>
                <a:cxnLst>
                  <a:cxn ang="0">
                    <a:pos x="T0" y="T1"/>
                  </a:cxn>
                  <a:cxn ang="0">
                    <a:pos x="T2" y="T3"/>
                  </a:cxn>
                  <a:cxn ang="0">
                    <a:pos x="T4" y="T5"/>
                  </a:cxn>
                  <a:cxn ang="0">
                    <a:pos x="T6" y="T7"/>
                  </a:cxn>
                  <a:cxn ang="0">
                    <a:pos x="T8" y="T9"/>
                  </a:cxn>
                  <a:cxn ang="0">
                    <a:pos x="T10" y="T11"/>
                  </a:cxn>
                  <a:cxn ang="0">
                    <a:pos x="T12" y="T13"/>
                  </a:cxn>
                </a:cxnLst>
                <a:rect l="0" t="0" r="r" b="b"/>
                <a:pathLst>
                  <a:path w="29" h="39">
                    <a:moveTo>
                      <a:pt x="0" y="12"/>
                    </a:moveTo>
                    <a:cubicBezTo>
                      <a:pt x="20" y="39"/>
                      <a:pt x="20" y="39"/>
                      <a:pt x="20" y="39"/>
                    </a:cubicBezTo>
                    <a:cubicBezTo>
                      <a:pt x="20" y="39"/>
                      <a:pt x="22" y="39"/>
                      <a:pt x="24" y="38"/>
                    </a:cubicBezTo>
                    <a:cubicBezTo>
                      <a:pt x="26" y="38"/>
                      <a:pt x="28" y="38"/>
                      <a:pt x="29" y="37"/>
                    </a:cubicBezTo>
                    <a:cubicBezTo>
                      <a:pt x="2" y="0"/>
                      <a:pt x="2" y="0"/>
                      <a:pt x="2" y="0"/>
                    </a:cubicBezTo>
                    <a:cubicBezTo>
                      <a:pt x="2" y="1"/>
                      <a:pt x="2" y="1"/>
                      <a:pt x="2" y="1"/>
                    </a:cubicBezTo>
                    <a:cubicBezTo>
                      <a:pt x="2" y="2"/>
                      <a:pt x="0" y="10"/>
                      <a:pt x="0"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2" name="Freeform 47">
                <a:extLst>
                  <a:ext uri="{FF2B5EF4-FFF2-40B4-BE49-F238E27FC236}">
                    <a16:creationId xmlns:a16="http://schemas.microsoft.com/office/drawing/2014/main" id="{A7C0F6F2-56A7-4370-8575-E5AB5FCD9D08}"/>
                  </a:ext>
                </a:extLst>
              </p:cNvPr>
              <p:cNvSpPr>
                <a:spLocks/>
              </p:cNvSpPr>
              <p:nvPr/>
            </p:nvSpPr>
            <p:spPr bwMode="auto">
              <a:xfrm>
                <a:off x="6546850" y="5614988"/>
                <a:ext cx="73025" cy="101600"/>
              </a:xfrm>
              <a:custGeom>
                <a:avLst/>
                <a:gdLst>
                  <a:gd name="T0" fmla="*/ 30 w 31"/>
                  <a:gd name="T1" fmla="*/ 42 h 43"/>
                  <a:gd name="T2" fmla="*/ 27 w 31"/>
                  <a:gd name="T3" fmla="*/ 42 h 43"/>
                  <a:gd name="T4" fmla="*/ 0 w 31"/>
                  <a:gd name="T5" fmla="*/ 6 h 43"/>
                  <a:gd name="T6" fmla="*/ 1 w 31"/>
                  <a:gd name="T7" fmla="*/ 2 h 43"/>
                  <a:gd name="T8" fmla="*/ 4 w 31"/>
                  <a:gd name="T9" fmla="*/ 1 h 43"/>
                  <a:gd name="T10" fmla="*/ 31 w 31"/>
                  <a:gd name="T11" fmla="*/ 38 h 43"/>
                  <a:gd name="T12" fmla="*/ 30 w 31"/>
                  <a:gd name="T13" fmla="*/ 42 h 43"/>
                </a:gdLst>
                <a:ahLst/>
                <a:cxnLst>
                  <a:cxn ang="0">
                    <a:pos x="T0" y="T1"/>
                  </a:cxn>
                  <a:cxn ang="0">
                    <a:pos x="T2" y="T3"/>
                  </a:cxn>
                  <a:cxn ang="0">
                    <a:pos x="T4" y="T5"/>
                  </a:cxn>
                  <a:cxn ang="0">
                    <a:pos x="T6" y="T7"/>
                  </a:cxn>
                  <a:cxn ang="0">
                    <a:pos x="T8" y="T9"/>
                  </a:cxn>
                  <a:cxn ang="0">
                    <a:pos x="T10" y="T11"/>
                  </a:cxn>
                  <a:cxn ang="0">
                    <a:pos x="T12" y="T13"/>
                  </a:cxn>
                </a:cxnLst>
                <a:rect l="0" t="0" r="r" b="b"/>
                <a:pathLst>
                  <a:path w="31" h="43">
                    <a:moveTo>
                      <a:pt x="30" y="42"/>
                    </a:moveTo>
                    <a:cubicBezTo>
                      <a:pt x="29" y="43"/>
                      <a:pt x="28" y="43"/>
                      <a:pt x="27" y="42"/>
                    </a:cubicBezTo>
                    <a:cubicBezTo>
                      <a:pt x="0" y="6"/>
                      <a:pt x="0" y="6"/>
                      <a:pt x="0" y="6"/>
                    </a:cubicBezTo>
                    <a:cubicBezTo>
                      <a:pt x="0" y="5"/>
                      <a:pt x="0" y="3"/>
                      <a:pt x="1" y="2"/>
                    </a:cubicBezTo>
                    <a:cubicBezTo>
                      <a:pt x="2" y="0"/>
                      <a:pt x="4" y="0"/>
                      <a:pt x="4" y="1"/>
                    </a:cubicBezTo>
                    <a:cubicBezTo>
                      <a:pt x="31" y="38"/>
                      <a:pt x="31" y="38"/>
                      <a:pt x="31" y="38"/>
                    </a:cubicBezTo>
                    <a:cubicBezTo>
                      <a:pt x="31" y="39"/>
                      <a:pt x="31" y="40"/>
                      <a:pt x="30" y="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3" name="Freeform 48">
                <a:extLst>
                  <a:ext uri="{FF2B5EF4-FFF2-40B4-BE49-F238E27FC236}">
                    <a16:creationId xmlns:a16="http://schemas.microsoft.com/office/drawing/2014/main" id="{708A7E92-AA17-4AF9-845E-DEEED1320650}"/>
                  </a:ext>
                </a:extLst>
              </p:cNvPr>
              <p:cNvSpPr>
                <a:spLocks/>
              </p:cNvSpPr>
              <p:nvPr/>
            </p:nvSpPr>
            <p:spPr bwMode="auto">
              <a:xfrm>
                <a:off x="6532563" y="5632450"/>
                <a:ext cx="74612" cy="101600"/>
              </a:xfrm>
              <a:custGeom>
                <a:avLst/>
                <a:gdLst>
                  <a:gd name="T0" fmla="*/ 30 w 32"/>
                  <a:gd name="T1" fmla="*/ 41 h 43"/>
                  <a:gd name="T2" fmla="*/ 27 w 32"/>
                  <a:gd name="T3" fmla="*/ 42 h 43"/>
                  <a:gd name="T4" fmla="*/ 1 w 32"/>
                  <a:gd name="T5" fmla="*/ 5 h 43"/>
                  <a:gd name="T6" fmla="*/ 1 w 32"/>
                  <a:gd name="T7" fmla="*/ 1 h 43"/>
                  <a:gd name="T8" fmla="*/ 4 w 32"/>
                  <a:gd name="T9" fmla="*/ 1 h 43"/>
                  <a:gd name="T10" fmla="*/ 31 w 32"/>
                  <a:gd name="T11" fmla="*/ 37 h 43"/>
                  <a:gd name="T12" fmla="*/ 30 w 32"/>
                  <a:gd name="T13" fmla="*/ 41 h 43"/>
                </a:gdLst>
                <a:ahLst/>
                <a:cxnLst>
                  <a:cxn ang="0">
                    <a:pos x="T0" y="T1"/>
                  </a:cxn>
                  <a:cxn ang="0">
                    <a:pos x="T2" y="T3"/>
                  </a:cxn>
                  <a:cxn ang="0">
                    <a:pos x="T4" y="T5"/>
                  </a:cxn>
                  <a:cxn ang="0">
                    <a:pos x="T6" y="T7"/>
                  </a:cxn>
                  <a:cxn ang="0">
                    <a:pos x="T8" y="T9"/>
                  </a:cxn>
                  <a:cxn ang="0">
                    <a:pos x="T10" y="T11"/>
                  </a:cxn>
                  <a:cxn ang="0">
                    <a:pos x="T12" y="T13"/>
                  </a:cxn>
                </a:cxnLst>
                <a:rect l="0" t="0" r="r" b="b"/>
                <a:pathLst>
                  <a:path w="32" h="43">
                    <a:moveTo>
                      <a:pt x="30" y="41"/>
                    </a:moveTo>
                    <a:cubicBezTo>
                      <a:pt x="29" y="42"/>
                      <a:pt x="28" y="43"/>
                      <a:pt x="27" y="42"/>
                    </a:cubicBezTo>
                    <a:cubicBezTo>
                      <a:pt x="1" y="5"/>
                      <a:pt x="1" y="5"/>
                      <a:pt x="1" y="5"/>
                    </a:cubicBezTo>
                    <a:cubicBezTo>
                      <a:pt x="0" y="4"/>
                      <a:pt x="0" y="2"/>
                      <a:pt x="1" y="1"/>
                    </a:cubicBezTo>
                    <a:cubicBezTo>
                      <a:pt x="2" y="0"/>
                      <a:pt x="4" y="0"/>
                      <a:pt x="4" y="1"/>
                    </a:cubicBezTo>
                    <a:cubicBezTo>
                      <a:pt x="31" y="37"/>
                      <a:pt x="31" y="37"/>
                      <a:pt x="31" y="37"/>
                    </a:cubicBezTo>
                    <a:cubicBezTo>
                      <a:pt x="32" y="38"/>
                      <a:pt x="31" y="40"/>
                      <a:pt x="30" y="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4" name="Freeform 49">
                <a:extLst>
                  <a:ext uri="{FF2B5EF4-FFF2-40B4-BE49-F238E27FC236}">
                    <a16:creationId xmlns:a16="http://schemas.microsoft.com/office/drawing/2014/main" id="{A4D9A562-B8E6-4FF0-9006-460F72ACD38C}"/>
                  </a:ext>
                </a:extLst>
              </p:cNvPr>
              <p:cNvSpPr>
                <a:spLocks/>
              </p:cNvSpPr>
              <p:nvPr/>
            </p:nvSpPr>
            <p:spPr bwMode="auto">
              <a:xfrm>
                <a:off x="6518275" y="5646738"/>
                <a:ext cx="74612" cy="101600"/>
              </a:xfrm>
              <a:custGeom>
                <a:avLst/>
                <a:gdLst>
                  <a:gd name="T0" fmla="*/ 30 w 32"/>
                  <a:gd name="T1" fmla="*/ 42 h 43"/>
                  <a:gd name="T2" fmla="*/ 27 w 32"/>
                  <a:gd name="T3" fmla="*/ 42 h 43"/>
                  <a:gd name="T4" fmla="*/ 1 w 32"/>
                  <a:gd name="T5" fmla="*/ 6 h 43"/>
                  <a:gd name="T6" fmla="*/ 1 w 32"/>
                  <a:gd name="T7" fmla="*/ 2 h 43"/>
                  <a:gd name="T8" fmla="*/ 5 w 32"/>
                  <a:gd name="T9" fmla="*/ 1 h 43"/>
                  <a:gd name="T10" fmla="*/ 31 w 32"/>
                  <a:gd name="T11" fmla="*/ 38 h 43"/>
                  <a:gd name="T12" fmla="*/ 30 w 32"/>
                  <a:gd name="T13" fmla="*/ 42 h 43"/>
                </a:gdLst>
                <a:ahLst/>
                <a:cxnLst>
                  <a:cxn ang="0">
                    <a:pos x="T0" y="T1"/>
                  </a:cxn>
                  <a:cxn ang="0">
                    <a:pos x="T2" y="T3"/>
                  </a:cxn>
                  <a:cxn ang="0">
                    <a:pos x="T4" y="T5"/>
                  </a:cxn>
                  <a:cxn ang="0">
                    <a:pos x="T6" y="T7"/>
                  </a:cxn>
                  <a:cxn ang="0">
                    <a:pos x="T8" y="T9"/>
                  </a:cxn>
                  <a:cxn ang="0">
                    <a:pos x="T10" y="T11"/>
                  </a:cxn>
                  <a:cxn ang="0">
                    <a:pos x="T12" y="T13"/>
                  </a:cxn>
                </a:cxnLst>
                <a:rect l="0" t="0" r="r" b="b"/>
                <a:pathLst>
                  <a:path w="32" h="43">
                    <a:moveTo>
                      <a:pt x="30" y="42"/>
                    </a:moveTo>
                    <a:cubicBezTo>
                      <a:pt x="29" y="43"/>
                      <a:pt x="28" y="43"/>
                      <a:pt x="27" y="42"/>
                    </a:cubicBezTo>
                    <a:cubicBezTo>
                      <a:pt x="1" y="6"/>
                      <a:pt x="1" y="6"/>
                      <a:pt x="1" y="6"/>
                    </a:cubicBezTo>
                    <a:cubicBezTo>
                      <a:pt x="0" y="5"/>
                      <a:pt x="0" y="3"/>
                      <a:pt x="1" y="2"/>
                    </a:cubicBezTo>
                    <a:cubicBezTo>
                      <a:pt x="3" y="1"/>
                      <a:pt x="4" y="0"/>
                      <a:pt x="5" y="1"/>
                    </a:cubicBezTo>
                    <a:cubicBezTo>
                      <a:pt x="31" y="38"/>
                      <a:pt x="31" y="38"/>
                      <a:pt x="31" y="38"/>
                    </a:cubicBezTo>
                    <a:cubicBezTo>
                      <a:pt x="32" y="39"/>
                      <a:pt x="32" y="41"/>
                      <a:pt x="30" y="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5" name="Freeform 50">
                <a:extLst>
                  <a:ext uri="{FF2B5EF4-FFF2-40B4-BE49-F238E27FC236}">
                    <a16:creationId xmlns:a16="http://schemas.microsoft.com/office/drawing/2014/main" id="{D244FBFB-1F25-4A6D-8218-301953B568C9}"/>
                  </a:ext>
                </a:extLst>
              </p:cNvPr>
              <p:cNvSpPr>
                <a:spLocks/>
              </p:cNvSpPr>
              <p:nvPr/>
            </p:nvSpPr>
            <p:spPr bwMode="auto">
              <a:xfrm>
                <a:off x="6508750" y="5661025"/>
                <a:ext cx="73025" cy="96838"/>
              </a:xfrm>
              <a:custGeom>
                <a:avLst/>
                <a:gdLst>
                  <a:gd name="T0" fmla="*/ 30 w 31"/>
                  <a:gd name="T1" fmla="*/ 41 h 41"/>
                  <a:gd name="T2" fmla="*/ 27 w 31"/>
                  <a:gd name="T3" fmla="*/ 40 h 41"/>
                  <a:gd name="T4" fmla="*/ 1 w 31"/>
                  <a:gd name="T5" fmla="*/ 4 h 41"/>
                  <a:gd name="T6" fmla="*/ 1 w 31"/>
                  <a:gd name="T7" fmla="*/ 1 h 41"/>
                  <a:gd name="T8" fmla="*/ 4 w 31"/>
                  <a:gd name="T9" fmla="*/ 1 h 41"/>
                  <a:gd name="T10" fmla="*/ 30 w 31"/>
                  <a:gd name="T11" fmla="*/ 37 h 41"/>
                  <a:gd name="T12" fmla="*/ 30 w 31"/>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31" h="41">
                    <a:moveTo>
                      <a:pt x="30" y="41"/>
                    </a:moveTo>
                    <a:cubicBezTo>
                      <a:pt x="29" y="41"/>
                      <a:pt x="28" y="41"/>
                      <a:pt x="27" y="40"/>
                    </a:cubicBezTo>
                    <a:cubicBezTo>
                      <a:pt x="1" y="4"/>
                      <a:pt x="1" y="4"/>
                      <a:pt x="1" y="4"/>
                    </a:cubicBezTo>
                    <a:cubicBezTo>
                      <a:pt x="0" y="3"/>
                      <a:pt x="0" y="2"/>
                      <a:pt x="1" y="1"/>
                    </a:cubicBezTo>
                    <a:cubicBezTo>
                      <a:pt x="2" y="0"/>
                      <a:pt x="3" y="0"/>
                      <a:pt x="4" y="1"/>
                    </a:cubicBezTo>
                    <a:cubicBezTo>
                      <a:pt x="30" y="37"/>
                      <a:pt x="30" y="37"/>
                      <a:pt x="30" y="37"/>
                    </a:cubicBezTo>
                    <a:cubicBezTo>
                      <a:pt x="31" y="38"/>
                      <a:pt x="31" y="40"/>
                      <a:pt x="30" y="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6" name="Freeform 51">
                <a:extLst>
                  <a:ext uri="{FF2B5EF4-FFF2-40B4-BE49-F238E27FC236}">
                    <a16:creationId xmlns:a16="http://schemas.microsoft.com/office/drawing/2014/main" id="{31EB56D1-0E99-48BF-9A82-24C72DD896C1}"/>
                  </a:ext>
                </a:extLst>
              </p:cNvPr>
              <p:cNvSpPr>
                <a:spLocks/>
              </p:cNvSpPr>
              <p:nvPr/>
            </p:nvSpPr>
            <p:spPr bwMode="auto">
              <a:xfrm>
                <a:off x="6557963" y="5599113"/>
                <a:ext cx="76200" cy="103188"/>
              </a:xfrm>
              <a:custGeom>
                <a:avLst/>
                <a:gdLst>
                  <a:gd name="T0" fmla="*/ 31 w 32"/>
                  <a:gd name="T1" fmla="*/ 42 h 44"/>
                  <a:gd name="T2" fmla="*/ 28 w 32"/>
                  <a:gd name="T3" fmla="*/ 43 h 44"/>
                  <a:gd name="T4" fmla="*/ 1 w 32"/>
                  <a:gd name="T5" fmla="*/ 6 h 44"/>
                  <a:gd name="T6" fmla="*/ 2 w 32"/>
                  <a:gd name="T7" fmla="*/ 2 h 44"/>
                  <a:gd name="T8" fmla="*/ 5 w 32"/>
                  <a:gd name="T9" fmla="*/ 1 h 44"/>
                  <a:gd name="T10" fmla="*/ 32 w 32"/>
                  <a:gd name="T11" fmla="*/ 38 h 44"/>
                  <a:gd name="T12" fmla="*/ 31 w 32"/>
                  <a:gd name="T13" fmla="*/ 42 h 44"/>
                </a:gdLst>
                <a:ahLst/>
                <a:cxnLst>
                  <a:cxn ang="0">
                    <a:pos x="T0" y="T1"/>
                  </a:cxn>
                  <a:cxn ang="0">
                    <a:pos x="T2" y="T3"/>
                  </a:cxn>
                  <a:cxn ang="0">
                    <a:pos x="T4" y="T5"/>
                  </a:cxn>
                  <a:cxn ang="0">
                    <a:pos x="T6" y="T7"/>
                  </a:cxn>
                  <a:cxn ang="0">
                    <a:pos x="T8" y="T9"/>
                  </a:cxn>
                  <a:cxn ang="0">
                    <a:pos x="T10" y="T11"/>
                  </a:cxn>
                  <a:cxn ang="0">
                    <a:pos x="T12" y="T13"/>
                  </a:cxn>
                </a:cxnLst>
                <a:rect l="0" t="0" r="r" b="b"/>
                <a:pathLst>
                  <a:path w="32" h="44">
                    <a:moveTo>
                      <a:pt x="31" y="42"/>
                    </a:moveTo>
                    <a:cubicBezTo>
                      <a:pt x="30" y="44"/>
                      <a:pt x="29" y="44"/>
                      <a:pt x="28" y="43"/>
                    </a:cubicBezTo>
                    <a:cubicBezTo>
                      <a:pt x="1" y="6"/>
                      <a:pt x="1" y="6"/>
                      <a:pt x="1" y="6"/>
                    </a:cubicBezTo>
                    <a:cubicBezTo>
                      <a:pt x="0" y="5"/>
                      <a:pt x="1" y="3"/>
                      <a:pt x="2" y="2"/>
                    </a:cubicBezTo>
                    <a:cubicBezTo>
                      <a:pt x="3" y="1"/>
                      <a:pt x="4" y="0"/>
                      <a:pt x="5" y="1"/>
                    </a:cubicBezTo>
                    <a:cubicBezTo>
                      <a:pt x="32" y="38"/>
                      <a:pt x="32" y="38"/>
                      <a:pt x="32" y="38"/>
                    </a:cubicBezTo>
                    <a:cubicBezTo>
                      <a:pt x="32" y="39"/>
                      <a:pt x="32" y="41"/>
                      <a:pt x="31" y="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7" name="Freeform 52">
                <a:extLst>
                  <a:ext uri="{FF2B5EF4-FFF2-40B4-BE49-F238E27FC236}">
                    <a16:creationId xmlns:a16="http://schemas.microsoft.com/office/drawing/2014/main" id="{52AD6F41-2E4A-47AE-AC49-6B30640472EB}"/>
                  </a:ext>
                </a:extLst>
              </p:cNvPr>
              <p:cNvSpPr>
                <a:spLocks noEditPoints="1"/>
              </p:cNvSpPr>
              <p:nvPr/>
            </p:nvSpPr>
            <p:spPr bwMode="auto">
              <a:xfrm>
                <a:off x="6577013" y="5257800"/>
                <a:ext cx="354012" cy="423863"/>
              </a:xfrm>
              <a:custGeom>
                <a:avLst/>
                <a:gdLst>
                  <a:gd name="T0" fmla="*/ 1 w 150"/>
                  <a:gd name="T1" fmla="*/ 142 h 179"/>
                  <a:gd name="T2" fmla="*/ 0 w 150"/>
                  <a:gd name="T3" fmla="*/ 140 h 179"/>
                  <a:gd name="T4" fmla="*/ 0 w 150"/>
                  <a:gd name="T5" fmla="*/ 138 h 179"/>
                  <a:gd name="T6" fmla="*/ 6 w 150"/>
                  <a:gd name="T7" fmla="*/ 120 h 179"/>
                  <a:gd name="T8" fmla="*/ 9 w 150"/>
                  <a:gd name="T9" fmla="*/ 115 h 179"/>
                  <a:gd name="T10" fmla="*/ 15 w 150"/>
                  <a:gd name="T11" fmla="*/ 107 h 179"/>
                  <a:gd name="T12" fmla="*/ 23 w 150"/>
                  <a:gd name="T13" fmla="*/ 88 h 179"/>
                  <a:gd name="T14" fmla="*/ 24 w 150"/>
                  <a:gd name="T15" fmla="*/ 83 h 179"/>
                  <a:gd name="T16" fmla="*/ 26 w 150"/>
                  <a:gd name="T17" fmla="*/ 80 h 179"/>
                  <a:gd name="T18" fmla="*/ 34 w 150"/>
                  <a:gd name="T19" fmla="*/ 57 h 179"/>
                  <a:gd name="T20" fmla="*/ 52 w 150"/>
                  <a:gd name="T21" fmla="*/ 28 h 179"/>
                  <a:gd name="T22" fmla="*/ 55 w 150"/>
                  <a:gd name="T23" fmla="*/ 25 h 179"/>
                  <a:gd name="T24" fmla="*/ 78 w 150"/>
                  <a:gd name="T25" fmla="*/ 7 h 179"/>
                  <a:gd name="T26" fmla="*/ 98 w 150"/>
                  <a:gd name="T27" fmla="*/ 2 h 179"/>
                  <a:gd name="T28" fmla="*/ 135 w 150"/>
                  <a:gd name="T29" fmla="*/ 17 h 179"/>
                  <a:gd name="T30" fmla="*/ 137 w 150"/>
                  <a:gd name="T31" fmla="*/ 20 h 179"/>
                  <a:gd name="T32" fmla="*/ 147 w 150"/>
                  <a:gd name="T33" fmla="*/ 70 h 179"/>
                  <a:gd name="T34" fmla="*/ 123 w 150"/>
                  <a:gd name="T35" fmla="*/ 122 h 179"/>
                  <a:gd name="T36" fmla="*/ 122 w 150"/>
                  <a:gd name="T37" fmla="*/ 124 h 179"/>
                  <a:gd name="T38" fmla="*/ 81 w 150"/>
                  <a:gd name="T39" fmla="*/ 151 h 179"/>
                  <a:gd name="T40" fmla="*/ 76 w 150"/>
                  <a:gd name="T41" fmla="*/ 153 h 179"/>
                  <a:gd name="T42" fmla="*/ 72 w 150"/>
                  <a:gd name="T43" fmla="*/ 155 h 179"/>
                  <a:gd name="T44" fmla="*/ 55 w 150"/>
                  <a:gd name="T45" fmla="*/ 163 h 179"/>
                  <a:gd name="T46" fmla="*/ 49 w 150"/>
                  <a:gd name="T47" fmla="*/ 168 h 179"/>
                  <a:gd name="T48" fmla="*/ 30 w 150"/>
                  <a:gd name="T49" fmla="*/ 179 h 179"/>
                  <a:gd name="T50" fmla="*/ 28 w 150"/>
                  <a:gd name="T51" fmla="*/ 179 h 179"/>
                  <a:gd name="T52" fmla="*/ 26 w 150"/>
                  <a:gd name="T53" fmla="*/ 176 h 179"/>
                  <a:gd name="T54" fmla="*/ 19 w 150"/>
                  <a:gd name="T55" fmla="*/ 166 h 179"/>
                  <a:gd name="T56" fmla="*/ 12 w 150"/>
                  <a:gd name="T57" fmla="*/ 156 h 179"/>
                  <a:gd name="T58" fmla="*/ 1 w 150"/>
                  <a:gd name="T59" fmla="*/ 142 h 179"/>
                  <a:gd name="T60" fmla="*/ 128 w 150"/>
                  <a:gd name="T61" fmla="*/ 30 h 179"/>
                  <a:gd name="T62" fmla="*/ 126 w 150"/>
                  <a:gd name="T63" fmla="*/ 27 h 179"/>
                  <a:gd name="T64" fmla="*/ 96 w 150"/>
                  <a:gd name="T65" fmla="*/ 15 h 179"/>
                  <a:gd name="T66" fmla="*/ 79 w 150"/>
                  <a:gd name="T67" fmla="*/ 19 h 179"/>
                  <a:gd name="T68" fmla="*/ 61 w 150"/>
                  <a:gd name="T69" fmla="*/ 33 h 179"/>
                  <a:gd name="T70" fmla="*/ 59 w 150"/>
                  <a:gd name="T71" fmla="*/ 36 h 179"/>
                  <a:gd name="T72" fmla="*/ 43 w 150"/>
                  <a:gd name="T73" fmla="*/ 60 h 179"/>
                  <a:gd name="T74" fmla="*/ 35 w 150"/>
                  <a:gd name="T75" fmla="*/ 82 h 179"/>
                  <a:gd name="T76" fmla="*/ 34 w 150"/>
                  <a:gd name="T77" fmla="*/ 85 h 179"/>
                  <a:gd name="T78" fmla="*/ 32 w 150"/>
                  <a:gd name="T79" fmla="*/ 90 h 179"/>
                  <a:gd name="T80" fmla="*/ 23 w 150"/>
                  <a:gd name="T81" fmla="*/ 113 h 179"/>
                  <a:gd name="T82" fmla="*/ 16 w 150"/>
                  <a:gd name="T83" fmla="*/ 122 h 179"/>
                  <a:gd name="T84" fmla="*/ 13 w 150"/>
                  <a:gd name="T85" fmla="*/ 126 h 179"/>
                  <a:gd name="T86" fmla="*/ 11 w 150"/>
                  <a:gd name="T87" fmla="*/ 134 h 179"/>
                  <a:gd name="T88" fmla="*/ 20 w 150"/>
                  <a:gd name="T89" fmla="*/ 146 h 179"/>
                  <a:gd name="T90" fmla="*/ 27 w 150"/>
                  <a:gd name="T91" fmla="*/ 156 h 179"/>
                  <a:gd name="T92" fmla="*/ 34 w 150"/>
                  <a:gd name="T93" fmla="*/ 166 h 179"/>
                  <a:gd name="T94" fmla="*/ 44 w 150"/>
                  <a:gd name="T95" fmla="*/ 159 h 179"/>
                  <a:gd name="T96" fmla="*/ 52 w 150"/>
                  <a:gd name="T97" fmla="*/ 152 h 179"/>
                  <a:gd name="T98" fmla="*/ 70 w 150"/>
                  <a:gd name="T99" fmla="*/ 143 h 179"/>
                  <a:gd name="T100" fmla="*/ 74 w 150"/>
                  <a:gd name="T101" fmla="*/ 141 h 179"/>
                  <a:gd name="T102" fmla="*/ 80 w 150"/>
                  <a:gd name="T103" fmla="*/ 138 h 179"/>
                  <a:gd name="T104" fmla="*/ 116 w 150"/>
                  <a:gd name="T105" fmla="*/ 115 h 179"/>
                  <a:gd name="T106" fmla="*/ 117 w 150"/>
                  <a:gd name="T107" fmla="*/ 114 h 179"/>
                  <a:gd name="T108" fmla="*/ 137 w 150"/>
                  <a:gd name="T109" fmla="*/ 71 h 179"/>
                  <a:gd name="T110" fmla="*/ 128 w 150"/>
                  <a:gd name="T111" fmla="*/ 3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0" h="179">
                    <a:moveTo>
                      <a:pt x="1" y="142"/>
                    </a:moveTo>
                    <a:cubicBezTo>
                      <a:pt x="0" y="140"/>
                      <a:pt x="0" y="140"/>
                      <a:pt x="0" y="140"/>
                    </a:cubicBezTo>
                    <a:cubicBezTo>
                      <a:pt x="0" y="138"/>
                      <a:pt x="0" y="138"/>
                      <a:pt x="0" y="138"/>
                    </a:cubicBezTo>
                    <a:cubicBezTo>
                      <a:pt x="1" y="132"/>
                      <a:pt x="2" y="126"/>
                      <a:pt x="6" y="120"/>
                    </a:cubicBezTo>
                    <a:cubicBezTo>
                      <a:pt x="7" y="118"/>
                      <a:pt x="8" y="116"/>
                      <a:pt x="9" y="115"/>
                    </a:cubicBezTo>
                    <a:cubicBezTo>
                      <a:pt x="11" y="112"/>
                      <a:pt x="13" y="109"/>
                      <a:pt x="15" y="107"/>
                    </a:cubicBezTo>
                    <a:cubicBezTo>
                      <a:pt x="18" y="101"/>
                      <a:pt x="20" y="94"/>
                      <a:pt x="23" y="88"/>
                    </a:cubicBezTo>
                    <a:cubicBezTo>
                      <a:pt x="23" y="86"/>
                      <a:pt x="24" y="85"/>
                      <a:pt x="24" y="83"/>
                    </a:cubicBezTo>
                    <a:cubicBezTo>
                      <a:pt x="26" y="80"/>
                      <a:pt x="26" y="80"/>
                      <a:pt x="26" y="80"/>
                    </a:cubicBezTo>
                    <a:cubicBezTo>
                      <a:pt x="28" y="72"/>
                      <a:pt x="31" y="65"/>
                      <a:pt x="34" y="57"/>
                    </a:cubicBezTo>
                    <a:cubicBezTo>
                      <a:pt x="38" y="48"/>
                      <a:pt x="44" y="39"/>
                      <a:pt x="52" y="28"/>
                    </a:cubicBezTo>
                    <a:cubicBezTo>
                      <a:pt x="55" y="25"/>
                      <a:pt x="55" y="25"/>
                      <a:pt x="55" y="25"/>
                    </a:cubicBezTo>
                    <a:cubicBezTo>
                      <a:pt x="62" y="17"/>
                      <a:pt x="70" y="11"/>
                      <a:pt x="78" y="7"/>
                    </a:cubicBezTo>
                    <a:cubicBezTo>
                      <a:pt x="85" y="3"/>
                      <a:pt x="92" y="2"/>
                      <a:pt x="98" y="2"/>
                    </a:cubicBezTo>
                    <a:cubicBezTo>
                      <a:pt x="113" y="0"/>
                      <a:pt x="125" y="5"/>
                      <a:pt x="135" y="17"/>
                    </a:cubicBezTo>
                    <a:cubicBezTo>
                      <a:pt x="137" y="20"/>
                      <a:pt x="137" y="20"/>
                      <a:pt x="137" y="20"/>
                    </a:cubicBezTo>
                    <a:cubicBezTo>
                      <a:pt x="146" y="35"/>
                      <a:pt x="150" y="52"/>
                      <a:pt x="147" y="70"/>
                    </a:cubicBezTo>
                    <a:cubicBezTo>
                      <a:pt x="144" y="89"/>
                      <a:pt x="137" y="106"/>
                      <a:pt x="123" y="122"/>
                    </a:cubicBezTo>
                    <a:cubicBezTo>
                      <a:pt x="122" y="124"/>
                      <a:pt x="122" y="124"/>
                      <a:pt x="122" y="124"/>
                    </a:cubicBezTo>
                    <a:cubicBezTo>
                      <a:pt x="107" y="139"/>
                      <a:pt x="94" y="145"/>
                      <a:pt x="81" y="151"/>
                    </a:cubicBezTo>
                    <a:cubicBezTo>
                      <a:pt x="79" y="151"/>
                      <a:pt x="78" y="152"/>
                      <a:pt x="76" y="153"/>
                    </a:cubicBezTo>
                    <a:cubicBezTo>
                      <a:pt x="74" y="154"/>
                      <a:pt x="73" y="154"/>
                      <a:pt x="72" y="155"/>
                    </a:cubicBezTo>
                    <a:cubicBezTo>
                      <a:pt x="66" y="157"/>
                      <a:pt x="60" y="160"/>
                      <a:pt x="55" y="163"/>
                    </a:cubicBezTo>
                    <a:cubicBezTo>
                      <a:pt x="53" y="164"/>
                      <a:pt x="51" y="166"/>
                      <a:pt x="49" y="168"/>
                    </a:cubicBezTo>
                    <a:cubicBezTo>
                      <a:pt x="43" y="174"/>
                      <a:pt x="36" y="179"/>
                      <a:pt x="30" y="179"/>
                    </a:cubicBezTo>
                    <a:cubicBezTo>
                      <a:pt x="28" y="179"/>
                      <a:pt x="28" y="179"/>
                      <a:pt x="28" y="179"/>
                    </a:cubicBezTo>
                    <a:cubicBezTo>
                      <a:pt x="26" y="176"/>
                      <a:pt x="26" y="176"/>
                      <a:pt x="26" y="176"/>
                    </a:cubicBezTo>
                    <a:cubicBezTo>
                      <a:pt x="23" y="172"/>
                      <a:pt x="21" y="169"/>
                      <a:pt x="19" y="166"/>
                    </a:cubicBezTo>
                    <a:cubicBezTo>
                      <a:pt x="16" y="162"/>
                      <a:pt x="14" y="159"/>
                      <a:pt x="12" y="156"/>
                    </a:cubicBezTo>
                    <a:cubicBezTo>
                      <a:pt x="8" y="150"/>
                      <a:pt x="4" y="146"/>
                      <a:pt x="1" y="142"/>
                    </a:cubicBezTo>
                    <a:close/>
                    <a:moveTo>
                      <a:pt x="128" y="30"/>
                    </a:moveTo>
                    <a:cubicBezTo>
                      <a:pt x="126" y="27"/>
                      <a:pt x="126" y="27"/>
                      <a:pt x="126" y="27"/>
                    </a:cubicBezTo>
                    <a:cubicBezTo>
                      <a:pt x="119" y="17"/>
                      <a:pt x="109" y="13"/>
                      <a:pt x="96" y="15"/>
                    </a:cubicBezTo>
                    <a:cubicBezTo>
                      <a:pt x="91" y="15"/>
                      <a:pt x="85" y="16"/>
                      <a:pt x="79" y="19"/>
                    </a:cubicBezTo>
                    <a:cubicBezTo>
                      <a:pt x="73" y="22"/>
                      <a:pt x="67" y="27"/>
                      <a:pt x="61" y="33"/>
                    </a:cubicBezTo>
                    <a:cubicBezTo>
                      <a:pt x="59" y="36"/>
                      <a:pt x="59" y="36"/>
                      <a:pt x="59" y="36"/>
                    </a:cubicBezTo>
                    <a:cubicBezTo>
                      <a:pt x="51" y="45"/>
                      <a:pt x="47" y="53"/>
                      <a:pt x="43" y="60"/>
                    </a:cubicBezTo>
                    <a:cubicBezTo>
                      <a:pt x="40" y="68"/>
                      <a:pt x="38" y="75"/>
                      <a:pt x="35" y="82"/>
                    </a:cubicBezTo>
                    <a:cubicBezTo>
                      <a:pt x="34" y="85"/>
                      <a:pt x="34" y="85"/>
                      <a:pt x="34" y="85"/>
                    </a:cubicBezTo>
                    <a:cubicBezTo>
                      <a:pt x="33" y="87"/>
                      <a:pt x="33" y="89"/>
                      <a:pt x="32" y="90"/>
                    </a:cubicBezTo>
                    <a:cubicBezTo>
                      <a:pt x="30" y="97"/>
                      <a:pt x="27" y="105"/>
                      <a:pt x="23" y="113"/>
                    </a:cubicBezTo>
                    <a:cubicBezTo>
                      <a:pt x="21" y="116"/>
                      <a:pt x="19" y="119"/>
                      <a:pt x="16" y="122"/>
                    </a:cubicBezTo>
                    <a:cubicBezTo>
                      <a:pt x="15" y="123"/>
                      <a:pt x="14" y="125"/>
                      <a:pt x="13" y="126"/>
                    </a:cubicBezTo>
                    <a:cubicBezTo>
                      <a:pt x="12" y="128"/>
                      <a:pt x="11" y="131"/>
                      <a:pt x="11" y="134"/>
                    </a:cubicBezTo>
                    <a:cubicBezTo>
                      <a:pt x="14" y="137"/>
                      <a:pt x="17" y="141"/>
                      <a:pt x="20" y="146"/>
                    </a:cubicBezTo>
                    <a:cubicBezTo>
                      <a:pt x="23" y="149"/>
                      <a:pt x="25" y="153"/>
                      <a:pt x="27" y="156"/>
                    </a:cubicBezTo>
                    <a:cubicBezTo>
                      <a:pt x="30" y="159"/>
                      <a:pt x="32" y="162"/>
                      <a:pt x="34" y="166"/>
                    </a:cubicBezTo>
                    <a:cubicBezTo>
                      <a:pt x="37" y="165"/>
                      <a:pt x="40" y="162"/>
                      <a:pt x="44" y="159"/>
                    </a:cubicBezTo>
                    <a:cubicBezTo>
                      <a:pt x="47" y="156"/>
                      <a:pt x="49" y="154"/>
                      <a:pt x="52" y="152"/>
                    </a:cubicBezTo>
                    <a:cubicBezTo>
                      <a:pt x="58" y="148"/>
                      <a:pt x="65" y="145"/>
                      <a:pt x="70" y="143"/>
                    </a:cubicBezTo>
                    <a:cubicBezTo>
                      <a:pt x="72" y="142"/>
                      <a:pt x="73" y="142"/>
                      <a:pt x="74" y="141"/>
                    </a:cubicBezTo>
                    <a:cubicBezTo>
                      <a:pt x="76" y="140"/>
                      <a:pt x="78" y="139"/>
                      <a:pt x="80" y="138"/>
                    </a:cubicBezTo>
                    <a:cubicBezTo>
                      <a:pt x="92" y="133"/>
                      <a:pt x="104" y="128"/>
                      <a:pt x="116" y="115"/>
                    </a:cubicBezTo>
                    <a:cubicBezTo>
                      <a:pt x="117" y="114"/>
                      <a:pt x="117" y="114"/>
                      <a:pt x="117" y="114"/>
                    </a:cubicBezTo>
                    <a:cubicBezTo>
                      <a:pt x="128" y="101"/>
                      <a:pt x="135" y="87"/>
                      <a:pt x="137" y="71"/>
                    </a:cubicBezTo>
                    <a:cubicBezTo>
                      <a:pt x="139" y="56"/>
                      <a:pt x="136" y="42"/>
                      <a:pt x="128"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76" name="Group 92">
              <a:extLst>
                <a:ext uri="{FF2B5EF4-FFF2-40B4-BE49-F238E27FC236}">
                  <a16:creationId xmlns:a16="http://schemas.microsoft.com/office/drawing/2014/main" id="{F11BF510-64AA-404A-9D4C-2211EECFDAED}"/>
                </a:ext>
              </a:extLst>
            </p:cNvPr>
            <p:cNvGrpSpPr/>
            <p:nvPr/>
          </p:nvGrpSpPr>
          <p:grpSpPr>
            <a:xfrm>
              <a:off x="6074989" y="2679337"/>
              <a:ext cx="402047" cy="305402"/>
              <a:chOff x="5700713" y="2251075"/>
              <a:chExt cx="495299" cy="376238"/>
            </a:xfrm>
            <a:solidFill>
              <a:schemeClr val="tx1">
                <a:lumMod val="50000"/>
                <a:lumOff val="50000"/>
              </a:schemeClr>
            </a:solidFill>
          </p:grpSpPr>
          <p:sp>
            <p:nvSpPr>
              <p:cNvPr id="78" name="Freeform 53">
                <a:extLst>
                  <a:ext uri="{FF2B5EF4-FFF2-40B4-BE49-F238E27FC236}">
                    <a16:creationId xmlns:a16="http://schemas.microsoft.com/office/drawing/2014/main" id="{3D39009A-5426-438E-B3E2-3A5691B47168}"/>
                  </a:ext>
                </a:extLst>
              </p:cNvPr>
              <p:cNvSpPr>
                <a:spLocks noEditPoints="1"/>
              </p:cNvSpPr>
              <p:nvPr/>
            </p:nvSpPr>
            <p:spPr bwMode="auto">
              <a:xfrm>
                <a:off x="5700713" y="2303463"/>
                <a:ext cx="328612" cy="323850"/>
              </a:xfrm>
              <a:custGeom>
                <a:avLst/>
                <a:gdLst>
                  <a:gd name="T0" fmla="*/ 139 w 139"/>
                  <a:gd name="T1" fmla="*/ 78 h 137"/>
                  <a:gd name="T2" fmla="*/ 139 w 139"/>
                  <a:gd name="T3" fmla="*/ 59 h 137"/>
                  <a:gd name="T4" fmla="*/ 125 w 139"/>
                  <a:gd name="T5" fmla="*/ 56 h 137"/>
                  <a:gd name="T6" fmla="*/ 121 w 139"/>
                  <a:gd name="T7" fmla="*/ 46 h 137"/>
                  <a:gd name="T8" fmla="*/ 131 w 139"/>
                  <a:gd name="T9" fmla="*/ 35 h 137"/>
                  <a:gd name="T10" fmla="*/ 120 w 139"/>
                  <a:gd name="T11" fmla="*/ 20 h 137"/>
                  <a:gd name="T12" fmla="*/ 107 w 139"/>
                  <a:gd name="T13" fmla="*/ 26 h 137"/>
                  <a:gd name="T14" fmla="*/ 98 w 139"/>
                  <a:gd name="T15" fmla="*/ 20 h 137"/>
                  <a:gd name="T16" fmla="*/ 99 w 139"/>
                  <a:gd name="T17" fmla="*/ 5 h 137"/>
                  <a:gd name="T18" fmla="*/ 82 w 139"/>
                  <a:gd name="T19" fmla="*/ 0 h 137"/>
                  <a:gd name="T20" fmla="*/ 75 w 139"/>
                  <a:gd name="T21" fmla="*/ 12 h 137"/>
                  <a:gd name="T22" fmla="*/ 69 w 139"/>
                  <a:gd name="T23" fmla="*/ 12 h 137"/>
                  <a:gd name="T24" fmla="*/ 64 w 139"/>
                  <a:gd name="T25" fmla="*/ 12 h 137"/>
                  <a:gd name="T26" fmla="*/ 57 w 139"/>
                  <a:gd name="T27" fmla="*/ 0 h 137"/>
                  <a:gd name="T28" fmla="*/ 39 w 139"/>
                  <a:gd name="T29" fmla="*/ 5 h 137"/>
                  <a:gd name="T30" fmla="*/ 41 w 139"/>
                  <a:gd name="T31" fmla="*/ 20 h 137"/>
                  <a:gd name="T32" fmla="*/ 32 w 139"/>
                  <a:gd name="T33" fmla="*/ 26 h 137"/>
                  <a:gd name="T34" fmla="*/ 19 w 139"/>
                  <a:gd name="T35" fmla="*/ 20 h 137"/>
                  <a:gd name="T36" fmla="*/ 8 w 139"/>
                  <a:gd name="T37" fmla="*/ 35 h 137"/>
                  <a:gd name="T38" fmla="*/ 17 w 139"/>
                  <a:gd name="T39" fmla="*/ 46 h 137"/>
                  <a:gd name="T40" fmla="*/ 14 w 139"/>
                  <a:gd name="T41" fmla="*/ 57 h 137"/>
                  <a:gd name="T42" fmla="*/ 0 w 139"/>
                  <a:gd name="T43" fmla="*/ 60 h 137"/>
                  <a:gd name="T44" fmla="*/ 0 w 139"/>
                  <a:gd name="T45" fmla="*/ 78 h 137"/>
                  <a:gd name="T46" fmla="*/ 14 w 139"/>
                  <a:gd name="T47" fmla="*/ 81 h 137"/>
                  <a:gd name="T48" fmla="*/ 17 w 139"/>
                  <a:gd name="T49" fmla="*/ 91 h 137"/>
                  <a:gd name="T50" fmla="*/ 8 w 139"/>
                  <a:gd name="T51" fmla="*/ 102 h 137"/>
                  <a:gd name="T52" fmla="*/ 19 w 139"/>
                  <a:gd name="T53" fmla="*/ 117 h 137"/>
                  <a:gd name="T54" fmla="*/ 32 w 139"/>
                  <a:gd name="T55" fmla="*/ 111 h 137"/>
                  <a:gd name="T56" fmla="*/ 41 w 139"/>
                  <a:gd name="T57" fmla="*/ 118 h 137"/>
                  <a:gd name="T58" fmla="*/ 39 w 139"/>
                  <a:gd name="T59" fmla="*/ 132 h 137"/>
                  <a:gd name="T60" fmla="*/ 57 w 139"/>
                  <a:gd name="T61" fmla="*/ 137 h 137"/>
                  <a:gd name="T62" fmla="*/ 64 w 139"/>
                  <a:gd name="T63" fmla="*/ 125 h 137"/>
                  <a:gd name="T64" fmla="*/ 69 w 139"/>
                  <a:gd name="T65" fmla="*/ 125 h 137"/>
                  <a:gd name="T66" fmla="*/ 75 w 139"/>
                  <a:gd name="T67" fmla="*/ 125 h 137"/>
                  <a:gd name="T68" fmla="*/ 82 w 139"/>
                  <a:gd name="T69" fmla="*/ 137 h 137"/>
                  <a:gd name="T70" fmla="*/ 100 w 139"/>
                  <a:gd name="T71" fmla="*/ 132 h 137"/>
                  <a:gd name="T72" fmla="*/ 98 w 139"/>
                  <a:gd name="T73" fmla="*/ 118 h 137"/>
                  <a:gd name="T74" fmla="*/ 107 w 139"/>
                  <a:gd name="T75" fmla="*/ 111 h 137"/>
                  <a:gd name="T76" fmla="*/ 120 w 139"/>
                  <a:gd name="T77" fmla="*/ 117 h 137"/>
                  <a:gd name="T78" fmla="*/ 131 w 139"/>
                  <a:gd name="T79" fmla="*/ 102 h 137"/>
                  <a:gd name="T80" fmla="*/ 121 w 139"/>
                  <a:gd name="T81" fmla="*/ 91 h 137"/>
                  <a:gd name="T82" fmla="*/ 125 w 139"/>
                  <a:gd name="T83" fmla="*/ 81 h 137"/>
                  <a:gd name="T84" fmla="*/ 139 w 139"/>
                  <a:gd name="T85" fmla="*/ 78 h 137"/>
                  <a:gd name="T86" fmla="*/ 69 w 139"/>
                  <a:gd name="T87" fmla="*/ 109 h 137"/>
                  <a:gd name="T88" fmla="*/ 29 w 139"/>
                  <a:gd name="T89" fmla="*/ 69 h 137"/>
                  <a:gd name="T90" fmla="*/ 69 w 139"/>
                  <a:gd name="T91" fmla="*/ 28 h 137"/>
                  <a:gd name="T92" fmla="*/ 110 w 139"/>
                  <a:gd name="T93" fmla="*/ 69 h 137"/>
                  <a:gd name="T94" fmla="*/ 69 w 139"/>
                  <a:gd name="T95" fmla="*/ 10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9" h="137">
                    <a:moveTo>
                      <a:pt x="139" y="78"/>
                    </a:moveTo>
                    <a:cubicBezTo>
                      <a:pt x="139" y="59"/>
                      <a:pt x="139" y="59"/>
                      <a:pt x="139" y="59"/>
                    </a:cubicBezTo>
                    <a:cubicBezTo>
                      <a:pt x="125" y="56"/>
                      <a:pt x="125" y="56"/>
                      <a:pt x="125" y="56"/>
                    </a:cubicBezTo>
                    <a:cubicBezTo>
                      <a:pt x="124" y="53"/>
                      <a:pt x="123" y="49"/>
                      <a:pt x="121" y="46"/>
                    </a:cubicBezTo>
                    <a:cubicBezTo>
                      <a:pt x="131" y="35"/>
                      <a:pt x="131" y="35"/>
                      <a:pt x="131" y="35"/>
                    </a:cubicBezTo>
                    <a:cubicBezTo>
                      <a:pt x="120" y="20"/>
                      <a:pt x="120" y="20"/>
                      <a:pt x="120" y="20"/>
                    </a:cubicBezTo>
                    <a:cubicBezTo>
                      <a:pt x="107" y="26"/>
                      <a:pt x="107" y="26"/>
                      <a:pt x="107" y="26"/>
                    </a:cubicBezTo>
                    <a:cubicBezTo>
                      <a:pt x="104" y="24"/>
                      <a:pt x="101" y="21"/>
                      <a:pt x="98" y="20"/>
                    </a:cubicBezTo>
                    <a:cubicBezTo>
                      <a:pt x="99" y="5"/>
                      <a:pt x="99" y="5"/>
                      <a:pt x="99" y="5"/>
                    </a:cubicBezTo>
                    <a:cubicBezTo>
                      <a:pt x="82" y="0"/>
                      <a:pt x="82" y="0"/>
                      <a:pt x="82" y="0"/>
                    </a:cubicBezTo>
                    <a:cubicBezTo>
                      <a:pt x="75" y="12"/>
                      <a:pt x="75" y="12"/>
                      <a:pt x="75" y="12"/>
                    </a:cubicBezTo>
                    <a:cubicBezTo>
                      <a:pt x="73" y="12"/>
                      <a:pt x="71" y="12"/>
                      <a:pt x="69" y="12"/>
                    </a:cubicBezTo>
                    <a:cubicBezTo>
                      <a:pt x="67" y="12"/>
                      <a:pt x="66" y="12"/>
                      <a:pt x="64" y="12"/>
                    </a:cubicBezTo>
                    <a:cubicBezTo>
                      <a:pt x="57" y="0"/>
                      <a:pt x="57" y="0"/>
                      <a:pt x="57" y="0"/>
                    </a:cubicBezTo>
                    <a:cubicBezTo>
                      <a:pt x="39" y="5"/>
                      <a:pt x="39" y="5"/>
                      <a:pt x="39" y="5"/>
                    </a:cubicBezTo>
                    <a:cubicBezTo>
                      <a:pt x="41" y="20"/>
                      <a:pt x="41" y="20"/>
                      <a:pt x="41" y="20"/>
                    </a:cubicBezTo>
                    <a:cubicBezTo>
                      <a:pt x="37" y="21"/>
                      <a:pt x="34" y="24"/>
                      <a:pt x="32" y="26"/>
                    </a:cubicBezTo>
                    <a:cubicBezTo>
                      <a:pt x="19" y="20"/>
                      <a:pt x="19" y="20"/>
                      <a:pt x="19" y="20"/>
                    </a:cubicBezTo>
                    <a:cubicBezTo>
                      <a:pt x="8" y="35"/>
                      <a:pt x="8" y="35"/>
                      <a:pt x="8" y="35"/>
                    </a:cubicBezTo>
                    <a:cubicBezTo>
                      <a:pt x="17" y="46"/>
                      <a:pt x="17" y="46"/>
                      <a:pt x="17" y="46"/>
                    </a:cubicBezTo>
                    <a:cubicBezTo>
                      <a:pt x="16" y="49"/>
                      <a:pt x="15" y="53"/>
                      <a:pt x="14" y="57"/>
                    </a:cubicBezTo>
                    <a:cubicBezTo>
                      <a:pt x="0" y="60"/>
                      <a:pt x="0" y="60"/>
                      <a:pt x="0" y="60"/>
                    </a:cubicBezTo>
                    <a:cubicBezTo>
                      <a:pt x="0" y="78"/>
                      <a:pt x="0" y="78"/>
                      <a:pt x="0" y="78"/>
                    </a:cubicBezTo>
                    <a:cubicBezTo>
                      <a:pt x="14" y="81"/>
                      <a:pt x="14" y="81"/>
                      <a:pt x="14" y="81"/>
                    </a:cubicBezTo>
                    <a:cubicBezTo>
                      <a:pt x="15" y="84"/>
                      <a:pt x="16" y="88"/>
                      <a:pt x="17" y="91"/>
                    </a:cubicBezTo>
                    <a:cubicBezTo>
                      <a:pt x="8" y="102"/>
                      <a:pt x="8" y="102"/>
                      <a:pt x="8" y="102"/>
                    </a:cubicBezTo>
                    <a:cubicBezTo>
                      <a:pt x="19" y="117"/>
                      <a:pt x="19" y="117"/>
                      <a:pt x="19" y="117"/>
                    </a:cubicBezTo>
                    <a:cubicBezTo>
                      <a:pt x="32" y="111"/>
                      <a:pt x="32" y="111"/>
                      <a:pt x="32" y="111"/>
                    </a:cubicBezTo>
                    <a:cubicBezTo>
                      <a:pt x="34" y="113"/>
                      <a:pt x="38" y="116"/>
                      <a:pt x="41" y="118"/>
                    </a:cubicBezTo>
                    <a:cubicBezTo>
                      <a:pt x="39" y="132"/>
                      <a:pt x="39" y="132"/>
                      <a:pt x="39" y="132"/>
                    </a:cubicBezTo>
                    <a:cubicBezTo>
                      <a:pt x="57" y="137"/>
                      <a:pt x="57" y="137"/>
                      <a:pt x="57" y="137"/>
                    </a:cubicBezTo>
                    <a:cubicBezTo>
                      <a:pt x="64" y="125"/>
                      <a:pt x="64" y="125"/>
                      <a:pt x="64" y="125"/>
                    </a:cubicBezTo>
                    <a:cubicBezTo>
                      <a:pt x="66" y="125"/>
                      <a:pt x="68" y="125"/>
                      <a:pt x="69" y="125"/>
                    </a:cubicBezTo>
                    <a:cubicBezTo>
                      <a:pt x="71" y="125"/>
                      <a:pt x="73" y="125"/>
                      <a:pt x="75" y="125"/>
                    </a:cubicBezTo>
                    <a:cubicBezTo>
                      <a:pt x="82" y="137"/>
                      <a:pt x="82" y="137"/>
                      <a:pt x="82" y="137"/>
                    </a:cubicBezTo>
                    <a:cubicBezTo>
                      <a:pt x="100" y="132"/>
                      <a:pt x="100" y="132"/>
                      <a:pt x="100" y="132"/>
                    </a:cubicBezTo>
                    <a:cubicBezTo>
                      <a:pt x="98" y="118"/>
                      <a:pt x="98" y="118"/>
                      <a:pt x="98" y="118"/>
                    </a:cubicBezTo>
                    <a:cubicBezTo>
                      <a:pt x="101" y="116"/>
                      <a:pt x="104" y="113"/>
                      <a:pt x="107" y="111"/>
                    </a:cubicBezTo>
                    <a:cubicBezTo>
                      <a:pt x="120" y="117"/>
                      <a:pt x="120" y="117"/>
                      <a:pt x="120" y="117"/>
                    </a:cubicBezTo>
                    <a:cubicBezTo>
                      <a:pt x="131" y="102"/>
                      <a:pt x="131" y="102"/>
                      <a:pt x="131" y="102"/>
                    </a:cubicBezTo>
                    <a:cubicBezTo>
                      <a:pt x="121" y="91"/>
                      <a:pt x="121" y="91"/>
                      <a:pt x="121" y="91"/>
                    </a:cubicBezTo>
                    <a:cubicBezTo>
                      <a:pt x="123" y="88"/>
                      <a:pt x="124" y="84"/>
                      <a:pt x="125" y="81"/>
                    </a:cubicBezTo>
                    <a:lnTo>
                      <a:pt x="139" y="78"/>
                    </a:lnTo>
                    <a:close/>
                    <a:moveTo>
                      <a:pt x="69" y="109"/>
                    </a:moveTo>
                    <a:cubicBezTo>
                      <a:pt x="47" y="109"/>
                      <a:pt x="29" y="91"/>
                      <a:pt x="29" y="69"/>
                    </a:cubicBezTo>
                    <a:cubicBezTo>
                      <a:pt x="29" y="46"/>
                      <a:pt x="47" y="28"/>
                      <a:pt x="69" y="28"/>
                    </a:cubicBezTo>
                    <a:cubicBezTo>
                      <a:pt x="92" y="28"/>
                      <a:pt x="110" y="46"/>
                      <a:pt x="110" y="69"/>
                    </a:cubicBezTo>
                    <a:cubicBezTo>
                      <a:pt x="110" y="91"/>
                      <a:pt x="92" y="109"/>
                      <a:pt x="69" y="10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9" name="Freeform 54">
                <a:extLst>
                  <a:ext uri="{FF2B5EF4-FFF2-40B4-BE49-F238E27FC236}">
                    <a16:creationId xmlns:a16="http://schemas.microsoft.com/office/drawing/2014/main" id="{C0B4F55A-5577-4645-9BFD-93E2484E3047}"/>
                  </a:ext>
                </a:extLst>
              </p:cNvPr>
              <p:cNvSpPr>
                <a:spLocks noEditPoints="1"/>
              </p:cNvSpPr>
              <p:nvPr/>
            </p:nvSpPr>
            <p:spPr bwMode="auto">
              <a:xfrm>
                <a:off x="6000750" y="2251075"/>
                <a:ext cx="195262" cy="193675"/>
              </a:xfrm>
              <a:custGeom>
                <a:avLst/>
                <a:gdLst>
                  <a:gd name="T0" fmla="*/ 83 w 83"/>
                  <a:gd name="T1" fmla="*/ 47 h 82"/>
                  <a:gd name="T2" fmla="*/ 83 w 83"/>
                  <a:gd name="T3" fmla="*/ 36 h 82"/>
                  <a:gd name="T4" fmla="*/ 74 w 83"/>
                  <a:gd name="T5" fmla="*/ 34 h 82"/>
                  <a:gd name="T6" fmla="*/ 72 w 83"/>
                  <a:gd name="T7" fmla="*/ 28 h 82"/>
                  <a:gd name="T8" fmla="*/ 78 w 83"/>
                  <a:gd name="T9" fmla="*/ 21 h 82"/>
                  <a:gd name="T10" fmla="*/ 72 w 83"/>
                  <a:gd name="T11" fmla="*/ 13 h 82"/>
                  <a:gd name="T12" fmla="*/ 64 w 83"/>
                  <a:gd name="T13" fmla="*/ 16 h 82"/>
                  <a:gd name="T14" fmla="*/ 58 w 83"/>
                  <a:gd name="T15" fmla="*/ 12 h 82"/>
                  <a:gd name="T16" fmla="*/ 59 w 83"/>
                  <a:gd name="T17" fmla="*/ 4 h 82"/>
                  <a:gd name="T18" fmla="*/ 49 w 83"/>
                  <a:gd name="T19" fmla="*/ 0 h 82"/>
                  <a:gd name="T20" fmla="*/ 45 w 83"/>
                  <a:gd name="T21" fmla="*/ 8 h 82"/>
                  <a:gd name="T22" fmla="*/ 41 w 83"/>
                  <a:gd name="T23" fmla="*/ 8 h 82"/>
                  <a:gd name="T24" fmla="*/ 38 w 83"/>
                  <a:gd name="T25" fmla="*/ 8 h 82"/>
                  <a:gd name="T26" fmla="*/ 34 w 83"/>
                  <a:gd name="T27" fmla="*/ 0 h 82"/>
                  <a:gd name="T28" fmla="*/ 24 w 83"/>
                  <a:gd name="T29" fmla="*/ 4 h 82"/>
                  <a:gd name="T30" fmla="*/ 24 w 83"/>
                  <a:gd name="T31" fmla="*/ 12 h 82"/>
                  <a:gd name="T32" fmla="*/ 19 w 83"/>
                  <a:gd name="T33" fmla="*/ 16 h 82"/>
                  <a:gd name="T34" fmla="*/ 11 w 83"/>
                  <a:gd name="T35" fmla="*/ 13 h 82"/>
                  <a:gd name="T36" fmla="*/ 5 w 83"/>
                  <a:gd name="T37" fmla="*/ 21 h 82"/>
                  <a:gd name="T38" fmla="*/ 11 w 83"/>
                  <a:gd name="T39" fmla="*/ 28 h 82"/>
                  <a:gd name="T40" fmla="*/ 9 w 83"/>
                  <a:gd name="T41" fmla="*/ 34 h 82"/>
                  <a:gd name="T42" fmla="*/ 0 w 83"/>
                  <a:gd name="T43" fmla="*/ 36 h 82"/>
                  <a:gd name="T44" fmla="*/ 0 w 83"/>
                  <a:gd name="T45" fmla="*/ 47 h 82"/>
                  <a:gd name="T46" fmla="*/ 9 w 83"/>
                  <a:gd name="T47" fmla="*/ 49 h 82"/>
                  <a:gd name="T48" fmla="*/ 11 w 83"/>
                  <a:gd name="T49" fmla="*/ 55 h 82"/>
                  <a:gd name="T50" fmla="*/ 5 w 83"/>
                  <a:gd name="T51" fmla="*/ 61 h 82"/>
                  <a:gd name="T52" fmla="*/ 11 w 83"/>
                  <a:gd name="T53" fmla="*/ 70 h 82"/>
                  <a:gd name="T54" fmla="*/ 19 w 83"/>
                  <a:gd name="T55" fmla="*/ 66 h 82"/>
                  <a:gd name="T56" fmla="*/ 24 w 83"/>
                  <a:gd name="T57" fmla="*/ 70 h 82"/>
                  <a:gd name="T58" fmla="*/ 24 w 83"/>
                  <a:gd name="T59" fmla="*/ 79 h 82"/>
                  <a:gd name="T60" fmla="*/ 34 w 83"/>
                  <a:gd name="T61" fmla="*/ 82 h 82"/>
                  <a:gd name="T62" fmla="*/ 38 w 83"/>
                  <a:gd name="T63" fmla="*/ 75 h 82"/>
                  <a:gd name="T64" fmla="*/ 41 w 83"/>
                  <a:gd name="T65" fmla="*/ 75 h 82"/>
                  <a:gd name="T66" fmla="*/ 45 w 83"/>
                  <a:gd name="T67" fmla="*/ 75 h 82"/>
                  <a:gd name="T68" fmla="*/ 49 w 83"/>
                  <a:gd name="T69" fmla="*/ 82 h 82"/>
                  <a:gd name="T70" fmla="*/ 59 w 83"/>
                  <a:gd name="T71" fmla="*/ 79 h 82"/>
                  <a:gd name="T72" fmla="*/ 59 w 83"/>
                  <a:gd name="T73" fmla="*/ 70 h 82"/>
                  <a:gd name="T74" fmla="*/ 64 w 83"/>
                  <a:gd name="T75" fmla="*/ 66 h 82"/>
                  <a:gd name="T76" fmla="*/ 72 w 83"/>
                  <a:gd name="T77" fmla="*/ 70 h 82"/>
                  <a:gd name="T78" fmla="*/ 78 w 83"/>
                  <a:gd name="T79" fmla="*/ 61 h 82"/>
                  <a:gd name="T80" fmla="*/ 72 w 83"/>
                  <a:gd name="T81" fmla="*/ 55 h 82"/>
                  <a:gd name="T82" fmla="*/ 74 w 83"/>
                  <a:gd name="T83" fmla="*/ 48 h 82"/>
                  <a:gd name="T84" fmla="*/ 83 w 83"/>
                  <a:gd name="T85" fmla="*/ 47 h 82"/>
                  <a:gd name="T86" fmla="*/ 41 w 83"/>
                  <a:gd name="T87" fmla="*/ 65 h 82"/>
                  <a:gd name="T88" fmla="*/ 17 w 83"/>
                  <a:gd name="T89" fmla="*/ 41 h 82"/>
                  <a:gd name="T90" fmla="*/ 41 w 83"/>
                  <a:gd name="T91" fmla="*/ 17 h 82"/>
                  <a:gd name="T92" fmla="*/ 66 w 83"/>
                  <a:gd name="T93" fmla="*/ 41 h 82"/>
                  <a:gd name="T94" fmla="*/ 41 w 83"/>
                  <a:gd name="T95" fmla="*/ 6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3" h="82">
                    <a:moveTo>
                      <a:pt x="83" y="47"/>
                    </a:moveTo>
                    <a:cubicBezTo>
                      <a:pt x="83" y="36"/>
                      <a:pt x="83" y="36"/>
                      <a:pt x="83" y="36"/>
                    </a:cubicBezTo>
                    <a:cubicBezTo>
                      <a:pt x="74" y="34"/>
                      <a:pt x="74" y="34"/>
                      <a:pt x="74" y="34"/>
                    </a:cubicBezTo>
                    <a:cubicBezTo>
                      <a:pt x="74" y="32"/>
                      <a:pt x="73" y="30"/>
                      <a:pt x="72" y="28"/>
                    </a:cubicBezTo>
                    <a:cubicBezTo>
                      <a:pt x="78" y="21"/>
                      <a:pt x="78" y="21"/>
                      <a:pt x="78" y="21"/>
                    </a:cubicBezTo>
                    <a:cubicBezTo>
                      <a:pt x="72" y="13"/>
                      <a:pt x="72" y="13"/>
                      <a:pt x="72" y="13"/>
                    </a:cubicBezTo>
                    <a:cubicBezTo>
                      <a:pt x="64" y="16"/>
                      <a:pt x="64" y="16"/>
                      <a:pt x="64" y="16"/>
                    </a:cubicBezTo>
                    <a:cubicBezTo>
                      <a:pt x="62" y="15"/>
                      <a:pt x="60" y="13"/>
                      <a:pt x="58" y="12"/>
                    </a:cubicBezTo>
                    <a:cubicBezTo>
                      <a:pt x="59" y="4"/>
                      <a:pt x="59" y="4"/>
                      <a:pt x="59" y="4"/>
                    </a:cubicBezTo>
                    <a:cubicBezTo>
                      <a:pt x="49" y="0"/>
                      <a:pt x="49" y="0"/>
                      <a:pt x="49" y="0"/>
                    </a:cubicBezTo>
                    <a:cubicBezTo>
                      <a:pt x="45" y="8"/>
                      <a:pt x="45" y="8"/>
                      <a:pt x="45" y="8"/>
                    </a:cubicBezTo>
                    <a:cubicBezTo>
                      <a:pt x="44" y="8"/>
                      <a:pt x="43" y="8"/>
                      <a:pt x="41" y="8"/>
                    </a:cubicBezTo>
                    <a:cubicBezTo>
                      <a:pt x="40" y="8"/>
                      <a:pt x="39" y="8"/>
                      <a:pt x="38" y="8"/>
                    </a:cubicBezTo>
                    <a:cubicBezTo>
                      <a:pt x="34" y="0"/>
                      <a:pt x="34" y="0"/>
                      <a:pt x="34" y="0"/>
                    </a:cubicBezTo>
                    <a:cubicBezTo>
                      <a:pt x="24" y="4"/>
                      <a:pt x="24" y="4"/>
                      <a:pt x="24" y="4"/>
                    </a:cubicBezTo>
                    <a:cubicBezTo>
                      <a:pt x="24" y="12"/>
                      <a:pt x="24" y="12"/>
                      <a:pt x="24" y="12"/>
                    </a:cubicBezTo>
                    <a:cubicBezTo>
                      <a:pt x="23" y="13"/>
                      <a:pt x="21" y="15"/>
                      <a:pt x="19" y="16"/>
                    </a:cubicBezTo>
                    <a:cubicBezTo>
                      <a:pt x="11" y="13"/>
                      <a:pt x="11" y="13"/>
                      <a:pt x="11" y="13"/>
                    </a:cubicBezTo>
                    <a:cubicBezTo>
                      <a:pt x="5" y="21"/>
                      <a:pt x="5" y="21"/>
                      <a:pt x="5" y="21"/>
                    </a:cubicBezTo>
                    <a:cubicBezTo>
                      <a:pt x="11" y="28"/>
                      <a:pt x="11" y="28"/>
                      <a:pt x="11" y="28"/>
                    </a:cubicBezTo>
                    <a:cubicBezTo>
                      <a:pt x="10" y="30"/>
                      <a:pt x="9" y="32"/>
                      <a:pt x="9" y="34"/>
                    </a:cubicBezTo>
                    <a:cubicBezTo>
                      <a:pt x="0" y="36"/>
                      <a:pt x="0" y="36"/>
                      <a:pt x="0" y="36"/>
                    </a:cubicBezTo>
                    <a:cubicBezTo>
                      <a:pt x="0" y="47"/>
                      <a:pt x="0" y="47"/>
                      <a:pt x="0" y="47"/>
                    </a:cubicBezTo>
                    <a:cubicBezTo>
                      <a:pt x="9" y="49"/>
                      <a:pt x="9" y="49"/>
                      <a:pt x="9" y="49"/>
                    </a:cubicBezTo>
                    <a:cubicBezTo>
                      <a:pt x="9" y="51"/>
                      <a:pt x="10" y="53"/>
                      <a:pt x="11" y="55"/>
                    </a:cubicBezTo>
                    <a:cubicBezTo>
                      <a:pt x="5" y="61"/>
                      <a:pt x="5" y="61"/>
                      <a:pt x="5" y="61"/>
                    </a:cubicBezTo>
                    <a:cubicBezTo>
                      <a:pt x="11" y="70"/>
                      <a:pt x="11" y="70"/>
                      <a:pt x="11" y="70"/>
                    </a:cubicBezTo>
                    <a:cubicBezTo>
                      <a:pt x="19" y="66"/>
                      <a:pt x="19" y="66"/>
                      <a:pt x="19" y="66"/>
                    </a:cubicBezTo>
                    <a:cubicBezTo>
                      <a:pt x="21" y="68"/>
                      <a:pt x="23" y="69"/>
                      <a:pt x="24" y="70"/>
                    </a:cubicBezTo>
                    <a:cubicBezTo>
                      <a:pt x="24" y="79"/>
                      <a:pt x="24" y="79"/>
                      <a:pt x="24" y="79"/>
                    </a:cubicBezTo>
                    <a:cubicBezTo>
                      <a:pt x="34" y="82"/>
                      <a:pt x="34" y="82"/>
                      <a:pt x="34" y="82"/>
                    </a:cubicBezTo>
                    <a:cubicBezTo>
                      <a:pt x="38" y="75"/>
                      <a:pt x="38" y="75"/>
                      <a:pt x="38" y="75"/>
                    </a:cubicBezTo>
                    <a:cubicBezTo>
                      <a:pt x="39" y="75"/>
                      <a:pt x="40" y="75"/>
                      <a:pt x="41" y="75"/>
                    </a:cubicBezTo>
                    <a:cubicBezTo>
                      <a:pt x="43" y="75"/>
                      <a:pt x="44" y="75"/>
                      <a:pt x="45" y="75"/>
                    </a:cubicBezTo>
                    <a:cubicBezTo>
                      <a:pt x="49" y="82"/>
                      <a:pt x="49" y="82"/>
                      <a:pt x="49" y="82"/>
                    </a:cubicBezTo>
                    <a:cubicBezTo>
                      <a:pt x="59" y="79"/>
                      <a:pt x="59" y="79"/>
                      <a:pt x="59" y="79"/>
                    </a:cubicBezTo>
                    <a:cubicBezTo>
                      <a:pt x="59" y="70"/>
                      <a:pt x="59" y="70"/>
                      <a:pt x="59" y="70"/>
                    </a:cubicBezTo>
                    <a:cubicBezTo>
                      <a:pt x="60" y="69"/>
                      <a:pt x="62" y="68"/>
                      <a:pt x="64" y="66"/>
                    </a:cubicBezTo>
                    <a:cubicBezTo>
                      <a:pt x="72" y="70"/>
                      <a:pt x="72" y="70"/>
                      <a:pt x="72" y="70"/>
                    </a:cubicBezTo>
                    <a:cubicBezTo>
                      <a:pt x="78" y="61"/>
                      <a:pt x="78" y="61"/>
                      <a:pt x="78" y="61"/>
                    </a:cubicBezTo>
                    <a:cubicBezTo>
                      <a:pt x="72" y="55"/>
                      <a:pt x="72" y="55"/>
                      <a:pt x="72" y="55"/>
                    </a:cubicBezTo>
                    <a:cubicBezTo>
                      <a:pt x="73" y="53"/>
                      <a:pt x="74" y="51"/>
                      <a:pt x="74" y="48"/>
                    </a:cubicBezTo>
                    <a:lnTo>
                      <a:pt x="83" y="47"/>
                    </a:lnTo>
                    <a:close/>
                    <a:moveTo>
                      <a:pt x="41" y="65"/>
                    </a:moveTo>
                    <a:cubicBezTo>
                      <a:pt x="28" y="65"/>
                      <a:pt x="17" y="55"/>
                      <a:pt x="17" y="41"/>
                    </a:cubicBezTo>
                    <a:cubicBezTo>
                      <a:pt x="17" y="28"/>
                      <a:pt x="28" y="17"/>
                      <a:pt x="41" y="17"/>
                    </a:cubicBezTo>
                    <a:cubicBezTo>
                      <a:pt x="55" y="17"/>
                      <a:pt x="66" y="28"/>
                      <a:pt x="66" y="41"/>
                    </a:cubicBezTo>
                    <a:cubicBezTo>
                      <a:pt x="66" y="55"/>
                      <a:pt x="55" y="65"/>
                      <a:pt x="41" y="6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
          <p:nvSpPr>
            <p:cNvPr id="77" name="Freeform 55">
              <a:extLst>
                <a:ext uri="{FF2B5EF4-FFF2-40B4-BE49-F238E27FC236}">
                  <a16:creationId xmlns:a16="http://schemas.microsoft.com/office/drawing/2014/main" id="{257140C0-0039-4849-91BC-133C4DE73EF4}"/>
                </a:ext>
              </a:extLst>
            </p:cNvPr>
            <p:cNvSpPr>
              <a:spLocks/>
            </p:cNvSpPr>
            <p:nvPr/>
          </p:nvSpPr>
          <p:spPr bwMode="auto">
            <a:xfrm>
              <a:off x="6263127" y="3393229"/>
              <a:ext cx="421376" cy="744819"/>
            </a:xfrm>
            <a:custGeom>
              <a:avLst/>
              <a:gdLst>
                <a:gd name="T0" fmla="*/ 0 w 220"/>
                <a:gd name="T1" fmla="*/ 252 h 388"/>
                <a:gd name="T2" fmla="*/ 22 w 220"/>
                <a:gd name="T3" fmla="*/ 179 h 388"/>
                <a:gd name="T4" fmla="*/ 63 w 220"/>
                <a:gd name="T5" fmla="*/ 162 h 388"/>
                <a:gd name="T6" fmla="*/ 104 w 220"/>
                <a:gd name="T7" fmla="*/ 164 h 388"/>
                <a:gd name="T8" fmla="*/ 117 w 220"/>
                <a:gd name="T9" fmla="*/ 160 h 388"/>
                <a:gd name="T10" fmla="*/ 119 w 220"/>
                <a:gd name="T11" fmla="*/ 101 h 388"/>
                <a:gd name="T12" fmla="*/ 116 w 220"/>
                <a:gd name="T13" fmla="*/ 91 h 388"/>
                <a:gd name="T14" fmla="*/ 124 w 220"/>
                <a:gd name="T15" fmla="*/ 60 h 388"/>
                <a:gd name="T16" fmla="*/ 127 w 220"/>
                <a:gd name="T17" fmla="*/ 55 h 388"/>
                <a:gd name="T18" fmla="*/ 150 w 220"/>
                <a:gd name="T19" fmla="*/ 16 h 388"/>
                <a:gd name="T20" fmla="*/ 147 w 220"/>
                <a:gd name="T21" fmla="*/ 0 h 388"/>
                <a:gd name="T22" fmla="*/ 159 w 220"/>
                <a:gd name="T23" fmla="*/ 10 h 388"/>
                <a:gd name="T24" fmla="*/ 163 w 220"/>
                <a:gd name="T25" fmla="*/ 1 h 388"/>
                <a:gd name="T26" fmla="*/ 166 w 220"/>
                <a:gd name="T27" fmla="*/ 11 h 388"/>
                <a:gd name="T28" fmla="*/ 192 w 220"/>
                <a:gd name="T29" fmla="*/ 25 h 388"/>
                <a:gd name="T30" fmla="*/ 207 w 220"/>
                <a:gd name="T31" fmla="*/ 46 h 388"/>
                <a:gd name="T32" fmla="*/ 213 w 220"/>
                <a:gd name="T33" fmla="*/ 79 h 388"/>
                <a:gd name="T34" fmla="*/ 205 w 220"/>
                <a:gd name="T35" fmla="*/ 116 h 388"/>
                <a:gd name="T36" fmla="*/ 204 w 220"/>
                <a:gd name="T37" fmla="*/ 130 h 388"/>
                <a:gd name="T38" fmla="*/ 192 w 220"/>
                <a:gd name="T39" fmla="*/ 149 h 388"/>
                <a:gd name="T40" fmla="*/ 188 w 220"/>
                <a:gd name="T41" fmla="*/ 151 h 388"/>
                <a:gd name="T42" fmla="*/ 174 w 220"/>
                <a:gd name="T43" fmla="*/ 179 h 388"/>
                <a:gd name="T44" fmla="*/ 174 w 220"/>
                <a:gd name="T45" fmla="*/ 201 h 388"/>
                <a:gd name="T46" fmla="*/ 182 w 220"/>
                <a:gd name="T47" fmla="*/ 228 h 388"/>
                <a:gd name="T48" fmla="*/ 209 w 220"/>
                <a:gd name="T49" fmla="*/ 266 h 388"/>
                <a:gd name="T50" fmla="*/ 219 w 220"/>
                <a:gd name="T51" fmla="*/ 309 h 388"/>
                <a:gd name="T52" fmla="*/ 210 w 220"/>
                <a:gd name="T53" fmla="*/ 388 h 388"/>
                <a:gd name="T54" fmla="*/ 0 w 220"/>
                <a:gd name="T55" fmla="*/ 25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0" h="388">
                  <a:moveTo>
                    <a:pt x="0" y="252"/>
                  </a:moveTo>
                  <a:cubicBezTo>
                    <a:pt x="0" y="252"/>
                    <a:pt x="8" y="202"/>
                    <a:pt x="22" y="179"/>
                  </a:cubicBezTo>
                  <a:cubicBezTo>
                    <a:pt x="35" y="156"/>
                    <a:pt x="41" y="153"/>
                    <a:pt x="63" y="162"/>
                  </a:cubicBezTo>
                  <a:cubicBezTo>
                    <a:pt x="86" y="171"/>
                    <a:pt x="100" y="166"/>
                    <a:pt x="104" y="164"/>
                  </a:cubicBezTo>
                  <a:cubicBezTo>
                    <a:pt x="108" y="161"/>
                    <a:pt x="114" y="160"/>
                    <a:pt x="117" y="160"/>
                  </a:cubicBezTo>
                  <a:cubicBezTo>
                    <a:pt x="117" y="160"/>
                    <a:pt x="125" y="127"/>
                    <a:pt x="119" y="101"/>
                  </a:cubicBezTo>
                  <a:cubicBezTo>
                    <a:pt x="119" y="101"/>
                    <a:pt x="116" y="96"/>
                    <a:pt x="116" y="91"/>
                  </a:cubicBezTo>
                  <a:cubicBezTo>
                    <a:pt x="116" y="87"/>
                    <a:pt x="119" y="66"/>
                    <a:pt x="124" y="60"/>
                  </a:cubicBezTo>
                  <a:cubicBezTo>
                    <a:pt x="124" y="60"/>
                    <a:pt x="127" y="58"/>
                    <a:pt x="127" y="55"/>
                  </a:cubicBezTo>
                  <a:cubicBezTo>
                    <a:pt x="128" y="52"/>
                    <a:pt x="132" y="27"/>
                    <a:pt x="150" y="16"/>
                  </a:cubicBezTo>
                  <a:cubicBezTo>
                    <a:pt x="150" y="16"/>
                    <a:pt x="157" y="9"/>
                    <a:pt x="147" y="0"/>
                  </a:cubicBezTo>
                  <a:cubicBezTo>
                    <a:pt x="147" y="0"/>
                    <a:pt x="153" y="0"/>
                    <a:pt x="159" y="10"/>
                  </a:cubicBezTo>
                  <a:cubicBezTo>
                    <a:pt x="159" y="10"/>
                    <a:pt x="157" y="1"/>
                    <a:pt x="163" y="1"/>
                  </a:cubicBezTo>
                  <a:cubicBezTo>
                    <a:pt x="163" y="1"/>
                    <a:pt x="158" y="10"/>
                    <a:pt x="166" y="11"/>
                  </a:cubicBezTo>
                  <a:cubicBezTo>
                    <a:pt x="175" y="13"/>
                    <a:pt x="186" y="16"/>
                    <a:pt x="192" y="25"/>
                  </a:cubicBezTo>
                  <a:cubicBezTo>
                    <a:pt x="198" y="33"/>
                    <a:pt x="198" y="40"/>
                    <a:pt x="207" y="46"/>
                  </a:cubicBezTo>
                  <a:cubicBezTo>
                    <a:pt x="215" y="53"/>
                    <a:pt x="214" y="72"/>
                    <a:pt x="213" y="79"/>
                  </a:cubicBezTo>
                  <a:cubicBezTo>
                    <a:pt x="211" y="85"/>
                    <a:pt x="204" y="112"/>
                    <a:pt x="205" y="116"/>
                  </a:cubicBezTo>
                  <a:cubicBezTo>
                    <a:pt x="206" y="121"/>
                    <a:pt x="206" y="124"/>
                    <a:pt x="204" y="130"/>
                  </a:cubicBezTo>
                  <a:cubicBezTo>
                    <a:pt x="201" y="136"/>
                    <a:pt x="194" y="150"/>
                    <a:pt x="192" y="149"/>
                  </a:cubicBezTo>
                  <a:cubicBezTo>
                    <a:pt x="190" y="148"/>
                    <a:pt x="188" y="150"/>
                    <a:pt x="188" y="151"/>
                  </a:cubicBezTo>
                  <a:cubicBezTo>
                    <a:pt x="187" y="152"/>
                    <a:pt x="176" y="171"/>
                    <a:pt x="174" y="179"/>
                  </a:cubicBezTo>
                  <a:cubicBezTo>
                    <a:pt x="172" y="187"/>
                    <a:pt x="170" y="197"/>
                    <a:pt x="174" y="201"/>
                  </a:cubicBezTo>
                  <a:cubicBezTo>
                    <a:pt x="178" y="206"/>
                    <a:pt x="180" y="221"/>
                    <a:pt x="182" y="228"/>
                  </a:cubicBezTo>
                  <a:cubicBezTo>
                    <a:pt x="184" y="235"/>
                    <a:pt x="202" y="254"/>
                    <a:pt x="209" y="266"/>
                  </a:cubicBezTo>
                  <a:cubicBezTo>
                    <a:pt x="216" y="278"/>
                    <a:pt x="220" y="280"/>
                    <a:pt x="219" y="309"/>
                  </a:cubicBezTo>
                  <a:cubicBezTo>
                    <a:pt x="217" y="339"/>
                    <a:pt x="214" y="369"/>
                    <a:pt x="210" y="388"/>
                  </a:cubicBezTo>
                  <a:lnTo>
                    <a:pt x="0" y="25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39" name="Shape 763">
            <a:extLst>
              <a:ext uri="{FF2B5EF4-FFF2-40B4-BE49-F238E27FC236}">
                <a16:creationId xmlns:a16="http://schemas.microsoft.com/office/drawing/2014/main" id="{D0F0BABF-D75A-4826-AF3E-9D4DBB74582A}"/>
              </a:ext>
            </a:extLst>
          </p:cNvPr>
          <p:cNvGrpSpPr/>
          <p:nvPr/>
        </p:nvGrpSpPr>
        <p:grpSpPr>
          <a:xfrm rot="1604303">
            <a:off x="7252322" y="2871164"/>
            <a:ext cx="574817" cy="303723"/>
            <a:chOff x="5233525" y="4954450"/>
            <a:chExt cx="538275" cy="516350"/>
          </a:xfrm>
          <a:solidFill>
            <a:schemeClr val="bg1"/>
          </a:solidFill>
        </p:grpSpPr>
        <p:sp>
          <p:nvSpPr>
            <p:cNvPr id="41" name="Shape 764">
              <a:extLst>
                <a:ext uri="{FF2B5EF4-FFF2-40B4-BE49-F238E27FC236}">
                  <a16:creationId xmlns:a16="http://schemas.microsoft.com/office/drawing/2014/main" id="{F925BE82-C4DC-44F7-AEAF-0595BD68C14B}"/>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grpFill/>
            <a:ln w="34925" cap="rnd" cmpd="sng">
              <a:solidFill>
                <a:schemeClr val="bg1"/>
              </a:solidFill>
              <a:prstDash val="solid"/>
              <a:round/>
              <a:headEnd type="none" w="med" len="med"/>
              <a:tailEnd type="none" w="med" len="med"/>
            </a:ln>
          </p:spPr>
          <p:txBody>
            <a:bodyPr lIns="91425" tIns="91425" rIns="91425" bIns="91425" anchor="ctr"/>
            <a:lstStyle/>
            <a:p>
              <a:pPr>
                <a:spcBef>
                  <a:spcPts val="0"/>
                </a:spcBef>
                <a:defRPr/>
              </a:pPr>
              <a:endParaRPr b="1">
                <a:solidFill>
                  <a:schemeClr val="bg1"/>
                </a:solidFill>
              </a:endParaRPr>
            </a:p>
          </p:txBody>
        </p:sp>
        <p:sp>
          <p:nvSpPr>
            <p:cNvPr id="42" name="Shape 765">
              <a:extLst>
                <a:ext uri="{FF2B5EF4-FFF2-40B4-BE49-F238E27FC236}">
                  <a16:creationId xmlns:a16="http://schemas.microsoft.com/office/drawing/2014/main" id="{6164EE05-457F-4E99-8D22-B5CB52A1319B}"/>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grpFill/>
            <a:ln w="34925" cap="rnd" cmpd="sng">
              <a:solidFill>
                <a:schemeClr val="bg1"/>
              </a:solidFill>
              <a:prstDash val="solid"/>
              <a:round/>
              <a:headEnd type="none" w="med" len="med"/>
              <a:tailEnd type="none" w="med" len="med"/>
            </a:ln>
          </p:spPr>
          <p:txBody>
            <a:bodyPr lIns="91425" tIns="91425" rIns="91425" bIns="91425" anchor="ctr"/>
            <a:lstStyle/>
            <a:p>
              <a:pPr>
                <a:spcBef>
                  <a:spcPts val="0"/>
                </a:spcBef>
                <a:defRPr/>
              </a:pPr>
              <a:endParaRPr b="1">
                <a:solidFill>
                  <a:schemeClr val="bg1"/>
                </a:solidFill>
              </a:endParaRPr>
            </a:p>
          </p:txBody>
        </p:sp>
        <p:sp>
          <p:nvSpPr>
            <p:cNvPr id="43" name="Shape 766">
              <a:extLst>
                <a:ext uri="{FF2B5EF4-FFF2-40B4-BE49-F238E27FC236}">
                  <a16:creationId xmlns:a16="http://schemas.microsoft.com/office/drawing/2014/main" id="{30CB053F-53AA-43D1-9AD2-0FFD68A335B2}"/>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grpFill/>
            <a:ln w="34925" cap="rnd" cmpd="sng">
              <a:solidFill>
                <a:schemeClr val="bg1"/>
              </a:solidFill>
              <a:prstDash val="solid"/>
              <a:round/>
              <a:headEnd type="none" w="med" len="med"/>
              <a:tailEnd type="none" w="med" len="med"/>
            </a:ln>
          </p:spPr>
          <p:txBody>
            <a:bodyPr lIns="91425" tIns="91425" rIns="91425" bIns="91425" anchor="ctr"/>
            <a:lstStyle/>
            <a:p>
              <a:pPr>
                <a:spcBef>
                  <a:spcPts val="0"/>
                </a:spcBef>
                <a:defRPr/>
              </a:pPr>
              <a:endParaRPr b="1">
                <a:solidFill>
                  <a:schemeClr val="bg1"/>
                </a:solidFill>
              </a:endParaRPr>
            </a:p>
          </p:txBody>
        </p:sp>
        <p:sp>
          <p:nvSpPr>
            <p:cNvPr id="44" name="Shape 767">
              <a:extLst>
                <a:ext uri="{FF2B5EF4-FFF2-40B4-BE49-F238E27FC236}">
                  <a16:creationId xmlns:a16="http://schemas.microsoft.com/office/drawing/2014/main" id="{A8DBB09F-E81C-4E41-B9A1-356A86F19D9D}"/>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grpFill/>
            <a:ln w="34925" cap="rnd" cmpd="sng">
              <a:solidFill>
                <a:schemeClr val="bg1"/>
              </a:solidFill>
              <a:prstDash val="solid"/>
              <a:round/>
              <a:headEnd type="none" w="med" len="med"/>
              <a:tailEnd type="none" w="med" len="med"/>
            </a:ln>
          </p:spPr>
          <p:txBody>
            <a:bodyPr lIns="91425" tIns="91425" rIns="91425" bIns="91425" anchor="ctr"/>
            <a:lstStyle/>
            <a:p>
              <a:pPr>
                <a:spcBef>
                  <a:spcPts val="0"/>
                </a:spcBef>
                <a:defRPr/>
              </a:pPr>
              <a:endParaRPr b="1">
                <a:solidFill>
                  <a:schemeClr val="bg1"/>
                </a:solidFill>
              </a:endParaRPr>
            </a:p>
          </p:txBody>
        </p:sp>
        <p:sp>
          <p:nvSpPr>
            <p:cNvPr id="45" name="Shape 768">
              <a:extLst>
                <a:ext uri="{FF2B5EF4-FFF2-40B4-BE49-F238E27FC236}">
                  <a16:creationId xmlns:a16="http://schemas.microsoft.com/office/drawing/2014/main" id="{2556E277-5DD3-4B15-9456-336319683E01}"/>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grpFill/>
            <a:ln w="34925" cap="rnd" cmpd="sng">
              <a:solidFill>
                <a:schemeClr val="bg1"/>
              </a:solidFill>
              <a:prstDash val="solid"/>
              <a:round/>
              <a:headEnd type="none" w="med" len="med"/>
              <a:tailEnd type="none" w="med" len="med"/>
            </a:ln>
          </p:spPr>
          <p:txBody>
            <a:bodyPr lIns="91425" tIns="91425" rIns="91425" bIns="91425" anchor="ctr"/>
            <a:lstStyle/>
            <a:p>
              <a:pPr>
                <a:spcBef>
                  <a:spcPts val="0"/>
                </a:spcBef>
                <a:defRPr/>
              </a:pPr>
              <a:endParaRPr b="1">
                <a:solidFill>
                  <a:schemeClr val="bg1"/>
                </a:solidFill>
              </a:endParaRPr>
            </a:p>
          </p:txBody>
        </p:sp>
        <p:sp>
          <p:nvSpPr>
            <p:cNvPr id="46" name="Shape 769">
              <a:extLst>
                <a:ext uri="{FF2B5EF4-FFF2-40B4-BE49-F238E27FC236}">
                  <a16:creationId xmlns:a16="http://schemas.microsoft.com/office/drawing/2014/main" id="{2CC2F7FF-1F1F-4001-8E1A-C3E72149FB3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grpFill/>
            <a:ln w="34925" cap="rnd" cmpd="sng">
              <a:solidFill>
                <a:schemeClr val="bg1"/>
              </a:solidFill>
              <a:prstDash val="solid"/>
              <a:round/>
              <a:headEnd type="none" w="med" len="med"/>
              <a:tailEnd type="none" w="med" len="med"/>
            </a:ln>
          </p:spPr>
          <p:txBody>
            <a:bodyPr lIns="91425" tIns="91425" rIns="91425" bIns="91425" anchor="ctr"/>
            <a:lstStyle/>
            <a:p>
              <a:pPr>
                <a:spcBef>
                  <a:spcPts val="0"/>
                </a:spcBef>
                <a:defRPr/>
              </a:pPr>
              <a:endParaRPr b="1" dirty="0">
                <a:solidFill>
                  <a:schemeClr val="bg1"/>
                </a:solidFill>
              </a:endParaRPr>
            </a:p>
          </p:txBody>
        </p:sp>
        <p:sp>
          <p:nvSpPr>
            <p:cNvPr id="47" name="Shape 770">
              <a:extLst>
                <a:ext uri="{FF2B5EF4-FFF2-40B4-BE49-F238E27FC236}">
                  <a16:creationId xmlns:a16="http://schemas.microsoft.com/office/drawing/2014/main" id="{B8902124-3B0A-41CA-9AD9-BBDCFBE06C9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grpFill/>
            <a:ln w="34925" cap="rnd" cmpd="sng">
              <a:solidFill>
                <a:schemeClr val="bg1"/>
              </a:solidFill>
              <a:prstDash val="solid"/>
              <a:round/>
              <a:headEnd type="none" w="med" len="med"/>
              <a:tailEnd type="none" w="med" len="med"/>
            </a:ln>
          </p:spPr>
          <p:txBody>
            <a:bodyPr lIns="91425" tIns="91425" rIns="91425" bIns="91425" anchor="ctr"/>
            <a:lstStyle/>
            <a:p>
              <a:pPr>
                <a:spcBef>
                  <a:spcPts val="0"/>
                </a:spcBef>
                <a:defRPr/>
              </a:pPr>
              <a:endParaRPr b="1">
                <a:solidFill>
                  <a:schemeClr val="bg1"/>
                </a:solidFill>
              </a:endParaRPr>
            </a:p>
          </p:txBody>
        </p:sp>
        <p:sp>
          <p:nvSpPr>
            <p:cNvPr id="48" name="Shape 771">
              <a:extLst>
                <a:ext uri="{FF2B5EF4-FFF2-40B4-BE49-F238E27FC236}">
                  <a16:creationId xmlns:a16="http://schemas.microsoft.com/office/drawing/2014/main" id="{677D89D8-AEFF-40DB-BA46-D9475AA34542}"/>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grpFill/>
            <a:ln w="34925" cap="rnd" cmpd="sng">
              <a:solidFill>
                <a:schemeClr val="bg1"/>
              </a:solidFill>
              <a:prstDash val="solid"/>
              <a:round/>
              <a:headEnd type="none" w="med" len="med"/>
              <a:tailEnd type="none" w="med" len="med"/>
            </a:ln>
          </p:spPr>
          <p:txBody>
            <a:bodyPr lIns="91425" tIns="91425" rIns="91425" bIns="91425" anchor="ctr"/>
            <a:lstStyle/>
            <a:p>
              <a:pPr>
                <a:spcBef>
                  <a:spcPts val="0"/>
                </a:spcBef>
                <a:defRPr/>
              </a:pPr>
              <a:endParaRPr b="1">
                <a:solidFill>
                  <a:schemeClr val="bg1"/>
                </a:solidFill>
              </a:endParaRPr>
            </a:p>
          </p:txBody>
        </p:sp>
        <p:sp>
          <p:nvSpPr>
            <p:cNvPr id="49" name="Shape 772">
              <a:extLst>
                <a:ext uri="{FF2B5EF4-FFF2-40B4-BE49-F238E27FC236}">
                  <a16:creationId xmlns:a16="http://schemas.microsoft.com/office/drawing/2014/main" id="{39289CC0-28E3-4782-BCBF-909CC0034477}"/>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grpFill/>
            <a:ln w="34925" cap="rnd" cmpd="sng">
              <a:solidFill>
                <a:schemeClr val="bg1"/>
              </a:solidFill>
              <a:prstDash val="solid"/>
              <a:round/>
              <a:headEnd type="none" w="med" len="med"/>
              <a:tailEnd type="none" w="med" len="med"/>
            </a:ln>
          </p:spPr>
          <p:txBody>
            <a:bodyPr lIns="91425" tIns="91425" rIns="91425" bIns="91425" anchor="ctr"/>
            <a:lstStyle/>
            <a:p>
              <a:pPr>
                <a:spcBef>
                  <a:spcPts val="0"/>
                </a:spcBef>
                <a:defRPr/>
              </a:pPr>
              <a:endParaRPr b="1">
                <a:solidFill>
                  <a:schemeClr val="bg1"/>
                </a:solidFill>
              </a:endParaRPr>
            </a:p>
          </p:txBody>
        </p:sp>
        <p:sp>
          <p:nvSpPr>
            <p:cNvPr id="50" name="Shape 773">
              <a:extLst>
                <a:ext uri="{FF2B5EF4-FFF2-40B4-BE49-F238E27FC236}">
                  <a16:creationId xmlns:a16="http://schemas.microsoft.com/office/drawing/2014/main" id="{73F7C49C-48E9-4E89-AC5B-AF8EE93EE115}"/>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grpFill/>
            <a:ln w="34925" cap="rnd" cmpd="sng">
              <a:solidFill>
                <a:schemeClr val="bg1"/>
              </a:solidFill>
              <a:prstDash val="solid"/>
              <a:round/>
              <a:headEnd type="none" w="med" len="med"/>
              <a:tailEnd type="none" w="med" len="med"/>
            </a:ln>
          </p:spPr>
          <p:txBody>
            <a:bodyPr lIns="91425" tIns="91425" rIns="91425" bIns="91425" anchor="ctr"/>
            <a:lstStyle/>
            <a:p>
              <a:pPr>
                <a:spcBef>
                  <a:spcPts val="0"/>
                </a:spcBef>
                <a:defRPr/>
              </a:pPr>
              <a:endParaRPr b="1">
                <a:solidFill>
                  <a:schemeClr val="bg1"/>
                </a:solidFill>
              </a:endParaRPr>
            </a:p>
          </p:txBody>
        </p:sp>
        <p:sp>
          <p:nvSpPr>
            <p:cNvPr id="51" name="Shape 774">
              <a:extLst>
                <a:ext uri="{FF2B5EF4-FFF2-40B4-BE49-F238E27FC236}">
                  <a16:creationId xmlns:a16="http://schemas.microsoft.com/office/drawing/2014/main" id="{154D7010-5094-4051-8296-BD99943E6789}"/>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grpFill/>
            <a:ln w="34925" cap="rnd" cmpd="sng">
              <a:solidFill>
                <a:schemeClr val="bg1"/>
              </a:solidFill>
              <a:prstDash val="solid"/>
              <a:round/>
              <a:headEnd type="none" w="med" len="med"/>
              <a:tailEnd type="none" w="med" len="med"/>
            </a:ln>
          </p:spPr>
          <p:txBody>
            <a:bodyPr lIns="91425" tIns="91425" rIns="91425" bIns="91425" anchor="ctr"/>
            <a:lstStyle/>
            <a:p>
              <a:pPr>
                <a:spcBef>
                  <a:spcPts val="0"/>
                </a:spcBef>
                <a:defRPr/>
              </a:pPr>
              <a:endParaRPr b="1">
                <a:solidFill>
                  <a:schemeClr val="bg1"/>
                </a:solidFill>
              </a:endParaRPr>
            </a:p>
          </p:txBody>
        </p:sp>
      </p:grpSp>
      <p:grpSp>
        <p:nvGrpSpPr>
          <p:cNvPr id="34" name="Shape 559">
            <a:extLst>
              <a:ext uri="{FF2B5EF4-FFF2-40B4-BE49-F238E27FC236}">
                <a16:creationId xmlns:a16="http://schemas.microsoft.com/office/drawing/2014/main" id="{EBAB3800-4369-45A7-8E29-9BAB01F102C1}"/>
              </a:ext>
            </a:extLst>
          </p:cNvPr>
          <p:cNvGrpSpPr>
            <a:grpSpLocks/>
          </p:cNvGrpSpPr>
          <p:nvPr/>
        </p:nvGrpSpPr>
        <p:grpSpPr bwMode="auto">
          <a:xfrm rot="1124406">
            <a:off x="6687701" y="3682398"/>
            <a:ext cx="242344" cy="434423"/>
            <a:chOff x="4604550" y="3714775"/>
            <a:chExt cx="439625" cy="319075"/>
          </a:xfrm>
        </p:grpSpPr>
        <p:sp>
          <p:nvSpPr>
            <p:cNvPr id="35" name="Shape 560">
              <a:extLst>
                <a:ext uri="{FF2B5EF4-FFF2-40B4-BE49-F238E27FC236}">
                  <a16:creationId xmlns:a16="http://schemas.microsoft.com/office/drawing/2014/main" id="{EB3CDA69-81EF-497C-8189-3E7590C8FFF2}"/>
                </a:ext>
              </a:extLst>
            </p:cNvPr>
            <p:cNvSpPr>
              <a:spLocks/>
            </p:cNvSpPr>
            <p:nvPr/>
          </p:nvSpPr>
          <p:spPr bwMode="auto">
            <a:xfrm>
              <a:off x="4604550" y="3714775"/>
              <a:ext cx="439625" cy="319075"/>
            </a:xfrm>
            <a:custGeom>
              <a:avLst/>
              <a:gdLst>
                <a:gd name="T0" fmla="*/ 244140625 w 17585"/>
                <a:gd name="T1" fmla="*/ 244140625 h 12763"/>
                <a:gd name="T2" fmla="*/ 244140625 w 17585"/>
                <a:gd name="T3" fmla="*/ 2147483646 h 12763"/>
                <a:gd name="T4" fmla="*/ 244140625 w 17585"/>
                <a:gd name="T5" fmla="*/ 2147483646 h 12763"/>
                <a:gd name="T6" fmla="*/ 244140625 w 17585"/>
                <a:gd name="T7" fmla="*/ 2147483646 h 12763"/>
                <a:gd name="T8" fmla="*/ 2147483646 w 17585"/>
                <a:gd name="T9" fmla="*/ 2147483646 h 12763"/>
                <a:gd name="T10" fmla="*/ 2147483646 w 17585"/>
                <a:gd name="T11" fmla="*/ 2147483646 h 12763"/>
                <a:gd name="T12" fmla="*/ 2147483646 w 17585"/>
                <a:gd name="T13" fmla="*/ 2147483646 h 12763"/>
                <a:gd name="T14" fmla="*/ 2147483646 w 17585"/>
                <a:gd name="T15" fmla="*/ 2147483646 h 12763"/>
                <a:gd name="T16" fmla="*/ 2147483646 w 17585"/>
                <a:gd name="T17" fmla="*/ 2147483646 h 12763"/>
                <a:gd name="T18" fmla="*/ 2147483646 w 17585"/>
                <a:gd name="T19" fmla="*/ 2147483646 h 12763"/>
                <a:gd name="T20" fmla="*/ 2147483646 w 17585"/>
                <a:gd name="T21" fmla="*/ 2147483646 h 12763"/>
                <a:gd name="T22" fmla="*/ 2147483646 w 17585"/>
                <a:gd name="T23" fmla="*/ 2147483646 h 127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585"/>
                <a:gd name="T37" fmla="*/ 0 h 12763"/>
                <a:gd name="T38" fmla="*/ 17585 w 17585"/>
                <a:gd name="T39" fmla="*/ 12763 h 127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585" h="12763" fill="none" extrusionOk="0">
                  <a:moveTo>
                    <a:pt x="1" y="1"/>
                  </a:move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34925" cap="rnd"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36" name="Shape 561">
              <a:extLst>
                <a:ext uri="{FF2B5EF4-FFF2-40B4-BE49-F238E27FC236}">
                  <a16:creationId xmlns:a16="http://schemas.microsoft.com/office/drawing/2014/main" id="{5227864D-6409-4047-AD53-57213E8ED698}"/>
                </a:ext>
              </a:extLst>
            </p:cNvPr>
            <p:cNvSpPr>
              <a:spLocks/>
            </p:cNvSpPr>
            <p:nvPr/>
          </p:nvSpPr>
          <p:spPr bwMode="auto">
            <a:xfrm>
              <a:off x="4647175" y="3761675"/>
              <a:ext cx="354400" cy="213725"/>
            </a:xfrm>
            <a:custGeom>
              <a:avLst/>
              <a:gdLst>
                <a:gd name="T0" fmla="*/ 244140625 w 14176"/>
                <a:gd name="T1" fmla="*/ 2147483646 h 8549"/>
                <a:gd name="T2" fmla="*/ 2147483646 w 14176"/>
                <a:gd name="T3" fmla="*/ 2147483646 h 8549"/>
                <a:gd name="T4" fmla="*/ 2147483646 w 14176"/>
                <a:gd name="T5" fmla="*/ 2147483646 h 8549"/>
                <a:gd name="T6" fmla="*/ 2147483646 w 14176"/>
                <a:gd name="T7" fmla="*/ 2147483646 h 8549"/>
                <a:gd name="T8" fmla="*/ 2147483646 w 14176"/>
                <a:gd name="T9" fmla="*/ 2147483646 h 8549"/>
                <a:gd name="T10" fmla="*/ 2147483646 w 14176"/>
                <a:gd name="T11" fmla="*/ 2147483646 h 8549"/>
                <a:gd name="T12" fmla="*/ 2147483646 w 14176"/>
                <a:gd name="T13" fmla="*/ 2147483646 h 8549"/>
                <a:gd name="T14" fmla="*/ 2147483646 w 14176"/>
                <a:gd name="T15" fmla="*/ 2147483646 h 8549"/>
                <a:gd name="T16" fmla="*/ 2147483646 w 14176"/>
                <a:gd name="T17" fmla="*/ 2147483646 h 8549"/>
                <a:gd name="T18" fmla="*/ 2147483646 w 14176"/>
                <a:gd name="T19" fmla="*/ 2147483646 h 8549"/>
                <a:gd name="T20" fmla="*/ 2147483646 w 14176"/>
                <a:gd name="T21" fmla="*/ 2147483646 h 8549"/>
                <a:gd name="T22" fmla="*/ 2147483646 w 14176"/>
                <a:gd name="T23" fmla="*/ 2147483646 h 8549"/>
                <a:gd name="T24" fmla="*/ 2147483646 w 14176"/>
                <a:gd name="T25" fmla="*/ 2147483646 h 8549"/>
                <a:gd name="T26" fmla="*/ 2147483646 w 14176"/>
                <a:gd name="T27" fmla="*/ 2147483646 h 8549"/>
                <a:gd name="T28" fmla="*/ 2147483646 w 14176"/>
                <a:gd name="T29" fmla="*/ 2147483646 h 8549"/>
                <a:gd name="T30" fmla="*/ 2147483646 w 14176"/>
                <a:gd name="T31" fmla="*/ 0 h 85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176"/>
                <a:gd name="T49" fmla="*/ 0 h 8549"/>
                <a:gd name="T50" fmla="*/ 14176 w 14176"/>
                <a:gd name="T51" fmla="*/ 8549 h 85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176" h="8549" fill="none" extrusionOk="0">
                  <a:moveTo>
                    <a:pt x="1" y="8549"/>
                  </a:moveTo>
                  <a:lnTo>
                    <a:pt x="3654" y="4408"/>
                  </a:lnTo>
                  <a:lnTo>
                    <a:pt x="5821" y="5699"/>
                  </a:lnTo>
                  <a:lnTo>
                    <a:pt x="9085" y="1924"/>
                  </a:lnTo>
                  <a:lnTo>
                    <a:pt x="9061" y="1924"/>
                  </a:lnTo>
                  <a:lnTo>
                    <a:pt x="9085" y="1924"/>
                  </a:lnTo>
                  <a:lnTo>
                    <a:pt x="9061" y="1924"/>
                  </a:lnTo>
                  <a:lnTo>
                    <a:pt x="9085" y="1924"/>
                  </a:lnTo>
                  <a:lnTo>
                    <a:pt x="10571" y="3337"/>
                  </a:lnTo>
                  <a:lnTo>
                    <a:pt x="14175" y="0"/>
                  </a:lnTo>
                </a:path>
              </a:pathLst>
            </a:custGeom>
            <a:noFill/>
            <a:ln w="34925" cap="rnd"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spTree>
    <p:extLst>
      <p:ext uri="{BB962C8B-B14F-4D97-AF65-F5344CB8AC3E}">
        <p14:creationId xmlns:p14="http://schemas.microsoft.com/office/powerpoint/2010/main" val="1860128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Полилиния: фигура 45">
            <a:extLst>
              <a:ext uri="{FF2B5EF4-FFF2-40B4-BE49-F238E27FC236}">
                <a16:creationId xmlns:a16="http://schemas.microsoft.com/office/drawing/2014/main" id="{50C6B096-B0E7-4E3D-9F50-A8D4E291921D}"/>
              </a:ext>
            </a:extLst>
          </p:cNvPr>
          <p:cNvSpPr/>
          <p:nvPr/>
        </p:nvSpPr>
        <p:spPr>
          <a:xfrm>
            <a:off x="10483116" y="1030286"/>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chemeClr val="bg1">
              <a:lumMod val="85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47" name="Полилиния: фигура 46">
            <a:extLst>
              <a:ext uri="{FF2B5EF4-FFF2-40B4-BE49-F238E27FC236}">
                <a16:creationId xmlns:a16="http://schemas.microsoft.com/office/drawing/2014/main" id="{004D2932-7530-4240-9676-854C12F8F819}"/>
              </a:ext>
            </a:extLst>
          </p:cNvPr>
          <p:cNvSpPr/>
          <p:nvPr/>
        </p:nvSpPr>
        <p:spPr>
          <a:xfrm>
            <a:off x="9351147" y="1028988"/>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chemeClr val="bg1">
              <a:lumMod val="85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44" name="Полилиния: фигура 43">
            <a:extLst>
              <a:ext uri="{FF2B5EF4-FFF2-40B4-BE49-F238E27FC236}">
                <a16:creationId xmlns:a16="http://schemas.microsoft.com/office/drawing/2014/main" id="{8680CF91-5744-4B96-A5DF-5BF376DC32B7}"/>
              </a:ext>
            </a:extLst>
          </p:cNvPr>
          <p:cNvSpPr/>
          <p:nvPr/>
        </p:nvSpPr>
        <p:spPr>
          <a:xfrm>
            <a:off x="10483116" y="1030286"/>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rgbClr val="F2F2F2">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45" name="Полилиния: фигура 44">
            <a:extLst>
              <a:ext uri="{FF2B5EF4-FFF2-40B4-BE49-F238E27FC236}">
                <a16:creationId xmlns:a16="http://schemas.microsoft.com/office/drawing/2014/main" id="{434845DE-A4FE-46DB-B934-AAF81E13E780}"/>
              </a:ext>
            </a:extLst>
          </p:cNvPr>
          <p:cNvSpPr/>
          <p:nvPr/>
        </p:nvSpPr>
        <p:spPr>
          <a:xfrm>
            <a:off x="9351147" y="1039028"/>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rgbClr val="F2F2F2">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9" name="Стрелка: пятиугольник 8">
            <a:extLst>
              <a:ext uri="{FF2B5EF4-FFF2-40B4-BE49-F238E27FC236}">
                <a16:creationId xmlns:a16="http://schemas.microsoft.com/office/drawing/2014/main" id="{0AE5BCBA-7547-4A1D-BF40-BAD90A6ECC91}"/>
              </a:ext>
            </a:extLst>
          </p:cNvPr>
          <p:cNvSpPr/>
          <p:nvPr/>
        </p:nvSpPr>
        <p:spPr>
          <a:xfrm>
            <a:off x="375138" y="3786554"/>
            <a:ext cx="5802923" cy="1770184"/>
          </a:xfrm>
          <a:prstGeom prst="homePlate">
            <a:avLst>
              <a:gd name="adj" fmla="val 16794"/>
            </a:avLst>
          </a:prstGeom>
          <a:solidFill>
            <a:srgbClr val="DAE3F3">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Заголовок 1">
            <a:extLst>
              <a:ext uri="{FF2B5EF4-FFF2-40B4-BE49-F238E27FC236}">
                <a16:creationId xmlns:a16="http://schemas.microsoft.com/office/drawing/2014/main" id="{F2E52787-FE41-4025-8880-A15F5C87B727}"/>
              </a:ext>
            </a:extLst>
          </p:cNvPr>
          <p:cNvSpPr>
            <a:spLocks noGrp="1"/>
          </p:cNvSpPr>
          <p:nvPr>
            <p:ph type="ctrTitle"/>
          </p:nvPr>
        </p:nvSpPr>
        <p:spPr>
          <a:xfrm>
            <a:off x="752760" y="381857"/>
            <a:ext cx="10293657" cy="512473"/>
          </a:xfrm>
        </p:spPr>
        <p:txBody>
          <a:bodyPr>
            <a:noAutofit/>
          </a:bodyPr>
          <a:lstStyle/>
          <a:p>
            <a:pPr algn="l"/>
            <a:r>
              <a:rPr lang="ru-RU" altLang="ru-RU" sz="2600" b="1" dirty="0">
                <a:solidFill>
                  <a:srgbClr val="284391"/>
                </a:solidFill>
                <a:latin typeface="Arial" panose="020B0604020202020204" pitchFamily="34" charset="0"/>
                <a:cs typeface="Arial" panose="020B0604020202020204" pitchFamily="34" charset="0"/>
              </a:rPr>
              <a:t>Как изменилось </a:t>
            </a:r>
            <a:r>
              <a:rPr lang="ru-RU" altLang="ru-RU" sz="2600" b="1" dirty="0">
                <a:solidFill>
                  <a:srgbClr val="C00000"/>
                </a:solidFill>
                <a:latin typeface="Arial" panose="020B0604020202020204" pitchFamily="34" charset="0"/>
                <a:cs typeface="Arial" panose="020B0604020202020204" pitchFamily="34" charset="0"/>
              </a:rPr>
              <a:t>количество инвестиционных проектов </a:t>
            </a:r>
            <a:br>
              <a:rPr lang="ru-RU" altLang="ru-RU" sz="2600" b="1" dirty="0">
                <a:solidFill>
                  <a:srgbClr val="284391"/>
                </a:solidFill>
                <a:latin typeface="Arial" panose="020B0604020202020204" pitchFamily="34" charset="0"/>
                <a:cs typeface="Arial" panose="020B0604020202020204" pitchFamily="34" charset="0"/>
              </a:rPr>
            </a:br>
            <a:r>
              <a:rPr lang="ru-RU" altLang="ru-RU" sz="2600" b="1" dirty="0">
                <a:solidFill>
                  <a:srgbClr val="284391"/>
                </a:solidFill>
                <a:latin typeface="Arial" panose="020B0604020202020204" pitchFamily="34" charset="0"/>
                <a:cs typeface="Arial" panose="020B0604020202020204" pitchFamily="34" charset="0"/>
              </a:rPr>
              <a:t>в прошлом квартале по сравнению с позапрошлым?</a:t>
            </a:r>
            <a:endParaRPr lang="ru-RU" sz="2600" b="1" dirty="0">
              <a:solidFill>
                <a:srgbClr val="284391"/>
              </a:solidFill>
              <a:latin typeface="Arial" panose="020B0604020202020204" pitchFamily="34" charset="0"/>
              <a:cs typeface="Arial" panose="020B0604020202020204" pitchFamily="34" charset="0"/>
            </a:endParaRPr>
          </a:p>
        </p:txBody>
      </p:sp>
      <p:grpSp>
        <p:nvGrpSpPr>
          <p:cNvPr id="3" name="Группа 2">
            <a:extLst>
              <a:ext uri="{FF2B5EF4-FFF2-40B4-BE49-F238E27FC236}">
                <a16:creationId xmlns:a16="http://schemas.microsoft.com/office/drawing/2014/main" id="{AA94D823-FDFA-4515-8E42-79784B872E02}"/>
              </a:ext>
            </a:extLst>
          </p:cNvPr>
          <p:cNvGrpSpPr/>
          <p:nvPr/>
        </p:nvGrpSpPr>
        <p:grpSpPr>
          <a:xfrm>
            <a:off x="0" y="957941"/>
            <a:ext cx="12192000" cy="72346"/>
            <a:chOff x="0" y="957941"/>
            <a:chExt cx="12192000" cy="72346"/>
          </a:xfrm>
        </p:grpSpPr>
        <p:sp>
          <p:nvSpPr>
            <p:cNvPr id="4" name="Прямоугольник 3">
              <a:extLst>
                <a:ext uri="{FF2B5EF4-FFF2-40B4-BE49-F238E27FC236}">
                  <a16:creationId xmlns:a16="http://schemas.microsoft.com/office/drawing/2014/main" id="{23C07C10-62C6-4771-BEE3-D9AB45EB4850}"/>
                </a:ext>
              </a:extLst>
            </p:cNvPr>
            <p:cNvSpPr/>
            <p:nvPr/>
          </p:nvSpPr>
          <p:spPr>
            <a:xfrm>
              <a:off x="0" y="957942"/>
              <a:ext cx="12192000" cy="7234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араллелограмм 1">
              <a:extLst>
                <a:ext uri="{FF2B5EF4-FFF2-40B4-BE49-F238E27FC236}">
                  <a16:creationId xmlns:a16="http://schemas.microsoft.com/office/drawing/2014/main" id="{2562EB68-DBEA-44DE-92AF-AEA1E63898F7}"/>
                </a:ext>
              </a:extLst>
            </p:cNvPr>
            <p:cNvSpPr/>
            <p:nvPr/>
          </p:nvSpPr>
          <p:spPr>
            <a:xfrm flipH="1">
              <a:off x="552450" y="957942"/>
              <a:ext cx="195263" cy="72345"/>
            </a:xfrm>
            <a:prstGeom prst="parallelogram">
              <a:avLst>
                <a:gd name="adj" fmla="val 131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араллелограмм 10">
              <a:extLst>
                <a:ext uri="{FF2B5EF4-FFF2-40B4-BE49-F238E27FC236}">
                  <a16:creationId xmlns:a16="http://schemas.microsoft.com/office/drawing/2014/main" id="{08A8FE95-9BEE-4E85-AA82-33C58674A3E1}"/>
                </a:ext>
              </a:extLst>
            </p:cNvPr>
            <p:cNvSpPr/>
            <p:nvPr/>
          </p:nvSpPr>
          <p:spPr>
            <a:xfrm flipH="1">
              <a:off x="747713" y="957941"/>
              <a:ext cx="195263" cy="72345"/>
            </a:xfrm>
            <a:prstGeom prst="parallelogram">
              <a:avLst>
                <a:gd name="adj" fmla="val 131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0" name="Группа 29">
            <a:extLst>
              <a:ext uri="{FF2B5EF4-FFF2-40B4-BE49-F238E27FC236}">
                <a16:creationId xmlns:a16="http://schemas.microsoft.com/office/drawing/2014/main" id="{9F7752EB-1795-4F0F-873F-3BEA40F30AE8}"/>
              </a:ext>
            </a:extLst>
          </p:cNvPr>
          <p:cNvGrpSpPr/>
          <p:nvPr/>
        </p:nvGrpSpPr>
        <p:grpSpPr>
          <a:xfrm>
            <a:off x="11098816" y="150895"/>
            <a:ext cx="1018130" cy="843218"/>
            <a:chOff x="11098816" y="150895"/>
            <a:chExt cx="1018130" cy="843218"/>
          </a:xfrm>
        </p:grpSpPr>
        <p:grpSp>
          <p:nvGrpSpPr>
            <p:cNvPr id="29" name="Группа 28">
              <a:extLst>
                <a:ext uri="{FF2B5EF4-FFF2-40B4-BE49-F238E27FC236}">
                  <a16:creationId xmlns:a16="http://schemas.microsoft.com/office/drawing/2014/main" id="{0CE26789-7954-4C1E-B443-243F83D09B96}"/>
                </a:ext>
              </a:extLst>
            </p:cNvPr>
            <p:cNvGrpSpPr/>
            <p:nvPr/>
          </p:nvGrpSpPr>
          <p:grpSpPr>
            <a:xfrm>
              <a:off x="11152356" y="150895"/>
              <a:ext cx="658637" cy="504554"/>
              <a:chOff x="11152356" y="150895"/>
              <a:chExt cx="658637" cy="504554"/>
            </a:xfrm>
          </p:grpSpPr>
          <p:sp>
            <p:nvSpPr>
              <p:cNvPr id="25" name="Полилиния: фигура 24">
                <a:extLst>
                  <a:ext uri="{FF2B5EF4-FFF2-40B4-BE49-F238E27FC236}">
                    <a16:creationId xmlns:a16="http://schemas.microsoft.com/office/drawing/2014/main" id="{29442075-3304-4B10-B3F5-507604ADBA5C}"/>
                  </a:ext>
                </a:extLst>
              </p:cNvPr>
              <p:cNvSpPr/>
              <p:nvPr/>
            </p:nvSpPr>
            <p:spPr>
              <a:xfrm rot="12906208">
                <a:off x="11404770" y="150895"/>
                <a:ext cx="406223" cy="496933"/>
              </a:xfrm>
              <a:custGeom>
                <a:avLst/>
                <a:gdLst>
                  <a:gd name="connsiteX0" fmla="*/ 1212377 w 1266547"/>
                  <a:gd name="connsiteY0" fmla="*/ 1456144 h 1494286"/>
                  <a:gd name="connsiteX1" fmla="*/ 1096339 w 1266547"/>
                  <a:gd name="connsiteY1" fmla="*/ 1493703 h 1494286"/>
                  <a:gd name="connsiteX2" fmla="*/ 1058178 w 1266547"/>
                  <a:gd name="connsiteY2" fmla="*/ 1485127 h 1494286"/>
                  <a:gd name="connsiteX3" fmla="*/ 1052771 w 1266547"/>
                  <a:gd name="connsiteY3" fmla="*/ 1488928 h 1494286"/>
                  <a:gd name="connsiteX4" fmla="*/ 68954 w 1266547"/>
                  <a:gd name="connsiteY4" fmla="*/ 1252817 h 1494286"/>
                  <a:gd name="connsiteX5" fmla="*/ 68788 w 1266547"/>
                  <a:gd name="connsiteY5" fmla="*/ 1251900 h 1494286"/>
                  <a:gd name="connsiteX6" fmla="*/ 55241 w 1266547"/>
                  <a:gd name="connsiteY6" fmla="*/ 1248714 h 1494286"/>
                  <a:gd name="connsiteX7" fmla="*/ 14685 w 1266547"/>
                  <a:gd name="connsiteY7" fmla="*/ 1218525 h 1494286"/>
                  <a:gd name="connsiteX8" fmla="*/ 12 w 1266547"/>
                  <a:gd name="connsiteY8" fmla="*/ 1170142 h 1494286"/>
                  <a:gd name="connsiteX9" fmla="*/ 1351 w 1266547"/>
                  <a:gd name="connsiteY9" fmla="*/ 1158497 h 1494286"/>
                  <a:gd name="connsiteX10" fmla="*/ 675 w 1266547"/>
                  <a:gd name="connsiteY10" fmla="*/ 1158201 h 1494286"/>
                  <a:gd name="connsiteX11" fmla="*/ 111899 w 1266547"/>
                  <a:gd name="connsiteY11" fmla="*/ 150375 h 1494286"/>
                  <a:gd name="connsiteX12" fmla="*/ 112135 w 1266547"/>
                  <a:gd name="connsiteY12" fmla="*/ 150209 h 1494286"/>
                  <a:gd name="connsiteX13" fmla="*/ 117645 w 1266547"/>
                  <a:gd name="connsiteY13" fmla="*/ 113088 h 1494286"/>
                  <a:gd name="connsiteX14" fmla="*/ 194490 w 1266547"/>
                  <a:gd name="connsiteY14" fmla="*/ 18371 h 1494286"/>
                  <a:gd name="connsiteX15" fmla="*/ 354057 w 1266547"/>
                  <a:gd name="connsiteY15" fmla="*/ 25762 h 1494286"/>
                  <a:gd name="connsiteX16" fmla="*/ 421833 w 1266547"/>
                  <a:gd name="connsiteY16" fmla="*/ 127162 h 1494286"/>
                  <a:gd name="connsiteX17" fmla="*/ 423502 w 1266547"/>
                  <a:gd name="connsiteY17" fmla="*/ 157429 h 1494286"/>
                  <a:gd name="connsiteX18" fmla="*/ 429654 w 1266547"/>
                  <a:gd name="connsiteY18" fmla="*/ 107211 h 1494286"/>
                  <a:gd name="connsiteX19" fmla="*/ 427485 w 1266547"/>
                  <a:gd name="connsiteY19" fmla="*/ 135207 h 1494286"/>
                  <a:gd name="connsiteX20" fmla="*/ 430907 w 1266547"/>
                  <a:gd name="connsiteY20" fmla="*/ 125639 h 1494286"/>
                  <a:gd name="connsiteX21" fmla="*/ 335141 w 1266547"/>
                  <a:gd name="connsiteY21" fmla="*/ 993404 h 1494286"/>
                  <a:gd name="connsiteX22" fmla="*/ 1153653 w 1266547"/>
                  <a:gd name="connsiteY22" fmla="*/ 1189843 h 1494286"/>
                  <a:gd name="connsiteX23" fmla="*/ 1154414 w 1266547"/>
                  <a:gd name="connsiteY23" fmla="*/ 1187565 h 1494286"/>
                  <a:gd name="connsiteX24" fmla="*/ 1166088 w 1266547"/>
                  <a:gd name="connsiteY24" fmla="*/ 1192827 h 1494286"/>
                  <a:gd name="connsiteX25" fmla="*/ 1173355 w 1266547"/>
                  <a:gd name="connsiteY25" fmla="*/ 1194571 h 1494286"/>
                  <a:gd name="connsiteX26" fmla="*/ 1172876 w 1266547"/>
                  <a:gd name="connsiteY26" fmla="*/ 1195887 h 1494286"/>
                  <a:gd name="connsiteX27" fmla="*/ 1192822 w 1266547"/>
                  <a:gd name="connsiteY27" fmla="*/ 1204879 h 1494286"/>
                  <a:gd name="connsiteX28" fmla="*/ 1262997 w 1266547"/>
                  <a:gd name="connsiteY28" fmla="*/ 1304639 h 1494286"/>
                  <a:gd name="connsiteX29" fmla="*/ 1212377 w 1266547"/>
                  <a:gd name="connsiteY29" fmla="*/ 1456144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6547" h="1494286">
                    <a:moveTo>
                      <a:pt x="1212377" y="1456144"/>
                    </a:moveTo>
                    <a:cubicBezTo>
                      <a:pt x="1179930" y="1484185"/>
                      <a:pt x="1137939" y="1497302"/>
                      <a:pt x="1096339" y="1493703"/>
                    </a:cubicBezTo>
                    <a:lnTo>
                      <a:pt x="1058178" y="1485127"/>
                    </a:lnTo>
                    <a:lnTo>
                      <a:pt x="1052771" y="1488928"/>
                    </a:lnTo>
                    <a:lnTo>
                      <a:pt x="68954" y="1252817"/>
                    </a:lnTo>
                    <a:lnTo>
                      <a:pt x="68788" y="1251900"/>
                    </a:lnTo>
                    <a:lnTo>
                      <a:pt x="55241" y="1248714"/>
                    </a:lnTo>
                    <a:cubicBezTo>
                      <a:pt x="39187" y="1243242"/>
                      <a:pt x="24914" y="1233078"/>
                      <a:pt x="14685" y="1218525"/>
                    </a:cubicBezTo>
                    <a:cubicBezTo>
                      <a:pt x="4456" y="1203972"/>
                      <a:pt x="-276" y="1187099"/>
                      <a:pt x="12" y="1170142"/>
                    </a:cubicBezTo>
                    <a:lnTo>
                      <a:pt x="1351" y="1158497"/>
                    </a:lnTo>
                    <a:lnTo>
                      <a:pt x="675" y="1158201"/>
                    </a:lnTo>
                    <a:lnTo>
                      <a:pt x="111899" y="150375"/>
                    </a:lnTo>
                    <a:lnTo>
                      <a:pt x="112135" y="150209"/>
                    </a:lnTo>
                    <a:lnTo>
                      <a:pt x="117645" y="113088"/>
                    </a:lnTo>
                    <a:cubicBezTo>
                      <a:pt x="129271" y="72981"/>
                      <a:pt x="156637" y="38533"/>
                      <a:pt x="194490" y="18371"/>
                    </a:cubicBezTo>
                    <a:cubicBezTo>
                      <a:pt x="245030" y="-8549"/>
                      <a:pt x="306216" y="-5715"/>
                      <a:pt x="354057" y="25762"/>
                    </a:cubicBezTo>
                    <a:cubicBezTo>
                      <a:pt x="389883" y="49334"/>
                      <a:pt x="413952" y="86158"/>
                      <a:pt x="421833" y="127162"/>
                    </a:cubicBezTo>
                    <a:lnTo>
                      <a:pt x="423502" y="157429"/>
                    </a:lnTo>
                    <a:lnTo>
                      <a:pt x="429654" y="107211"/>
                    </a:lnTo>
                    <a:lnTo>
                      <a:pt x="427485" y="135207"/>
                    </a:lnTo>
                    <a:lnTo>
                      <a:pt x="430907" y="125639"/>
                    </a:lnTo>
                    <a:lnTo>
                      <a:pt x="335141" y="993404"/>
                    </a:lnTo>
                    <a:lnTo>
                      <a:pt x="1153653" y="1189843"/>
                    </a:lnTo>
                    <a:lnTo>
                      <a:pt x="1154414" y="1187565"/>
                    </a:lnTo>
                    <a:lnTo>
                      <a:pt x="1166088" y="1192827"/>
                    </a:lnTo>
                    <a:lnTo>
                      <a:pt x="1173355" y="1194571"/>
                    </a:lnTo>
                    <a:lnTo>
                      <a:pt x="1172876" y="1195887"/>
                    </a:lnTo>
                    <a:lnTo>
                      <a:pt x="1192822" y="1204879"/>
                    </a:lnTo>
                    <a:cubicBezTo>
                      <a:pt x="1228240" y="1227000"/>
                      <a:pt x="1253920" y="1262722"/>
                      <a:pt x="1262997" y="1304639"/>
                    </a:cubicBezTo>
                    <a:cubicBezTo>
                      <a:pt x="1275117" y="1360604"/>
                      <a:pt x="1255706" y="1418699"/>
                      <a:pt x="1212377" y="1456144"/>
                    </a:cubicBezTo>
                    <a:close/>
                  </a:path>
                </a:pathLst>
              </a:custGeom>
              <a:solidFill>
                <a:srgbClr val="2843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27" name="Полилиния: фигура 26">
                <a:extLst>
                  <a:ext uri="{FF2B5EF4-FFF2-40B4-BE49-F238E27FC236}">
                    <a16:creationId xmlns:a16="http://schemas.microsoft.com/office/drawing/2014/main" id="{4254B57A-0BF7-4F60-97A7-51B43B03E5CB}"/>
                  </a:ext>
                </a:extLst>
              </p:cNvPr>
              <p:cNvSpPr/>
              <p:nvPr/>
            </p:nvSpPr>
            <p:spPr>
              <a:xfrm rot="12906208">
                <a:off x="11152356" y="158516"/>
                <a:ext cx="406223" cy="496933"/>
              </a:xfrm>
              <a:custGeom>
                <a:avLst/>
                <a:gdLst>
                  <a:gd name="connsiteX0" fmla="*/ 1212377 w 1266547"/>
                  <a:gd name="connsiteY0" fmla="*/ 1456144 h 1494286"/>
                  <a:gd name="connsiteX1" fmla="*/ 1096339 w 1266547"/>
                  <a:gd name="connsiteY1" fmla="*/ 1493703 h 1494286"/>
                  <a:gd name="connsiteX2" fmla="*/ 1058178 w 1266547"/>
                  <a:gd name="connsiteY2" fmla="*/ 1485127 h 1494286"/>
                  <a:gd name="connsiteX3" fmla="*/ 1052771 w 1266547"/>
                  <a:gd name="connsiteY3" fmla="*/ 1488928 h 1494286"/>
                  <a:gd name="connsiteX4" fmla="*/ 68954 w 1266547"/>
                  <a:gd name="connsiteY4" fmla="*/ 1252817 h 1494286"/>
                  <a:gd name="connsiteX5" fmla="*/ 68788 w 1266547"/>
                  <a:gd name="connsiteY5" fmla="*/ 1251900 h 1494286"/>
                  <a:gd name="connsiteX6" fmla="*/ 55241 w 1266547"/>
                  <a:gd name="connsiteY6" fmla="*/ 1248714 h 1494286"/>
                  <a:gd name="connsiteX7" fmla="*/ 14685 w 1266547"/>
                  <a:gd name="connsiteY7" fmla="*/ 1218525 h 1494286"/>
                  <a:gd name="connsiteX8" fmla="*/ 12 w 1266547"/>
                  <a:gd name="connsiteY8" fmla="*/ 1170142 h 1494286"/>
                  <a:gd name="connsiteX9" fmla="*/ 1351 w 1266547"/>
                  <a:gd name="connsiteY9" fmla="*/ 1158497 h 1494286"/>
                  <a:gd name="connsiteX10" fmla="*/ 675 w 1266547"/>
                  <a:gd name="connsiteY10" fmla="*/ 1158201 h 1494286"/>
                  <a:gd name="connsiteX11" fmla="*/ 111899 w 1266547"/>
                  <a:gd name="connsiteY11" fmla="*/ 150375 h 1494286"/>
                  <a:gd name="connsiteX12" fmla="*/ 112135 w 1266547"/>
                  <a:gd name="connsiteY12" fmla="*/ 150209 h 1494286"/>
                  <a:gd name="connsiteX13" fmla="*/ 117645 w 1266547"/>
                  <a:gd name="connsiteY13" fmla="*/ 113088 h 1494286"/>
                  <a:gd name="connsiteX14" fmla="*/ 194490 w 1266547"/>
                  <a:gd name="connsiteY14" fmla="*/ 18371 h 1494286"/>
                  <a:gd name="connsiteX15" fmla="*/ 354057 w 1266547"/>
                  <a:gd name="connsiteY15" fmla="*/ 25762 h 1494286"/>
                  <a:gd name="connsiteX16" fmla="*/ 421833 w 1266547"/>
                  <a:gd name="connsiteY16" fmla="*/ 127162 h 1494286"/>
                  <a:gd name="connsiteX17" fmla="*/ 423502 w 1266547"/>
                  <a:gd name="connsiteY17" fmla="*/ 157429 h 1494286"/>
                  <a:gd name="connsiteX18" fmla="*/ 429654 w 1266547"/>
                  <a:gd name="connsiteY18" fmla="*/ 107211 h 1494286"/>
                  <a:gd name="connsiteX19" fmla="*/ 427485 w 1266547"/>
                  <a:gd name="connsiteY19" fmla="*/ 135207 h 1494286"/>
                  <a:gd name="connsiteX20" fmla="*/ 430907 w 1266547"/>
                  <a:gd name="connsiteY20" fmla="*/ 125639 h 1494286"/>
                  <a:gd name="connsiteX21" fmla="*/ 335141 w 1266547"/>
                  <a:gd name="connsiteY21" fmla="*/ 993404 h 1494286"/>
                  <a:gd name="connsiteX22" fmla="*/ 1153653 w 1266547"/>
                  <a:gd name="connsiteY22" fmla="*/ 1189843 h 1494286"/>
                  <a:gd name="connsiteX23" fmla="*/ 1154414 w 1266547"/>
                  <a:gd name="connsiteY23" fmla="*/ 1187565 h 1494286"/>
                  <a:gd name="connsiteX24" fmla="*/ 1166088 w 1266547"/>
                  <a:gd name="connsiteY24" fmla="*/ 1192827 h 1494286"/>
                  <a:gd name="connsiteX25" fmla="*/ 1173355 w 1266547"/>
                  <a:gd name="connsiteY25" fmla="*/ 1194571 h 1494286"/>
                  <a:gd name="connsiteX26" fmla="*/ 1172876 w 1266547"/>
                  <a:gd name="connsiteY26" fmla="*/ 1195887 h 1494286"/>
                  <a:gd name="connsiteX27" fmla="*/ 1192822 w 1266547"/>
                  <a:gd name="connsiteY27" fmla="*/ 1204879 h 1494286"/>
                  <a:gd name="connsiteX28" fmla="*/ 1262997 w 1266547"/>
                  <a:gd name="connsiteY28" fmla="*/ 1304639 h 1494286"/>
                  <a:gd name="connsiteX29" fmla="*/ 1212377 w 1266547"/>
                  <a:gd name="connsiteY29" fmla="*/ 1456144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6547" h="1494286">
                    <a:moveTo>
                      <a:pt x="1212377" y="1456144"/>
                    </a:moveTo>
                    <a:cubicBezTo>
                      <a:pt x="1179930" y="1484185"/>
                      <a:pt x="1137939" y="1497302"/>
                      <a:pt x="1096339" y="1493703"/>
                    </a:cubicBezTo>
                    <a:lnTo>
                      <a:pt x="1058178" y="1485127"/>
                    </a:lnTo>
                    <a:lnTo>
                      <a:pt x="1052771" y="1488928"/>
                    </a:lnTo>
                    <a:lnTo>
                      <a:pt x="68954" y="1252817"/>
                    </a:lnTo>
                    <a:lnTo>
                      <a:pt x="68788" y="1251900"/>
                    </a:lnTo>
                    <a:lnTo>
                      <a:pt x="55241" y="1248714"/>
                    </a:lnTo>
                    <a:cubicBezTo>
                      <a:pt x="39187" y="1243242"/>
                      <a:pt x="24914" y="1233078"/>
                      <a:pt x="14685" y="1218525"/>
                    </a:cubicBezTo>
                    <a:cubicBezTo>
                      <a:pt x="4456" y="1203972"/>
                      <a:pt x="-276" y="1187099"/>
                      <a:pt x="12" y="1170142"/>
                    </a:cubicBezTo>
                    <a:lnTo>
                      <a:pt x="1351" y="1158497"/>
                    </a:lnTo>
                    <a:lnTo>
                      <a:pt x="675" y="1158201"/>
                    </a:lnTo>
                    <a:lnTo>
                      <a:pt x="111899" y="150375"/>
                    </a:lnTo>
                    <a:lnTo>
                      <a:pt x="112135" y="150209"/>
                    </a:lnTo>
                    <a:lnTo>
                      <a:pt x="117645" y="113088"/>
                    </a:lnTo>
                    <a:cubicBezTo>
                      <a:pt x="129271" y="72981"/>
                      <a:pt x="156637" y="38533"/>
                      <a:pt x="194490" y="18371"/>
                    </a:cubicBezTo>
                    <a:cubicBezTo>
                      <a:pt x="245030" y="-8549"/>
                      <a:pt x="306216" y="-5715"/>
                      <a:pt x="354057" y="25762"/>
                    </a:cubicBezTo>
                    <a:cubicBezTo>
                      <a:pt x="389883" y="49334"/>
                      <a:pt x="413952" y="86158"/>
                      <a:pt x="421833" y="127162"/>
                    </a:cubicBezTo>
                    <a:lnTo>
                      <a:pt x="423502" y="157429"/>
                    </a:lnTo>
                    <a:lnTo>
                      <a:pt x="429654" y="107211"/>
                    </a:lnTo>
                    <a:lnTo>
                      <a:pt x="427485" y="135207"/>
                    </a:lnTo>
                    <a:lnTo>
                      <a:pt x="430907" y="125639"/>
                    </a:lnTo>
                    <a:lnTo>
                      <a:pt x="335141" y="993404"/>
                    </a:lnTo>
                    <a:lnTo>
                      <a:pt x="1153653" y="1189843"/>
                    </a:lnTo>
                    <a:lnTo>
                      <a:pt x="1154414" y="1187565"/>
                    </a:lnTo>
                    <a:lnTo>
                      <a:pt x="1166088" y="1192827"/>
                    </a:lnTo>
                    <a:lnTo>
                      <a:pt x="1173355" y="1194571"/>
                    </a:lnTo>
                    <a:lnTo>
                      <a:pt x="1172876" y="1195887"/>
                    </a:lnTo>
                    <a:lnTo>
                      <a:pt x="1192822" y="1204879"/>
                    </a:lnTo>
                    <a:cubicBezTo>
                      <a:pt x="1228240" y="1227000"/>
                      <a:pt x="1253920" y="1262722"/>
                      <a:pt x="1262997" y="1304639"/>
                    </a:cubicBezTo>
                    <a:cubicBezTo>
                      <a:pt x="1275117" y="1360604"/>
                      <a:pt x="1255706" y="1418699"/>
                      <a:pt x="1212377" y="1456144"/>
                    </a:cubicBezTo>
                    <a:close/>
                  </a:path>
                </a:pathLst>
              </a:custGeom>
              <a:solidFill>
                <a:srgbClr val="2843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28" name="TextBox 27">
              <a:extLst>
                <a:ext uri="{FF2B5EF4-FFF2-40B4-BE49-F238E27FC236}">
                  <a16:creationId xmlns:a16="http://schemas.microsoft.com/office/drawing/2014/main" id="{D395BCDD-CE7A-4F10-8D3F-700413958CDF}"/>
                </a:ext>
              </a:extLst>
            </p:cNvPr>
            <p:cNvSpPr txBox="1"/>
            <p:nvPr/>
          </p:nvSpPr>
          <p:spPr>
            <a:xfrm>
              <a:off x="11098816" y="624781"/>
              <a:ext cx="1018130" cy="369332"/>
            </a:xfrm>
            <a:prstGeom prst="rect">
              <a:avLst/>
            </a:prstGeom>
            <a:noFill/>
          </p:spPr>
          <p:txBody>
            <a:bodyPr wrap="square" rtlCol="0">
              <a:spAutoFit/>
            </a:bodyPr>
            <a:lstStyle/>
            <a:p>
              <a:r>
                <a:rPr lang="ru-RU" dirty="0">
                  <a:solidFill>
                    <a:srgbClr val="284391"/>
                  </a:solidFill>
                </a:rPr>
                <a:t>СОВНЕТ</a:t>
              </a:r>
            </a:p>
          </p:txBody>
        </p:sp>
      </p:grpSp>
      <p:sp>
        <p:nvSpPr>
          <p:cNvPr id="31" name="Прямоугольник 30">
            <a:extLst>
              <a:ext uri="{FF2B5EF4-FFF2-40B4-BE49-F238E27FC236}">
                <a16:creationId xmlns:a16="http://schemas.microsoft.com/office/drawing/2014/main" id="{2A15A8B6-5FC8-4DE9-9A18-332E209CB635}"/>
              </a:ext>
            </a:extLst>
          </p:cNvPr>
          <p:cNvSpPr/>
          <p:nvPr/>
        </p:nvSpPr>
        <p:spPr>
          <a:xfrm>
            <a:off x="0" y="6606917"/>
            <a:ext cx="12192000" cy="28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TextBox 31">
            <a:extLst>
              <a:ext uri="{FF2B5EF4-FFF2-40B4-BE49-F238E27FC236}">
                <a16:creationId xmlns:a16="http://schemas.microsoft.com/office/drawing/2014/main" id="{ECA08312-DFF7-4D25-B240-F84FC4390633}"/>
              </a:ext>
            </a:extLst>
          </p:cNvPr>
          <p:cNvSpPr txBox="1"/>
          <p:nvPr/>
        </p:nvSpPr>
        <p:spPr>
          <a:xfrm>
            <a:off x="10867373" y="6594826"/>
            <a:ext cx="1324627" cy="276999"/>
          </a:xfrm>
          <a:prstGeom prst="rect">
            <a:avLst/>
          </a:prstGeom>
          <a:noFill/>
        </p:spPr>
        <p:txBody>
          <a:bodyPr wrap="square" rtlCol="0">
            <a:spAutoFit/>
          </a:bodyPr>
          <a:lstStyle/>
          <a:p>
            <a:r>
              <a:rPr lang="en-US" sz="1200" b="1" dirty="0">
                <a:solidFill>
                  <a:srgbClr val="284391"/>
                </a:solidFill>
                <a:latin typeface="Arial" panose="020B0604020202020204" pitchFamily="34" charset="0"/>
                <a:cs typeface="Arial" panose="020B0604020202020204" pitchFamily="34" charset="0"/>
              </a:rPr>
              <a:t>www.sovnet.ru</a:t>
            </a:r>
            <a:endParaRPr lang="ru-RU" sz="1200" b="1" dirty="0">
              <a:solidFill>
                <a:srgbClr val="284391"/>
              </a:solidFill>
              <a:latin typeface="Arial" panose="020B0604020202020204" pitchFamily="34" charset="0"/>
              <a:cs typeface="Arial" panose="020B0604020202020204" pitchFamily="34" charset="0"/>
            </a:endParaRPr>
          </a:p>
        </p:txBody>
      </p:sp>
      <p:grpSp>
        <p:nvGrpSpPr>
          <p:cNvPr id="40" name="Группа 39">
            <a:extLst>
              <a:ext uri="{FF2B5EF4-FFF2-40B4-BE49-F238E27FC236}">
                <a16:creationId xmlns:a16="http://schemas.microsoft.com/office/drawing/2014/main" id="{96941552-227B-4F6F-8266-491CD138E0EF}"/>
              </a:ext>
            </a:extLst>
          </p:cNvPr>
          <p:cNvGrpSpPr/>
          <p:nvPr/>
        </p:nvGrpSpPr>
        <p:grpSpPr>
          <a:xfrm>
            <a:off x="240506" y="6606917"/>
            <a:ext cx="468000" cy="288000"/>
            <a:chOff x="552450" y="6606915"/>
            <a:chExt cx="468000" cy="288000"/>
          </a:xfrm>
        </p:grpSpPr>
        <p:sp>
          <p:nvSpPr>
            <p:cNvPr id="38" name="Стрелка: шеврон 37">
              <a:extLst>
                <a:ext uri="{FF2B5EF4-FFF2-40B4-BE49-F238E27FC236}">
                  <a16:creationId xmlns:a16="http://schemas.microsoft.com/office/drawing/2014/main" id="{58C7EF8E-9230-41D4-A21E-42C9937849C0}"/>
                </a:ext>
              </a:extLst>
            </p:cNvPr>
            <p:cNvSpPr/>
            <p:nvPr/>
          </p:nvSpPr>
          <p:spPr>
            <a:xfrm>
              <a:off x="552450" y="6606915"/>
              <a:ext cx="468000" cy="288000"/>
            </a:xfrm>
            <a:prstGeom prst="chevron">
              <a:avLst>
                <a:gd name="adj" fmla="val 367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3" name="Стрелка: шеврон 32">
              <a:extLst>
                <a:ext uri="{FF2B5EF4-FFF2-40B4-BE49-F238E27FC236}">
                  <a16:creationId xmlns:a16="http://schemas.microsoft.com/office/drawing/2014/main" id="{F3071521-75D9-4AB9-B4D2-75954FE80E4D}"/>
                </a:ext>
              </a:extLst>
            </p:cNvPr>
            <p:cNvSpPr/>
            <p:nvPr/>
          </p:nvSpPr>
          <p:spPr>
            <a:xfrm>
              <a:off x="570450" y="6606915"/>
              <a:ext cx="432000" cy="288000"/>
            </a:xfrm>
            <a:prstGeom prst="chevron">
              <a:avLst>
                <a:gd name="adj" fmla="val 3677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chemeClr val="bg1">
                      <a:lumMod val="95000"/>
                    </a:schemeClr>
                  </a:solidFill>
                  <a:latin typeface="Arial" panose="020B0604020202020204" pitchFamily="34" charset="0"/>
                  <a:cs typeface="Arial" panose="020B0604020202020204" pitchFamily="34" charset="0"/>
                </a:rPr>
                <a:t>6</a:t>
              </a:r>
            </a:p>
          </p:txBody>
        </p:sp>
      </p:grpSp>
      <p:sp>
        <p:nvSpPr>
          <p:cNvPr id="75" name="TextBox 74">
            <a:extLst>
              <a:ext uri="{FF2B5EF4-FFF2-40B4-BE49-F238E27FC236}">
                <a16:creationId xmlns:a16="http://schemas.microsoft.com/office/drawing/2014/main" id="{CD472D26-15EC-4BF0-B9FF-EFDAB34B499E}"/>
              </a:ext>
            </a:extLst>
          </p:cNvPr>
          <p:cNvSpPr txBox="1"/>
          <p:nvPr/>
        </p:nvSpPr>
        <p:spPr>
          <a:xfrm>
            <a:off x="2139105" y="1340733"/>
            <a:ext cx="6297324" cy="400110"/>
          </a:xfrm>
          <a:prstGeom prst="rect">
            <a:avLst/>
          </a:prstGeom>
          <a:noFill/>
        </p:spPr>
        <p:txBody>
          <a:bodyPr wrap="square">
            <a:spAutoFit/>
          </a:bodyPr>
          <a:lstStyle/>
          <a:p>
            <a:pPr eaLnBrk="0" fontAlgn="base" hangingPunct="0">
              <a:spcBef>
                <a:spcPct val="0"/>
              </a:spcBef>
              <a:spcAft>
                <a:spcPct val="0"/>
              </a:spcAft>
              <a:defRPr/>
            </a:pPr>
            <a:r>
              <a:rPr lang="ru-RU" sz="2000" b="1" dirty="0">
                <a:solidFill>
                  <a:srgbClr val="C00000"/>
                </a:solidFill>
                <a:latin typeface="Cambria" pitchFamily="18" charset="0"/>
                <a:cs typeface="Arial" panose="020B0604020202020204" pitchFamily="34" charset="0"/>
              </a:rPr>
              <a:t>Количество инвестиционных проектов</a:t>
            </a:r>
            <a:endParaRPr lang="en-US" sz="2000" b="1" dirty="0">
              <a:solidFill>
                <a:srgbClr val="C00000"/>
              </a:solidFill>
              <a:latin typeface="Cambria" pitchFamily="18" charset="0"/>
              <a:cs typeface="Arial" panose="020B0604020202020204" pitchFamily="34" charset="0"/>
            </a:endParaRPr>
          </a:p>
        </p:txBody>
      </p:sp>
      <p:sp>
        <p:nvSpPr>
          <p:cNvPr id="76" name="Rectangle 33">
            <a:extLst>
              <a:ext uri="{FF2B5EF4-FFF2-40B4-BE49-F238E27FC236}">
                <a16:creationId xmlns:a16="http://schemas.microsoft.com/office/drawing/2014/main" id="{4FE69A1A-5EAE-44F5-9118-875E5AA7B5C3}"/>
              </a:ext>
            </a:extLst>
          </p:cNvPr>
          <p:cNvSpPr/>
          <p:nvPr/>
        </p:nvSpPr>
        <p:spPr>
          <a:xfrm>
            <a:off x="7182089" y="2468682"/>
            <a:ext cx="2372458" cy="139464"/>
          </a:xfrm>
          <a:prstGeom prst="rect">
            <a:avLst/>
          </a:prstGeom>
          <a:solidFill>
            <a:srgbClr val="A5A5A5"/>
          </a:soli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7" name="Rectangle 34">
            <a:extLst>
              <a:ext uri="{FF2B5EF4-FFF2-40B4-BE49-F238E27FC236}">
                <a16:creationId xmlns:a16="http://schemas.microsoft.com/office/drawing/2014/main" id="{31C55743-7865-45CD-898E-82DD494669D7}"/>
              </a:ext>
            </a:extLst>
          </p:cNvPr>
          <p:cNvSpPr/>
          <p:nvPr/>
        </p:nvSpPr>
        <p:spPr>
          <a:xfrm>
            <a:off x="7182089" y="2203774"/>
            <a:ext cx="2908074" cy="208091"/>
          </a:xfrm>
          <a:prstGeom prst="rect">
            <a:avLst/>
          </a:prstGeom>
          <a:solidFill>
            <a:srgbClr val="00B0F0"/>
          </a:solidFill>
          <a:ln w="25400" cap="flat" cmpd="sng" algn="ctr">
            <a:noFill/>
            <a:prstDash val="solid"/>
          </a:ln>
          <a:effectLst>
            <a:outerShdw blurRad="50800" dist="38100" dir="2700000" algn="tl" rotWithShape="0">
              <a:prstClr val="black">
                <a:alpha val="40000"/>
              </a:prst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78" name="Group 46">
            <a:extLst>
              <a:ext uri="{FF2B5EF4-FFF2-40B4-BE49-F238E27FC236}">
                <a16:creationId xmlns:a16="http://schemas.microsoft.com/office/drawing/2014/main" id="{865FD878-5511-4EFF-ABE4-BA3E451E623E}"/>
              </a:ext>
            </a:extLst>
          </p:cNvPr>
          <p:cNvGrpSpPr/>
          <p:nvPr/>
        </p:nvGrpSpPr>
        <p:grpSpPr>
          <a:xfrm>
            <a:off x="9810256" y="1604884"/>
            <a:ext cx="1146087" cy="597592"/>
            <a:chOff x="2791098" y="4192380"/>
            <a:chExt cx="920324" cy="386632"/>
          </a:xfrm>
          <a:effectLst>
            <a:outerShdw blurRad="50800" dist="38100" dir="2700000" algn="tl" rotWithShape="0">
              <a:prstClr val="black">
                <a:alpha val="40000"/>
              </a:prstClr>
            </a:outerShdw>
          </a:effectLst>
        </p:grpSpPr>
        <p:sp>
          <p:nvSpPr>
            <p:cNvPr id="79" name="Freeform 47">
              <a:extLst>
                <a:ext uri="{FF2B5EF4-FFF2-40B4-BE49-F238E27FC236}">
                  <a16:creationId xmlns:a16="http://schemas.microsoft.com/office/drawing/2014/main" id="{FDF7C2BA-B6DA-4015-A76C-9A5EA0E2BD82}"/>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F81BD"/>
            </a:soli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80" name="TextBox 79">
              <a:extLst>
                <a:ext uri="{FF2B5EF4-FFF2-40B4-BE49-F238E27FC236}">
                  <a16:creationId xmlns:a16="http://schemas.microsoft.com/office/drawing/2014/main" id="{64C52804-C97E-4C53-88EC-6D7DFEF23B46}"/>
                </a:ext>
              </a:extLst>
            </p:cNvPr>
            <p:cNvSpPr txBox="1"/>
            <p:nvPr/>
          </p:nvSpPr>
          <p:spPr>
            <a:xfrm>
              <a:off x="2909773" y="4192380"/>
              <a:ext cx="801649" cy="258864"/>
            </a:xfrm>
            <a:prstGeom prst="rect">
              <a:avLst/>
            </a:prstGeom>
            <a:noFill/>
          </p:spPr>
          <p:txBody>
            <a:bodyP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ru-RU" sz="2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2</a:t>
              </a:r>
              <a:r>
                <a:rPr kumimoji="0" lang="en-US" sz="2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8</a:t>
              </a:r>
              <a:r>
                <a:rPr kumimoji="0" lang="ru-RU" sz="2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a:t>
              </a:r>
              <a:r>
                <a:rPr kumimoji="0" lang="en-US" sz="2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5</a:t>
              </a:r>
            </a:p>
          </p:txBody>
        </p:sp>
      </p:grpSp>
      <p:sp>
        <p:nvSpPr>
          <p:cNvPr id="81" name="Капля 80">
            <a:extLst>
              <a:ext uri="{FF2B5EF4-FFF2-40B4-BE49-F238E27FC236}">
                <a16:creationId xmlns:a16="http://schemas.microsoft.com/office/drawing/2014/main" id="{6CBB8816-C922-4117-BDA7-296B46A4D757}"/>
              </a:ext>
            </a:extLst>
          </p:cNvPr>
          <p:cNvSpPr/>
          <p:nvPr/>
        </p:nvSpPr>
        <p:spPr>
          <a:xfrm>
            <a:off x="906712" y="1366914"/>
            <a:ext cx="1152128" cy="1080120"/>
          </a:xfrm>
          <a:prstGeom prst="teardrop">
            <a:avLst/>
          </a:prstGeom>
          <a:solidFill>
            <a:srgbClr val="4F81BD"/>
          </a:solidFill>
          <a:ln w="25400" cap="flat" cmpd="sng" algn="ctr">
            <a:solidFill>
              <a:srgbClr val="EEECE1"/>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ru-RU"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83" name="TextBox 2">
            <a:extLst>
              <a:ext uri="{FF2B5EF4-FFF2-40B4-BE49-F238E27FC236}">
                <a16:creationId xmlns:a16="http://schemas.microsoft.com/office/drawing/2014/main" id="{23FC5B0B-060B-4F49-BDD2-DAC3F3D7AF6C}"/>
              </a:ext>
            </a:extLst>
          </p:cNvPr>
          <p:cNvSpPr txBox="1">
            <a:spLocks noChangeArrowheads="1"/>
          </p:cNvSpPr>
          <p:nvPr/>
        </p:nvSpPr>
        <p:spPr bwMode="auto">
          <a:xfrm>
            <a:off x="2184812" y="1860960"/>
            <a:ext cx="3334430" cy="1323439"/>
          </a:xfrm>
          <a:prstGeom prst="rect">
            <a:avLst/>
          </a:prstGeom>
          <a:noFill/>
          <a:ln>
            <a:noFill/>
          </a:ln>
        </p:spPr>
        <p:txBody>
          <a:bodyPr wrap="square">
            <a:spAutoFit/>
          </a:bodyPr>
          <a:lstStyle>
            <a:lvl1pPr>
              <a:spcBef>
                <a:spcPct val="20000"/>
              </a:spcBef>
              <a:buFont typeface="Arial" panose="020B0604020202020204" pitchFamily="34" charset="0"/>
              <a:buChar char="•"/>
              <a:defRPr sz="2400" b="1">
                <a:solidFill>
                  <a:schemeClr val="tx1"/>
                </a:solidFill>
                <a:latin typeface="Myriad Pro" pitchFamily="34" charset="0"/>
              </a:defRPr>
            </a:lvl1pPr>
            <a:lvl2pPr marL="742950" indent="-285750">
              <a:spcBef>
                <a:spcPct val="20000"/>
              </a:spcBef>
              <a:buFont typeface="Arial" panose="020B0604020202020204" pitchFamily="34" charset="0"/>
              <a:buChar char="–"/>
              <a:defRPr sz="2000">
                <a:solidFill>
                  <a:schemeClr val="tx1"/>
                </a:solidFill>
                <a:latin typeface="Myriad Pro" pitchFamily="34" charset="0"/>
              </a:defRPr>
            </a:lvl2pPr>
            <a:lvl3pPr marL="1143000" indent="-228600">
              <a:spcBef>
                <a:spcPct val="20000"/>
              </a:spcBef>
              <a:buFont typeface="Arial" panose="020B0604020202020204" pitchFamily="34" charset="0"/>
              <a:buChar char="•"/>
              <a:defRPr>
                <a:solidFill>
                  <a:schemeClr val="tx1"/>
                </a:solidFill>
                <a:latin typeface="Myriad Pro" pitchFamily="34" charset="0"/>
              </a:defRPr>
            </a:lvl3pPr>
            <a:lvl4pPr marL="1600200" indent="-228600">
              <a:spcBef>
                <a:spcPct val="20000"/>
              </a:spcBef>
              <a:buFont typeface="Arial" panose="020B0604020202020204" pitchFamily="34" charset="0"/>
              <a:buChar char="–"/>
              <a:defRPr sz="1600">
                <a:solidFill>
                  <a:schemeClr val="tx1"/>
                </a:solidFill>
                <a:latin typeface="Myriad Pro" pitchFamily="34" charset="0"/>
              </a:defRPr>
            </a:lvl4pPr>
            <a:lvl5pPr marL="2057400" indent="-228600">
              <a:spcBef>
                <a:spcPct val="20000"/>
              </a:spcBef>
              <a:buFont typeface="Arial" panose="020B0604020202020204" pitchFamily="34" charset="0"/>
              <a:buChar char="»"/>
              <a:defRPr sz="16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9pPr>
          </a:lstStyle>
          <a:p>
            <a:pPr eaLnBrk="0" fontAlgn="base" hangingPunct="0">
              <a:spcBef>
                <a:spcPct val="0"/>
              </a:spcBef>
              <a:spcAft>
                <a:spcPct val="0"/>
              </a:spcAft>
              <a:buFontTx/>
              <a:buNone/>
              <a:defRPr/>
            </a:pPr>
            <a:r>
              <a:rPr lang="ru-RU" altLang="ru-RU" sz="1400" i="1" u="sng" dirty="0">
                <a:solidFill>
                  <a:prstClr val="black"/>
                </a:solidFill>
                <a:latin typeface="Arial" panose="020B0604020202020204" pitchFamily="34" charset="0"/>
                <a:cs typeface="Arial" panose="020B0604020202020204" pitchFamily="34" charset="0"/>
              </a:rPr>
              <a:t>Исходные данные:</a:t>
            </a:r>
          </a:p>
          <a:p>
            <a:pPr eaLnBrk="0" fontAlgn="base" hangingPunct="0">
              <a:spcBef>
                <a:spcPct val="0"/>
              </a:spcBef>
              <a:spcAft>
                <a:spcPct val="0"/>
              </a:spcAft>
              <a:buFontTx/>
              <a:buNone/>
              <a:defRPr/>
            </a:pPr>
            <a:endParaRPr lang="ru-RU" altLang="ru-RU" sz="600" b="0" i="1" dirty="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buFontTx/>
              <a:buNone/>
              <a:defRPr/>
            </a:pPr>
            <a:r>
              <a:rPr lang="ru-RU" altLang="ru-RU" sz="1400" b="0" i="1" dirty="0">
                <a:solidFill>
                  <a:schemeClr val="tx2">
                    <a:lumMod val="75000"/>
                  </a:schemeClr>
                </a:solidFill>
                <a:latin typeface="Arial" panose="020B0604020202020204" pitchFamily="34" charset="0"/>
                <a:cs typeface="Arial" panose="020B0604020202020204" pitchFamily="34" charset="0"/>
              </a:rPr>
              <a:t>Стало больше – 1</a:t>
            </a:r>
            <a:r>
              <a:rPr lang="en-US" altLang="ru-RU" sz="1400" b="0" i="1" dirty="0">
                <a:solidFill>
                  <a:schemeClr val="tx2">
                    <a:lumMod val="75000"/>
                  </a:schemeClr>
                </a:solidFill>
                <a:latin typeface="Arial" panose="020B0604020202020204" pitchFamily="34" charset="0"/>
                <a:cs typeface="Arial" panose="020B0604020202020204" pitchFamily="34" charset="0"/>
              </a:rPr>
              <a:t>9</a:t>
            </a:r>
            <a:r>
              <a:rPr lang="ru-RU" altLang="ru-RU" sz="1400" b="0" i="1" dirty="0">
                <a:solidFill>
                  <a:schemeClr val="tx2">
                    <a:lumMod val="75000"/>
                  </a:schemeClr>
                </a:solidFill>
                <a:latin typeface="Arial" panose="020B0604020202020204" pitchFamily="34" charset="0"/>
                <a:cs typeface="Arial" panose="020B0604020202020204" pitchFamily="34" charset="0"/>
              </a:rPr>
              <a:t>%</a:t>
            </a:r>
          </a:p>
          <a:p>
            <a:pPr eaLnBrk="0" fontAlgn="base" hangingPunct="0">
              <a:spcBef>
                <a:spcPct val="0"/>
              </a:spcBef>
              <a:spcAft>
                <a:spcPct val="0"/>
              </a:spcAft>
              <a:buFontTx/>
              <a:buNone/>
              <a:defRPr/>
            </a:pPr>
            <a:r>
              <a:rPr lang="ru-RU" altLang="ru-RU" sz="1400" b="0" i="1" dirty="0">
                <a:solidFill>
                  <a:schemeClr val="tx2">
                    <a:lumMod val="75000"/>
                  </a:schemeClr>
                </a:solidFill>
                <a:latin typeface="Arial" panose="020B0604020202020204" pitchFamily="34" charset="0"/>
                <a:cs typeface="Arial" panose="020B0604020202020204" pitchFamily="34" charset="0"/>
              </a:rPr>
              <a:t>Осталось без изменений – </a:t>
            </a:r>
            <a:r>
              <a:rPr lang="en-US" altLang="ru-RU" sz="1400" b="0" i="1" dirty="0">
                <a:solidFill>
                  <a:schemeClr val="tx2">
                    <a:lumMod val="75000"/>
                  </a:schemeClr>
                </a:solidFill>
                <a:latin typeface="Arial" panose="020B0604020202020204" pitchFamily="34" charset="0"/>
                <a:cs typeface="Arial" panose="020B0604020202020204" pitchFamily="34" charset="0"/>
              </a:rPr>
              <a:t>19</a:t>
            </a:r>
            <a:r>
              <a:rPr lang="ru-RU" altLang="ru-RU" sz="1400" b="0" i="1" dirty="0">
                <a:solidFill>
                  <a:schemeClr val="tx2">
                    <a:lumMod val="75000"/>
                  </a:schemeClr>
                </a:solidFill>
                <a:latin typeface="Arial" panose="020B0604020202020204" pitchFamily="34" charset="0"/>
                <a:cs typeface="Arial" panose="020B0604020202020204" pitchFamily="34" charset="0"/>
              </a:rPr>
              <a:t>%</a:t>
            </a:r>
          </a:p>
          <a:p>
            <a:pPr eaLnBrk="0" fontAlgn="base" hangingPunct="0">
              <a:spcBef>
                <a:spcPct val="0"/>
              </a:spcBef>
              <a:spcAft>
                <a:spcPct val="0"/>
              </a:spcAft>
              <a:buFontTx/>
              <a:buNone/>
              <a:defRPr/>
            </a:pPr>
            <a:r>
              <a:rPr lang="ru-RU" altLang="ru-RU" sz="1400" b="0" i="1" dirty="0">
                <a:solidFill>
                  <a:schemeClr val="tx2">
                    <a:lumMod val="75000"/>
                  </a:schemeClr>
                </a:solidFill>
                <a:latin typeface="Arial" panose="020B0604020202020204" pitchFamily="34" charset="0"/>
                <a:cs typeface="Arial" panose="020B0604020202020204" pitchFamily="34" charset="0"/>
              </a:rPr>
              <a:t>Стало меньше – </a:t>
            </a:r>
            <a:r>
              <a:rPr lang="en-US" altLang="ru-RU" sz="1400" b="0" i="1" dirty="0">
                <a:solidFill>
                  <a:schemeClr val="tx2">
                    <a:lumMod val="75000"/>
                  </a:schemeClr>
                </a:solidFill>
                <a:latin typeface="Arial" panose="020B0604020202020204" pitchFamily="34" charset="0"/>
                <a:cs typeface="Arial" panose="020B0604020202020204" pitchFamily="34" charset="0"/>
              </a:rPr>
              <a:t>61</a:t>
            </a:r>
            <a:r>
              <a:rPr lang="ru-RU" altLang="ru-RU" sz="1400" b="0" i="1" dirty="0">
                <a:solidFill>
                  <a:schemeClr val="tx2">
                    <a:lumMod val="75000"/>
                  </a:schemeClr>
                </a:solidFill>
                <a:latin typeface="Arial" panose="020B0604020202020204" pitchFamily="34" charset="0"/>
                <a:cs typeface="Arial" panose="020B0604020202020204" pitchFamily="34" charset="0"/>
              </a:rPr>
              <a:t>%</a:t>
            </a:r>
          </a:p>
          <a:p>
            <a:pPr eaLnBrk="0" fontAlgn="base" hangingPunct="0">
              <a:spcBef>
                <a:spcPct val="0"/>
              </a:spcBef>
              <a:spcAft>
                <a:spcPct val="0"/>
              </a:spcAft>
              <a:buFontTx/>
              <a:buNone/>
              <a:defRPr/>
            </a:pPr>
            <a:endParaRPr lang="ru-RU" altLang="ru-RU" sz="1600" b="0" dirty="0">
              <a:solidFill>
                <a:prstClr val="black"/>
              </a:solidFill>
              <a:latin typeface="Arial" panose="020B0604020202020204" pitchFamily="34" charset="0"/>
              <a:cs typeface="Arial" panose="020B0604020202020204" pitchFamily="34" charset="0"/>
            </a:endParaRPr>
          </a:p>
        </p:txBody>
      </p:sp>
      <p:grpSp>
        <p:nvGrpSpPr>
          <p:cNvPr id="84" name="Shape 763">
            <a:extLst>
              <a:ext uri="{FF2B5EF4-FFF2-40B4-BE49-F238E27FC236}">
                <a16:creationId xmlns:a16="http://schemas.microsoft.com/office/drawing/2014/main" id="{B7CDA148-AFF6-4C3F-8FDA-2C2768621CA2}"/>
              </a:ext>
            </a:extLst>
          </p:cNvPr>
          <p:cNvGrpSpPr/>
          <p:nvPr/>
        </p:nvGrpSpPr>
        <p:grpSpPr>
          <a:xfrm>
            <a:off x="1085711" y="1499159"/>
            <a:ext cx="762956" cy="743767"/>
            <a:chOff x="5233525" y="4954450"/>
            <a:chExt cx="538275" cy="516350"/>
          </a:xfrm>
          <a:solidFill>
            <a:sysClr val="window" lastClr="FFFFFF"/>
          </a:solidFill>
        </p:grpSpPr>
        <p:sp>
          <p:nvSpPr>
            <p:cNvPr id="85" name="Shape 764">
              <a:extLst>
                <a:ext uri="{FF2B5EF4-FFF2-40B4-BE49-F238E27FC236}">
                  <a16:creationId xmlns:a16="http://schemas.microsoft.com/office/drawing/2014/main" id="{D1A3A7C4-76AA-4B27-B1BD-8783AA036D29}"/>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grpFill/>
            <a:ln w="34925" cap="rnd" cmpd="sng">
              <a:solidFill>
                <a:sysClr val="window" lastClr="FFFFFF"/>
              </a:solidFill>
              <a:prstDash val="solid"/>
              <a:round/>
              <a:headEnd type="none" w="med" len="med"/>
              <a:tailEnd type="none" w="med" len="med"/>
            </a:ln>
          </p:spPr>
          <p:txBody>
            <a:bodyPr lIns="91425" tIns="91425" rIns="91425" bIns="91425" anchor="ctr"/>
            <a:lstStyle/>
            <a:p>
              <a:pPr marL="0" marR="0" lvl="0" indent="0" defTabSz="914400" eaLnBrk="0" fontAlgn="base" latinLnBrk="0" hangingPunct="0">
                <a:lnSpc>
                  <a:spcPct val="100000"/>
                </a:lnSpc>
                <a:spcBef>
                  <a:spcPts val="0"/>
                </a:spcBef>
                <a:spcAft>
                  <a:spcPct val="0"/>
                </a:spcAft>
                <a:buClrTx/>
                <a:buSzTx/>
                <a:buFontTx/>
                <a:buNone/>
                <a:tabLst/>
                <a:defRPr/>
              </a:pPr>
              <a:endParaRPr kumimoji="0" sz="1800" b="1" i="0" u="none" strike="noStrike" kern="0" cap="none" spc="0" normalizeH="0" baseline="0" noProof="0" dirty="0">
                <a:ln>
                  <a:noFill/>
                </a:ln>
                <a:solidFill>
                  <a:prstClr val="white"/>
                </a:solidFill>
                <a:effectLst/>
                <a:uLnTx/>
                <a:uFillTx/>
                <a:cs typeface="Arial" panose="020B0604020202020204" pitchFamily="34" charset="0"/>
              </a:endParaRPr>
            </a:p>
          </p:txBody>
        </p:sp>
        <p:sp>
          <p:nvSpPr>
            <p:cNvPr id="86" name="Shape 765">
              <a:extLst>
                <a:ext uri="{FF2B5EF4-FFF2-40B4-BE49-F238E27FC236}">
                  <a16:creationId xmlns:a16="http://schemas.microsoft.com/office/drawing/2014/main" id="{0B56AAD7-73E9-47A8-AAB8-7A4C22F26BC1}"/>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grpFill/>
            <a:ln w="34925" cap="rnd" cmpd="sng">
              <a:solidFill>
                <a:sysClr val="window" lastClr="FFFFFF"/>
              </a:solidFill>
              <a:prstDash val="solid"/>
              <a:round/>
              <a:headEnd type="none" w="med" len="med"/>
              <a:tailEnd type="none" w="med" len="med"/>
            </a:ln>
          </p:spPr>
          <p:txBody>
            <a:bodyPr lIns="91425" tIns="91425" rIns="91425" bIns="91425" anchor="ctr"/>
            <a:lstStyle/>
            <a:p>
              <a:pPr marL="0" marR="0" lvl="0" indent="0" defTabSz="914400" eaLnBrk="0" fontAlgn="base" latinLnBrk="0" hangingPunct="0">
                <a:lnSpc>
                  <a:spcPct val="100000"/>
                </a:lnSpc>
                <a:spcBef>
                  <a:spcPts val="0"/>
                </a:spcBef>
                <a:spcAft>
                  <a:spcPct val="0"/>
                </a:spcAft>
                <a:buClrTx/>
                <a:buSzTx/>
                <a:buFontTx/>
                <a:buNone/>
                <a:tabLst/>
                <a:defRPr/>
              </a:pPr>
              <a:endParaRPr kumimoji="0" sz="1800" b="1" i="0" u="none" strike="noStrike" kern="0" cap="none" spc="0" normalizeH="0" baseline="0" noProof="0">
                <a:ln>
                  <a:noFill/>
                </a:ln>
                <a:solidFill>
                  <a:prstClr val="white"/>
                </a:solidFill>
                <a:effectLst/>
                <a:uLnTx/>
                <a:uFillTx/>
                <a:cs typeface="Arial" panose="020B0604020202020204" pitchFamily="34" charset="0"/>
              </a:endParaRPr>
            </a:p>
          </p:txBody>
        </p:sp>
        <p:sp>
          <p:nvSpPr>
            <p:cNvPr id="87" name="Shape 766">
              <a:extLst>
                <a:ext uri="{FF2B5EF4-FFF2-40B4-BE49-F238E27FC236}">
                  <a16:creationId xmlns:a16="http://schemas.microsoft.com/office/drawing/2014/main" id="{F5389486-A1B6-4B83-B071-440EC0C3D141}"/>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grpFill/>
            <a:ln w="34925" cap="rnd" cmpd="sng">
              <a:solidFill>
                <a:sysClr val="window" lastClr="FFFFFF"/>
              </a:solidFill>
              <a:prstDash val="solid"/>
              <a:round/>
              <a:headEnd type="none" w="med" len="med"/>
              <a:tailEnd type="none" w="med" len="med"/>
            </a:ln>
          </p:spPr>
          <p:txBody>
            <a:bodyPr lIns="91425" tIns="91425" rIns="91425" bIns="91425" anchor="ctr"/>
            <a:lstStyle/>
            <a:p>
              <a:pPr marL="0" marR="0" lvl="0" indent="0" defTabSz="914400" eaLnBrk="0" fontAlgn="base" latinLnBrk="0" hangingPunct="0">
                <a:lnSpc>
                  <a:spcPct val="100000"/>
                </a:lnSpc>
                <a:spcBef>
                  <a:spcPts val="0"/>
                </a:spcBef>
                <a:spcAft>
                  <a:spcPct val="0"/>
                </a:spcAft>
                <a:buClrTx/>
                <a:buSzTx/>
                <a:buFontTx/>
                <a:buNone/>
                <a:tabLst/>
                <a:defRPr/>
              </a:pPr>
              <a:endParaRPr kumimoji="0" sz="1800" b="1" i="0" u="none" strike="noStrike" kern="0" cap="none" spc="0" normalizeH="0" baseline="0" noProof="0">
                <a:ln>
                  <a:noFill/>
                </a:ln>
                <a:solidFill>
                  <a:prstClr val="white"/>
                </a:solidFill>
                <a:effectLst/>
                <a:uLnTx/>
                <a:uFillTx/>
                <a:cs typeface="Arial" panose="020B0604020202020204" pitchFamily="34" charset="0"/>
              </a:endParaRPr>
            </a:p>
          </p:txBody>
        </p:sp>
        <p:sp>
          <p:nvSpPr>
            <p:cNvPr id="88" name="Shape 767">
              <a:extLst>
                <a:ext uri="{FF2B5EF4-FFF2-40B4-BE49-F238E27FC236}">
                  <a16:creationId xmlns:a16="http://schemas.microsoft.com/office/drawing/2014/main" id="{87C39C64-B5ED-49AE-9198-D72F1993951C}"/>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grpFill/>
            <a:ln w="34925" cap="rnd" cmpd="sng">
              <a:solidFill>
                <a:sysClr val="window" lastClr="FFFFFF"/>
              </a:solidFill>
              <a:prstDash val="solid"/>
              <a:round/>
              <a:headEnd type="none" w="med" len="med"/>
              <a:tailEnd type="none" w="med" len="med"/>
            </a:ln>
          </p:spPr>
          <p:txBody>
            <a:bodyPr lIns="91425" tIns="91425" rIns="91425" bIns="91425" anchor="ctr"/>
            <a:lstStyle/>
            <a:p>
              <a:pPr marL="0" marR="0" lvl="0" indent="0" defTabSz="914400" eaLnBrk="0" fontAlgn="base" latinLnBrk="0" hangingPunct="0">
                <a:lnSpc>
                  <a:spcPct val="100000"/>
                </a:lnSpc>
                <a:spcBef>
                  <a:spcPts val="0"/>
                </a:spcBef>
                <a:spcAft>
                  <a:spcPct val="0"/>
                </a:spcAft>
                <a:buClrTx/>
                <a:buSzTx/>
                <a:buFontTx/>
                <a:buNone/>
                <a:tabLst/>
                <a:defRPr/>
              </a:pPr>
              <a:endParaRPr kumimoji="0" sz="1800" b="1" i="0" u="none" strike="noStrike" kern="0" cap="none" spc="0" normalizeH="0" baseline="0" noProof="0">
                <a:ln>
                  <a:noFill/>
                </a:ln>
                <a:solidFill>
                  <a:prstClr val="white"/>
                </a:solidFill>
                <a:effectLst/>
                <a:uLnTx/>
                <a:uFillTx/>
                <a:cs typeface="Arial" panose="020B0604020202020204" pitchFamily="34" charset="0"/>
              </a:endParaRPr>
            </a:p>
          </p:txBody>
        </p:sp>
        <p:sp>
          <p:nvSpPr>
            <p:cNvPr id="89" name="Shape 768">
              <a:extLst>
                <a:ext uri="{FF2B5EF4-FFF2-40B4-BE49-F238E27FC236}">
                  <a16:creationId xmlns:a16="http://schemas.microsoft.com/office/drawing/2014/main" id="{8D5FD4F0-6F40-4245-A147-2D48809A5938}"/>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grpFill/>
            <a:ln w="34925" cap="rnd" cmpd="sng">
              <a:solidFill>
                <a:sysClr val="window" lastClr="FFFFFF"/>
              </a:solidFill>
              <a:prstDash val="solid"/>
              <a:round/>
              <a:headEnd type="none" w="med" len="med"/>
              <a:tailEnd type="none" w="med" len="med"/>
            </a:ln>
          </p:spPr>
          <p:txBody>
            <a:bodyPr lIns="91425" tIns="91425" rIns="91425" bIns="91425" anchor="ctr"/>
            <a:lstStyle/>
            <a:p>
              <a:pPr marL="0" marR="0" lvl="0" indent="0" defTabSz="914400" eaLnBrk="0" fontAlgn="base" latinLnBrk="0" hangingPunct="0">
                <a:lnSpc>
                  <a:spcPct val="100000"/>
                </a:lnSpc>
                <a:spcBef>
                  <a:spcPts val="0"/>
                </a:spcBef>
                <a:spcAft>
                  <a:spcPct val="0"/>
                </a:spcAft>
                <a:buClrTx/>
                <a:buSzTx/>
                <a:buFontTx/>
                <a:buNone/>
                <a:tabLst/>
                <a:defRPr/>
              </a:pPr>
              <a:endParaRPr kumimoji="0" sz="1800" b="1" i="0" u="none" strike="noStrike" kern="0" cap="none" spc="0" normalizeH="0" baseline="0" noProof="0">
                <a:ln>
                  <a:noFill/>
                </a:ln>
                <a:solidFill>
                  <a:prstClr val="white"/>
                </a:solidFill>
                <a:effectLst/>
                <a:uLnTx/>
                <a:uFillTx/>
                <a:cs typeface="Arial" panose="020B0604020202020204" pitchFamily="34" charset="0"/>
              </a:endParaRPr>
            </a:p>
          </p:txBody>
        </p:sp>
        <p:sp>
          <p:nvSpPr>
            <p:cNvPr id="90" name="Shape 769">
              <a:extLst>
                <a:ext uri="{FF2B5EF4-FFF2-40B4-BE49-F238E27FC236}">
                  <a16:creationId xmlns:a16="http://schemas.microsoft.com/office/drawing/2014/main" id="{12A57C10-9D15-413B-9619-8B985F24FA26}"/>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grpFill/>
            <a:ln w="34925" cap="rnd" cmpd="sng">
              <a:solidFill>
                <a:sysClr val="window" lastClr="FFFFFF"/>
              </a:solidFill>
              <a:prstDash val="solid"/>
              <a:round/>
              <a:headEnd type="none" w="med" len="med"/>
              <a:tailEnd type="none" w="med" len="med"/>
            </a:ln>
          </p:spPr>
          <p:txBody>
            <a:bodyPr lIns="91425" tIns="91425" rIns="91425" bIns="91425" anchor="ctr"/>
            <a:lstStyle/>
            <a:p>
              <a:pPr marL="0" marR="0" lvl="0" indent="0" defTabSz="914400" eaLnBrk="0" fontAlgn="base" latinLnBrk="0" hangingPunct="0">
                <a:lnSpc>
                  <a:spcPct val="100000"/>
                </a:lnSpc>
                <a:spcBef>
                  <a:spcPts val="0"/>
                </a:spcBef>
                <a:spcAft>
                  <a:spcPct val="0"/>
                </a:spcAft>
                <a:buClrTx/>
                <a:buSzTx/>
                <a:buFontTx/>
                <a:buNone/>
                <a:tabLst/>
                <a:defRPr/>
              </a:pPr>
              <a:endParaRPr kumimoji="0" sz="1800" b="1" i="0" u="none" strike="noStrike" kern="0" cap="none" spc="0" normalizeH="0" baseline="0" noProof="0" dirty="0">
                <a:ln>
                  <a:noFill/>
                </a:ln>
                <a:solidFill>
                  <a:prstClr val="white"/>
                </a:solidFill>
                <a:effectLst/>
                <a:uLnTx/>
                <a:uFillTx/>
                <a:cs typeface="Arial" panose="020B0604020202020204" pitchFamily="34" charset="0"/>
              </a:endParaRPr>
            </a:p>
          </p:txBody>
        </p:sp>
        <p:sp>
          <p:nvSpPr>
            <p:cNvPr id="91" name="Shape 770">
              <a:extLst>
                <a:ext uri="{FF2B5EF4-FFF2-40B4-BE49-F238E27FC236}">
                  <a16:creationId xmlns:a16="http://schemas.microsoft.com/office/drawing/2014/main" id="{053A1DC7-1BDB-4591-86EA-B65AA4392F2D}"/>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grpFill/>
            <a:ln w="34925" cap="rnd" cmpd="sng">
              <a:solidFill>
                <a:sysClr val="window" lastClr="FFFFFF"/>
              </a:solidFill>
              <a:prstDash val="solid"/>
              <a:round/>
              <a:headEnd type="none" w="med" len="med"/>
              <a:tailEnd type="none" w="med" len="med"/>
            </a:ln>
          </p:spPr>
          <p:txBody>
            <a:bodyPr lIns="91425" tIns="91425" rIns="91425" bIns="91425" anchor="ctr"/>
            <a:lstStyle/>
            <a:p>
              <a:pPr marL="0" marR="0" lvl="0" indent="0" defTabSz="914400" eaLnBrk="0" fontAlgn="base" latinLnBrk="0" hangingPunct="0">
                <a:lnSpc>
                  <a:spcPct val="100000"/>
                </a:lnSpc>
                <a:spcBef>
                  <a:spcPts val="0"/>
                </a:spcBef>
                <a:spcAft>
                  <a:spcPct val="0"/>
                </a:spcAft>
                <a:buClrTx/>
                <a:buSzTx/>
                <a:buFontTx/>
                <a:buNone/>
                <a:tabLst/>
                <a:defRPr/>
              </a:pPr>
              <a:endParaRPr kumimoji="0" sz="1800" b="1" i="0" u="none" strike="noStrike" kern="0" cap="none" spc="0" normalizeH="0" baseline="0" noProof="0" dirty="0">
                <a:ln>
                  <a:noFill/>
                </a:ln>
                <a:solidFill>
                  <a:prstClr val="white"/>
                </a:solidFill>
                <a:effectLst/>
                <a:uLnTx/>
                <a:uFillTx/>
                <a:cs typeface="Arial" panose="020B0604020202020204" pitchFamily="34" charset="0"/>
              </a:endParaRPr>
            </a:p>
          </p:txBody>
        </p:sp>
        <p:sp>
          <p:nvSpPr>
            <p:cNvPr id="92" name="Shape 771">
              <a:extLst>
                <a:ext uri="{FF2B5EF4-FFF2-40B4-BE49-F238E27FC236}">
                  <a16:creationId xmlns:a16="http://schemas.microsoft.com/office/drawing/2014/main" id="{CF67934D-D381-4BAD-B541-DB429CCF36C2}"/>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grpFill/>
            <a:ln w="34925" cap="rnd" cmpd="sng">
              <a:solidFill>
                <a:sysClr val="window" lastClr="FFFFFF"/>
              </a:solidFill>
              <a:prstDash val="solid"/>
              <a:round/>
              <a:headEnd type="none" w="med" len="med"/>
              <a:tailEnd type="none" w="med" len="med"/>
            </a:ln>
          </p:spPr>
          <p:txBody>
            <a:bodyPr lIns="91425" tIns="91425" rIns="91425" bIns="91425" anchor="ctr"/>
            <a:lstStyle/>
            <a:p>
              <a:pPr marL="0" marR="0" lvl="0" indent="0" defTabSz="914400" eaLnBrk="0" fontAlgn="base" latinLnBrk="0" hangingPunct="0">
                <a:lnSpc>
                  <a:spcPct val="100000"/>
                </a:lnSpc>
                <a:spcBef>
                  <a:spcPts val="0"/>
                </a:spcBef>
                <a:spcAft>
                  <a:spcPct val="0"/>
                </a:spcAft>
                <a:buClrTx/>
                <a:buSzTx/>
                <a:buFontTx/>
                <a:buNone/>
                <a:tabLst/>
                <a:defRPr/>
              </a:pPr>
              <a:endParaRPr kumimoji="0" sz="1800" b="1" i="0" u="none" strike="noStrike" kern="0" cap="none" spc="0" normalizeH="0" baseline="0" noProof="0" dirty="0">
                <a:ln>
                  <a:noFill/>
                </a:ln>
                <a:solidFill>
                  <a:prstClr val="white"/>
                </a:solidFill>
                <a:effectLst/>
                <a:uLnTx/>
                <a:uFillTx/>
                <a:cs typeface="Arial" panose="020B0604020202020204" pitchFamily="34" charset="0"/>
              </a:endParaRPr>
            </a:p>
          </p:txBody>
        </p:sp>
        <p:sp>
          <p:nvSpPr>
            <p:cNvPr id="93" name="Shape 772">
              <a:extLst>
                <a:ext uri="{FF2B5EF4-FFF2-40B4-BE49-F238E27FC236}">
                  <a16:creationId xmlns:a16="http://schemas.microsoft.com/office/drawing/2014/main" id="{F8225B54-AAF7-4DC6-BFDE-93F53DAE5DE1}"/>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grpFill/>
            <a:ln w="34925" cap="rnd" cmpd="sng">
              <a:solidFill>
                <a:sysClr val="window" lastClr="FFFFFF"/>
              </a:solidFill>
              <a:prstDash val="solid"/>
              <a:round/>
              <a:headEnd type="none" w="med" len="med"/>
              <a:tailEnd type="none" w="med" len="med"/>
            </a:ln>
          </p:spPr>
          <p:txBody>
            <a:bodyPr lIns="91425" tIns="91425" rIns="91425" bIns="91425" anchor="ctr"/>
            <a:lstStyle/>
            <a:p>
              <a:pPr marL="0" marR="0" lvl="0" indent="0" defTabSz="914400" eaLnBrk="0" fontAlgn="base" latinLnBrk="0" hangingPunct="0">
                <a:lnSpc>
                  <a:spcPct val="100000"/>
                </a:lnSpc>
                <a:spcBef>
                  <a:spcPts val="0"/>
                </a:spcBef>
                <a:spcAft>
                  <a:spcPct val="0"/>
                </a:spcAft>
                <a:buClrTx/>
                <a:buSzTx/>
                <a:buFontTx/>
                <a:buNone/>
                <a:tabLst/>
                <a:defRPr/>
              </a:pPr>
              <a:endParaRPr kumimoji="0" sz="1800" b="1" i="0" u="none" strike="noStrike" kern="0" cap="none" spc="0" normalizeH="0" baseline="0" noProof="0">
                <a:ln>
                  <a:noFill/>
                </a:ln>
                <a:solidFill>
                  <a:prstClr val="white"/>
                </a:solidFill>
                <a:effectLst/>
                <a:uLnTx/>
                <a:uFillTx/>
                <a:cs typeface="Arial" panose="020B0604020202020204" pitchFamily="34" charset="0"/>
              </a:endParaRPr>
            </a:p>
          </p:txBody>
        </p:sp>
        <p:sp>
          <p:nvSpPr>
            <p:cNvPr id="94" name="Shape 773">
              <a:extLst>
                <a:ext uri="{FF2B5EF4-FFF2-40B4-BE49-F238E27FC236}">
                  <a16:creationId xmlns:a16="http://schemas.microsoft.com/office/drawing/2014/main" id="{A938D329-6BDE-4794-8BD4-F56ECFE224C9}"/>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grpFill/>
            <a:ln w="34925" cap="rnd" cmpd="sng">
              <a:solidFill>
                <a:sysClr val="window" lastClr="FFFFFF"/>
              </a:solidFill>
              <a:prstDash val="solid"/>
              <a:round/>
              <a:headEnd type="none" w="med" len="med"/>
              <a:tailEnd type="none" w="med" len="med"/>
            </a:ln>
          </p:spPr>
          <p:txBody>
            <a:bodyPr lIns="91425" tIns="91425" rIns="91425" bIns="91425" anchor="ctr"/>
            <a:lstStyle/>
            <a:p>
              <a:pPr marL="0" marR="0" lvl="0" indent="0" defTabSz="914400" eaLnBrk="0" fontAlgn="base" latinLnBrk="0" hangingPunct="0">
                <a:lnSpc>
                  <a:spcPct val="100000"/>
                </a:lnSpc>
                <a:spcBef>
                  <a:spcPts val="0"/>
                </a:spcBef>
                <a:spcAft>
                  <a:spcPct val="0"/>
                </a:spcAft>
                <a:buClrTx/>
                <a:buSzTx/>
                <a:buFontTx/>
                <a:buNone/>
                <a:tabLst/>
                <a:defRPr/>
              </a:pPr>
              <a:endParaRPr kumimoji="0" sz="1800" b="1" i="0" u="none" strike="noStrike" kern="0" cap="none" spc="0" normalizeH="0" baseline="0" noProof="0">
                <a:ln>
                  <a:noFill/>
                </a:ln>
                <a:solidFill>
                  <a:prstClr val="white"/>
                </a:solidFill>
                <a:effectLst/>
                <a:uLnTx/>
                <a:uFillTx/>
                <a:cs typeface="Arial" panose="020B0604020202020204" pitchFamily="34" charset="0"/>
              </a:endParaRPr>
            </a:p>
          </p:txBody>
        </p:sp>
        <p:sp>
          <p:nvSpPr>
            <p:cNvPr id="95" name="Shape 774">
              <a:extLst>
                <a:ext uri="{FF2B5EF4-FFF2-40B4-BE49-F238E27FC236}">
                  <a16:creationId xmlns:a16="http://schemas.microsoft.com/office/drawing/2014/main" id="{A09CA08D-573F-4EF1-A0DE-63941A0CD453}"/>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grpFill/>
            <a:ln w="34925" cap="rnd" cmpd="sng">
              <a:solidFill>
                <a:sysClr val="window" lastClr="FFFFFF"/>
              </a:solidFill>
              <a:prstDash val="solid"/>
              <a:round/>
              <a:headEnd type="none" w="med" len="med"/>
              <a:tailEnd type="none" w="med" len="med"/>
            </a:ln>
          </p:spPr>
          <p:txBody>
            <a:bodyPr lIns="91425" tIns="91425" rIns="91425" bIns="91425" anchor="ctr"/>
            <a:lstStyle/>
            <a:p>
              <a:pPr marL="0" marR="0" lvl="0" indent="0" defTabSz="914400" eaLnBrk="0" fontAlgn="base" latinLnBrk="0" hangingPunct="0">
                <a:lnSpc>
                  <a:spcPct val="100000"/>
                </a:lnSpc>
                <a:spcBef>
                  <a:spcPts val="0"/>
                </a:spcBef>
                <a:spcAft>
                  <a:spcPct val="0"/>
                </a:spcAft>
                <a:buClrTx/>
                <a:buSzTx/>
                <a:buFontTx/>
                <a:buNone/>
                <a:tabLst/>
                <a:defRPr/>
              </a:pPr>
              <a:endParaRPr kumimoji="0" sz="1800" b="1" i="0" u="none" strike="noStrike" kern="0" cap="none" spc="0" normalizeH="0" baseline="0" noProof="0">
                <a:ln>
                  <a:noFill/>
                </a:ln>
                <a:solidFill>
                  <a:prstClr val="white"/>
                </a:solidFill>
                <a:effectLst/>
                <a:uLnTx/>
                <a:uFillTx/>
                <a:cs typeface="Arial" panose="020B0604020202020204" pitchFamily="34" charset="0"/>
              </a:endParaRPr>
            </a:p>
          </p:txBody>
        </p:sp>
      </p:grpSp>
      <p:sp>
        <p:nvSpPr>
          <p:cNvPr id="42" name="TextBox 2">
            <a:extLst>
              <a:ext uri="{FF2B5EF4-FFF2-40B4-BE49-F238E27FC236}">
                <a16:creationId xmlns:a16="http://schemas.microsoft.com/office/drawing/2014/main" id="{245D9A38-735C-4816-81A1-3F90740F521A}"/>
              </a:ext>
            </a:extLst>
          </p:cNvPr>
          <p:cNvSpPr txBox="1">
            <a:spLocks noChangeArrowheads="1"/>
          </p:cNvSpPr>
          <p:nvPr/>
        </p:nvSpPr>
        <p:spPr bwMode="auto">
          <a:xfrm>
            <a:off x="474968" y="3940346"/>
            <a:ext cx="5171312" cy="1600438"/>
          </a:xfrm>
          <a:prstGeom prst="rect">
            <a:avLst/>
          </a:prstGeom>
          <a:noFill/>
          <a:ln>
            <a:noFill/>
          </a:ln>
        </p:spPr>
        <p:txBody>
          <a:bodyPr wrap="square">
            <a:spAutoFit/>
          </a:bodyPr>
          <a:lstStyle>
            <a:lvl1pPr>
              <a:spcBef>
                <a:spcPct val="20000"/>
              </a:spcBef>
              <a:buFont typeface="Arial" panose="020B0604020202020204" pitchFamily="34" charset="0"/>
              <a:buChar char="•"/>
              <a:defRPr sz="2400" b="1">
                <a:solidFill>
                  <a:schemeClr val="tx1"/>
                </a:solidFill>
                <a:latin typeface="Myriad Pro" pitchFamily="34" charset="0"/>
              </a:defRPr>
            </a:lvl1pPr>
            <a:lvl2pPr marL="742950" indent="-285750">
              <a:spcBef>
                <a:spcPct val="20000"/>
              </a:spcBef>
              <a:buFont typeface="Arial" panose="020B0604020202020204" pitchFamily="34" charset="0"/>
              <a:buChar char="–"/>
              <a:defRPr sz="2000">
                <a:solidFill>
                  <a:schemeClr val="tx1"/>
                </a:solidFill>
                <a:latin typeface="Myriad Pro" pitchFamily="34" charset="0"/>
              </a:defRPr>
            </a:lvl2pPr>
            <a:lvl3pPr marL="1143000" indent="-228600">
              <a:spcBef>
                <a:spcPct val="20000"/>
              </a:spcBef>
              <a:buFont typeface="Arial" panose="020B0604020202020204" pitchFamily="34" charset="0"/>
              <a:buChar char="•"/>
              <a:defRPr>
                <a:solidFill>
                  <a:schemeClr val="tx1"/>
                </a:solidFill>
                <a:latin typeface="Myriad Pro" pitchFamily="34" charset="0"/>
              </a:defRPr>
            </a:lvl3pPr>
            <a:lvl4pPr marL="1600200" indent="-228600">
              <a:spcBef>
                <a:spcPct val="20000"/>
              </a:spcBef>
              <a:buFont typeface="Arial" panose="020B0604020202020204" pitchFamily="34" charset="0"/>
              <a:buChar char="–"/>
              <a:defRPr sz="1600">
                <a:solidFill>
                  <a:schemeClr val="tx1"/>
                </a:solidFill>
                <a:latin typeface="Myriad Pro" pitchFamily="34" charset="0"/>
              </a:defRPr>
            </a:lvl4pPr>
            <a:lvl5pPr marL="2057400" indent="-228600">
              <a:spcBef>
                <a:spcPct val="20000"/>
              </a:spcBef>
              <a:buFont typeface="Arial" panose="020B0604020202020204" pitchFamily="34" charset="0"/>
              <a:buChar char="»"/>
              <a:defRPr sz="16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9pPr>
          </a:lstStyle>
          <a:p>
            <a:pPr eaLnBrk="0" fontAlgn="base" hangingPunct="0">
              <a:spcBef>
                <a:spcPct val="0"/>
              </a:spcBef>
              <a:spcAft>
                <a:spcPct val="0"/>
              </a:spcAft>
              <a:buNone/>
              <a:defRPr/>
            </a:pPr>
            <a:r>
              <a:rPr lang="ru-RU" altLang="ru-RU" sz="1400" dirty="0">
                <a:latin typeface="+mn-lt"/>
              </a:rPr>
              <a:t>Комментарий партнера компании «Технологии Доверия» (ранее PwC) Михаила Фролова:</a:t>
            </a:r>
          </a:p>
          <a:p>
            <a:pPr eaLnBrk="0" fontAlgn="base" hangingPunct="0">
              <a:spcBef>
                <a:spcPct val="0"/>
              </a:spcBef>
              <a:spcAft>
                <a:spcPct val="0"/>
              </a:spcAft>
              <a:buNone/>
              <a:defRPr/>
            </a:pPr>
            <a:endParaRPr lang="ru-RU" altLang="ru-RU" sz="1400" dirty="0">
              <a:latin typeface="+mn-lt"/>
            </a:endParaRPr>
          </a:p>
          <a:p>
            <a:pPr eaLnBrk="0" fontAlgn="base" hangingPunct="0">
              <a:spcBef>
                <a:spcPct val="0"/>
              </a:spcBef>
              <a:spcAft>
                <a:spcPct val="0"/>
              </a:spcAft>
              <a:buNone/>
              <a:defRPr/>
            </a:pPr>
            <a:r>
              <a:rPr lang="ru-RU" altLang="ru-RU" sz="1400" b="0" dirty="0">
                <a:latin typeface="+mn-lt"/>
              </a:rPr>
              <a:t>«Индекс изменения количества проектов продолжает оставаться ниже 30. Инвестиционная активность компаний существенно снизилась в основном из-за дороговизны кредитных ресурсов.»</a:t>
            </a:r>
          </a:p>
          <a:p>
            <a:pPr algn="just" eaLnBrk="0" fontAlgn="base" hangingPunct="0">
              <a:spcBef>
                <a:spcPct val="0"/>
              </a:spcBef>
              <a:spcAft>
                <a:spcPct val="0"/>
              </a:spcAft>
              <a:buFontTx/>
              <a:buNone/>
              <a:defRPr/>
            </a:pPr>
            <a:endParaRPr lang="ru-RU" altLang="ru-RU" sz="1400" b="0" dirty="0">
              <a:solidFill>
                <a:prstClr val="black"/>
              </a:solidFill>
              <a:latin typeface="Arial" panose="020B0604020202020204" pitchFamily="34" charset="0"/>
              <a:cs typeface="Arial" panose="020B0604020202020204" pitchFamily="34" charset="0"/>
            </a:endParaRPr>
          </a:p>
        </p:txBody>
      </p:sp>
      <p:sp>
        <p:nvSpPr>
          <p:cNvPr id="12" name="Левая фигурная скобка 11">
            <a:extLst>
              <a:ext uri="{FF2B5EF4-FFF2-40B4-BE49-F238E27FC236}">
                <a16:creationId xmlns:a16="http://schemas.microsoft.com/office/drawing/2014/main" id="{04AE5CE3-FE06-BBA4-DC77-334853100FDC}"/>
              </a:ext>
            </a:extLst>
          </p:cNvPr>
          <p:cNvSpPr/>
          <p:nvPr/>
        </p:nvSpPr>
        <p:spPr>
          <a:xfrm rot="16200000">
            <a:off x="10874264" y="5046723"/>
            <a:ext cx="171743" cy="1754208"/>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 name="TextBox 4">
            <a:extLst>
              <a:ext uri="{FF2B5EF4-FFF2-40B4-BE49-F238E27FC236}">
                <a16:creationId xmlns:a16="http://schemas.microsoft.com/office/drawing/2014/main" id="{B8B110DD-DAB6-16F7-9085-23B8E907898E}"/>
              </a:ext>
            </a:extLst>
          </p:cNvPr>
          <p:cNvSpPr txBox="1"/>
          <p:nvPr/>
        </p:nvSpPr>
        <p:spPr>
          <a:xfrm>
            <a:off x="10433522" y="6115356"/>
            <a:ext cx="1225159" cy="369332"/>
          </a:xfrm>
          <a:prstGeom prst="rect">
            <a:avLst/>
          </a:prstGeom>
          <a:noFill/>
        </p:spPr>
        <p:txBody>
          <a:bodyPr wrap="square" rtlCol="0">
            <a:spAutoFit/>
          </a:bodyPr>
          <a:lstStyle/>
          <a:p>
            <a:r>
              <a:rPr lang="ru-RU" b="1" dirty="0">
                <a:solidFill>
                  <a:schemeClr val="accent6">
                    <a:lumMod val="50000"/>
                  </a:schemeClr>
                </a:solidFill>
                <a:sym typeface="Symbol" panose="05050102010706020507" pitchFamily="18" charset="2"/>
              </a:rPr>
              <a:t>  + 1,5</a:t>
            </a:r>
            <a:endParaRPr lang="ru-RU" b="1" dirty="0">
              <a:solidFill>
                <a:schemeClr val="accent6">
                  <a:lumMod val="50000"/>
                </a:schemeClr>
              </a:solidFill>
            </a:endParaRPr>
          </a:p>
        </p:txBody>
      </p:sp>
      <p:sp>
        <p:nvSpPr>
          <p:cNvPr id="7" name="Стрелка: штриховая вправо 6">
            <a:extLst>
              <a:ext uri="{FF2B5EF4-FFF2-40B4-BE49-F238E27FC236}">
                <a16:creationId xmlns:a16="http://schemas.microsoft.com/office/drawing/2014/main" id="{9DCA55AF-308C-A8D8-D8DB-1A11C04E110B}"/>
              </a:ext>
            </a:extLst>
          </p:cNvPr>
          <p:cNvSpPr/>
          <p:nvPr/>
        </p:nvSpPr>
        <p:spPr>
          <a:xfrm rot="16200000">
            <a:off x="11335657" y="6066371"/>
            <a:ext cx="329503" cy="416560"/>
          </a:xfrm>
          <a:prstGeom prst="stripedRightArrow">
            <a:avLst>
              <a:gd name="adj1" fmla="val 50000"/>
              <a:gd name="adj2" fmla="val 37679"/>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8" name="Диаграмма 7">
            <a:extLst>
              <a:ext uri="{FF2B5EF4-FFF2-40B4-BE49-F238E27FC236}">
                <a16:creationId xmlns:a16="http://schemas.microsoft.com/office/drawing/2014/main" id="{191D3965-BCE4-420F-A9B4-8427E7BAFAE9}"/>
              </a:ext>
            </a:extLst>
          </p:cNvPr>
          <p:cNvGraphicFramePr>
            <a:graphicFrameLocks/>
          </p:cNvGraphicFramePr>
          <p:nvPr>
            <p:extLst>
              <p:ext uri="{D42A27DB-BD31-4B8C-83A1-F6EECF244321}">
                <p14:modId xmlns:p14="http://schemas.microsoft.com/office/powerpoint/2010/main" val="4158731240"/>
              </p:ext>
            </p:extLst>
          </p:nvPr>
        </p:nvGraphicFramePr>
        <p:xfrm>
          <a:off x="6227655" y="2914331"/>
          <a:ext cx="6008419" cy="28477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6304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wipe(left)">
                                      <p:cBhvr>
                                        <p:cTn id="11" dur="750"/>
                                        <p:tgtEl>
                                          <p:spTgt spid="77"/>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fade">
                                      <p:cBhvr>
                                        <p:cTn id="15"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трелка: пятиугольник 8">
            <a:extLst>
              <a:ext uri="{FF2B5EF4-FFF2-40B4-BE49-F238E27FC236}">
                <a16:creationId xmlns:a16="http://schemas.microsoft.com/office/drawing/2014/main" id="{0AE5BCBA-7547-4A1D-BF40-BAD90A6ECC91}"/>
              </a:ext>
            </a:extLst>
          </p:cNvPr>
          <p:cNvSpPr/>
          <p:nvPr/>
        </p:nvSpPr>
        <p:spPr>
          <a:xfrm>
            <a:off x="222738" y="2502645"/>
            <a:ext cx="5345723" cy="2350709"/>
          </a:xfrm>
          <a:prstGeom prst="homePlate">
            <a:avLst>
              <a:gd name="adj" fmla="val 16794"/>
            </a:avLst>
          </a:prstGeom>
          <a:solidFill>
            <a:srgbClr val="DAE3F3">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Заголовок 1">
            <a:extLst>
              <a:ext uri="{FF2B5EF4-FFF2-40B4-BE49-F238E27FC236}">
                <a16:creationId xmlns:a16="http://schemas.microsoft.com/office/drawing/2014/main" id="{F2E52787-FE41-4025-8880-A15F5C87B727}"/>
              </a:ext>
            </a:extLst>
          </p:cNvPr>
          <p:cNvSpPr>
            <a:spLocks noGrp="1"/>
          </p:cNvSpPr>
          <p:nvPr>
            <p:ph type="ctrTitle"/>
          </p:nvPr>
        </p:nvSpPr>
        <p:spPr>
          <a:xfrm>
            <a:off x="752760" y="381857"/>
            <a:ext cx="10293657" cy="512473"/>
          </a:xfrm>
        </p:spPr>
        <p:txBody>
          <a:bodyPr>
            <a:noAutofit/>
          </a:bodyPr>
          <a:lstStyle/>
          <a:p>
            <a:pPr algn="l"/>
            <a:r>
              <a:rPr lang="ru-RU" altLang="ru-RU" sz="2600" b="1" dirty="0">
                <a:solidFill>
                  <a:srgbClr val="284391"/>
                </a:solidFill>
                <a:latin typeface="Arial" panose="020B0604020202020204" pitchFamily="34" charset="0"/>
                <a:cs typeface="Arial" panose="020B0604020202020204" pitchFamily="34" charset="0"/>
              </a:rPr>
              <a:t>Как изменилось </a:t>
            </a:r>
            <a:r>
              <a:rPr lang="ru-RU" altLang="ru-RU" sz="2600" b="1" dirty="0">
                <a:solidFill>
                  <a:srgbClr val="C00000"/>
                </a:solidFill>
                <a:latin typeface="Arial" panose="020B0604020202020204" pitchFamily="34" charset="0"/>
                <a:cs typeface="Arial" panose="020B0604020202020204" pitchFamily="34" charset="0"/>
              </a:rPr>
              <a:t>количество инвестиционных проектов </a:t>
            </a:r>
            <a:br>
              <a:rPr lang="ru-RU" altLang="ru-RU" sz="2600" b="1" dirty="0">
                <a:solidFill>
                  <a:srgbClr val="284391"/>
                </a:solidFill>
                <a:latin typeface="Arial" panose="020B0604020202020204" pitchFamily="34" charset="0"/>
                <a:cs typeface="Arial" panose="020B0604020202020204" pitchFamily="34" charset="0"/>
              </a:rPr>
            </a:br>
            <a:r>
              <a:rPr lang="ru-RU" altLang="ru-RU" sz="2600" b="1" dirty="0">
                <a:solidFill>
                  <a:srgbClr val="284391"/>
                </a:solidFill>
                <a:latin typeface="Arial" panose="020B0604020202020204" pitchFamily="34" charset="0"/>
                <a:cs typeface="Arial" panose="020B0604020202020204" pitchFamily="34" charset="0"/>
              </a:rPr>
              <a:t>в прошлом квартале по сравнению с позапрошлым?</a:t>
            </a:r>
            <a:endParaRPr lang="ru-RU" sz="2600" b="1" dirty="0">
              <a:solidFill>
                <a:srgbClr val="284391"/>
              </a:solidFill>
              <a:latin typeface="Arial" panose="020B0604020202020204" pitchFamily="34" charset="0"/>
              <a:cs typeface="Arial" panose="020B0604020202020204" pitchFamily="34" charset="0"/>
            </a:endParaRPr>
          </a:p>
        </p:txBody>
      </p:sp>
      <p:grpSp>
        <p:nvGrpSpPr>
          <p:cNvPr id="3" name="Группа 2">
            <a:extLst>
              <a:ext uri="{FF2B5EF4-FFF2-40B4-BE49-F238E27FC236}">
                <a16:creationId xmlns:a16="http://schemas.microsoft.com/office/drawing/2014/main" id="{AA94D823-FDFA-4515-8E42-79784B872E02}"/>
              </a:ext>
            </a:extLst>
          </p:cNvPr>
          <p:cNvGrpSpPr/>
          <p:nvPr/>
        </p:nvGrpSpPr>
        <p:grpSpPr>
          <a:xfrm>
            <a:off x="0" y="957941"/>
            <a:ext cx="12192000" cy="72346"/>
            <a:chOff x="0" y="957941"/>
            <a:chExt cx="12192000" cy="72346"/>
          </a:xfrm>
        </p:grpSpPr>
        <p:sp>
          <p:nvSpPr>
            <p:cNvPr id="4" name="Прямоугольник 3">
              <a:extLst>
                <a:ext uri="{FF2B5EF4-FFF2-40B4-BE49-F238E27FC236}">
                  <a16:creationId xmlns:a16="http://schemas.microsoft.com/office/drawing/2014/main" id="{23C07C10-62C6-4771-BEE3-D9AB45EB4850}"/>
                </a:ext>
              </a:extLst>
            </p:cNvPr>
            <p:cNvSpPr/>
            <p:nvPr/>
          </p:nvSpPr>
          <p:spPr>
            <a:xfrm>
              <a:off x="0" y="957942"/>
              <a:ext cx="12192000" cy="7234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араллелограмм 1">
              <a:extLst>
                <a:ext uri="{FF2B5EF4-FFF2-40B4-BE49-F238E27FC236}">
                  <a16:creationId xmlns:a16="http://schemas.microsoft.com/office/drawing/2014/main" id="{2562EB68-DBEA-44DE-92AF-AEA1E63898F7}"/>
                </a:ext>
              </a:extLst>
            </p:cNvPr>
            <p:cNvSpPr/>
            <p:nvPr/>
          </p:nvSpPr>
          <p:spPr>
            <a:xfrm flipH="1">
              <a:off x="552450" y="957942"/>
              <a:ext cx="195263" cy="72345"/>
            </a:xfrm>
            <a:prstGeom prst="parallelogram">
              <a:avLst>
                <a:gd name="adj" fmla="val 131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араллелограмм 10">
              <a:extLst>
                <a:ext uri="{FF2B5EF4-FFF2-40B4-BE49-F238E27FC236}">
                  <a16:creationId xmlns:a16="http://schemas.microsoft.com/office/drawing/2014/main" id="{08A8FE95-9BEE-4E85-AA82-33C58674A3E1}"/>
                </a:ext>
              </a:extLst>
            </p:cNvPr>
            <p:cNvSpPr/>
            <p:nvPr/>
          </p:nvSpPr>
          <p:spPr>
            <a:xfrm flipH="1">
              <a:off x="747713" y="957941"/>
              <a:ext cx="195263" cy="72345"/>
            </a:xfrm>
            <a:prstGeom prst="parallelogram">
              <a:avLst>
                <a:gd name="adj" fmla="val 131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0" name="Группа 29">
            <a:extLst>
              <a:ext uri="{FF2B5EF4-FFF2-40B4-BE49-F238E27FC236}">
                <a16:creationId xmlns:a16="http://schemas.microsoft.com/office/drawing/2014/main" id="{9F7752EB-1795-4F0F-873F-3BEA40F30AE8}"/>
              </a:ext>
            </a:extLst>
          </p:cNvPr>
          <p:cNvGrpSpPr/>
          <p:nvPr/>
        </p:nvGrpSpPr>
        <p:grpSpPr>
          <a:xfrm>
            <a:off x="11098816" y="150895"/>
            <a:ext cx="1018130" cy="843218"/>
            <a:chOff x="11098816" y="150895"/>
            <a:chExt cx="1018130" cy="843218"/>
          </a:xfrm>
        </p:grpSpPr>
        <p:grpSp>
          <p:nvGrpSpPr>
            <p:cNvPr id="29" name="Группа 28">
              <a:extLst>
                <a:ext uri="{FF2B5EF4-FFF2-40B4-BE49-F238E27FC236}">
                  <a16:creationId xmlns:a16="http://schemas.microsoft.com/office/drawing/2014/main" id="{0CE26789-7954-4C1E-B443-243F83D09B96}"/>
                </a:ext>
              </a:extLst>
            </p:cNvPr>
            <p:cNvGrpSpPr/>
            <p:nvPr/>
          </p:nvGrpSpPr>
          <p:grpSpPr>
            <a:xfrm>
              <a:off x="11152356" y="150895"/>
              <a:ext cx="658637" cy="504554"/>
              <a:chOff x="11152356" y="150895"/>
              <a:chExt cx="658637" cy="504554"/>
            </a:xfrm>
          </p:grpSpPr>
          <p:sp>
            <p:nvSpPr>
              <p:cNvPr id="25" name="Полилиния: фигура 24">
                <a:extLst>
                  <a:ext uri="{FF2B5EF4-FFF2-40B4-BE49-F238E27FC236}">
                    <a16:creationId xmlns:a16="http://schemas.microsoft.com/office/drawing/2014/main" id="{29442075-3304-4B10-B3F5-507604ADBA5C}"/>
                  </a:ext>
                </a:extLst>
              </p:cNvPr>
              <p:cNvSpPr/>
              <p:nvPr/>
            </p:nvSpPr>
            <p:spPr>
              <a:xfrm rot="12906208">
                <a:off x="11404770" y="150895"/>
                <a:ext cx="406223" cy="496933"/>
              </a:xfrm>
              <a:custGeom>
                <a:avLst/>
                <a:gdLst>
                  <a:gd name="connsiteX0" fmla="*/ 1212377 w 1266547"/>
                  <a:gd name="connsiteY0" fmla="*/ 1456144 h 1494286"/>
                  <a:gd name="connsiteX1" fmla="*/ 1096339 w 1266547"/>
                  <a:gd name="connsiteY1" fmla="*/ 1493703 h 1494286"/>
                  <a:gd name="connsiteX2" fmla="*/ 1058178 w 1266547"/>
                  <a:gd name="connsiteY2" fmla="*/ 1485127 h 1494286"/>
                  <a:gd name="connsiteX3" fmla="*/ 1052771 w 1266547"/>
                  <a:gd name="connsiteY3" fmla="*/ 1488928 h 1494286"/>
                  <a:gd name="connsiteX4" fmla="*/ 68954 w 1266547"/>
                  <a:gd name="connsiteY4" fmla="*/ 1252817 h 1494286"/>
                  <a:gd name="connsiteX5" fmla="*/ 68788 w 1266547"/>
                  <a:gd name="connsiteY5" fmla="*/ 1251900 h 1494286"/>
                  <a:gd name="connsiteX6" fmla="*/ 55241 w 1266547"/>
                  <a:gd name="connsiteY6" fmla="*/ 1248714 h 1494286"/>
                  <a:gd name="connsiteX7" fmla="*/ 14685 w 1266547"/>
                  <a:gd name="connsiteY7" fmla="*/ 1218525 h 1494286"/>
                  <a:gd name="connsiteX8" fmla="*/ 12 w 1266547"/>
                  <a:gd name="connsiteY8" fmla="*/ 1170142 h 1494286"/>
                  <a:gd name="connsiteX9" fmla="*/ 1351 w 1266547"/>
                  <a:gd name="connsiteY9" fmla="*/ 1158497 h 1494286"/>
                  <a:gd name="connsiteX10" fmla="*/ 675 w 1266547"/>
                  <a:gd name="connsiteY10" fmla="*/ 1158201 h 1494286"/>
                  <a:gd name="connsiteX11" fmla="*/ 111899 w 1266547"/>
                  <a:gd name="connsiteY11" fmla="*/ 150375 h 1494286"/>
                  <a:gd name="connsiteX12" fmla="*/ 112135 w 1266547"/>
                  <a:gd name="connsiteY12" fmla="*/ 150209 h 1494286"/>
                  <a:gd name="connsiteX13" fmla="*/ 117645 w 1266547"/>
                  <a:gd name="connsiteY13" fmla="*/ 113088 h 1494286"/>
                  <a:gd name="connsiteX14" fmla="*/ 194490 w 1266547"/>
                  <a:gd name="connsiteY14" fmla="*/ 18371 h 1494286"/>
                  <a:gd name="connsiteX15" fmla="*/ 354057 w 1266547"/>
                  <a:gd name="connsiteY15" fmla="*/ 25762 h 1494286"/>
                  <a:gd name="connsiteX16" fmla="*/ 421833 w 1266547"/>
                  <a:gd name="connsiteY16" fmla="*/ 127162 h 1494286"/>
                  <a:gd name="connsiteX17" fmla="*/ 423502 w 1266547"/>
                  <a:gd name="connsiteY17" fmla="*/ 157429 h 1494286"/>
                  <a:gd name="connsiteX18" fmla="*/ 429654 w 1266547"/>
                  <a:gd name="connsiteY18" fmla="*/ 107211 h 1494286"/>
                  <a:gd name="connsiteX19" fmla="*/ 427485 w 1266547"/>
                  <a:gd name="connsiteY19" fmla="*/ 135207 h 1494286"/>
                  <a:gd name="connsiteX20" fmla="*/ 430907 w 1266547"/>
                  <a:gd name="connsiteY20" fmla="*/ 125639 h 1494286"/>
                  <a:gd name="connsiteX21" fmla="*/ 335141 w 1266547"/>
                  <a:gd name="connsiteY21" fmla="*/ 993404 h 1494286"/>
                  <a:gd name="connsiteX22" fmla="*/ 1153653 w 1266547"/>
                  <a:gd name="connsiteY22" fmla="*/ 1189843 h 1494286"/>
                  <a:gd name="connsiteX23" fmla="*/ 1154414 w 1266547"/>
                  <a:gd name="connsiteY23" fmla="*/ 1187565 h 1494286"/>
                  <a:gd name="connsiteX24" fmla="*/ 1166088 w 1266547"/>
                  <a:gd name="connsiteY24" fmla="*/ 1192827 h 1494286"/>
                  <a:gd name="connsiteX25" fmla="*/ 1173355 w 1266547"/>
                  <a:gd name="connsiteY25" fmla="*/ 1194571 h 1494286"/>
                  <a:gd name="connsiteX26" fmla="*/ 1172876 w 1266547"/>
                  <a:gd name="connsiteY26" fmla="*/ 1195887 h 1494286"/>
                  <a:gd name="connsiteX27" fmla="*/ 1192822 w 1266547"/>
                  <a:gd name="connsiteY27" fmla="*/ 1204879 h 1494286"/>
                  <a:gd name="connsiteX28" fmla="*/ 1262997 w 1266547"/>
                  <a:gd name="connsiteY28" fmla="*/ 1304639 h 1494286"/>
                  <a:gd name="connsiteX29" fmla="*/ 1212377 w 1266547"/>
                  <a:gd name="connsiteY29" fmla="*/ 1456144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6547" h="1494286">
                    <a:moveTo>
                      <a:pt x="1212377" y="1456144"/>
                    </a:moveTo>
                    <a:cubicBezTo>
                      <a:pt x="1179930" y="1484185"/>
                      <a:pt x="1137939" y="1497302"/>
                      <a:pt x="1096339" y="1493703"/>
                    </a:cubicBezTo>
                    <a:lnTo>
                      <a:pt x="1058178" y="1485127"/>
                    </a:lnTo>
                    <a:lnTo>
                      <a:pt x="1052771" y="1488928"/>
                    </a:lnTo>
                    <a:lnTo>
                      <a:pt x="68954" y="1252817"/>
                    </a:lnTo>
                    <a:lnTo>
                      <a:pt x="68788" y="1251900"/>
                    </a:lnTo>
                    <a:lnTo>
                      <a:pt x="55241" y="1248714"/>
                    </a:lnTo>
                    <a:cubicBezTo>
                      <a:pt x="39187" y="1243242"/>
                      <a:pt x="24914" y="1233078"/>
                      <a:pt x="14685" y="1218525"/>
                    </a:cubicBezTo>
                    <a:cubicBezTo>
                      <a:pt x="4456" y="1203972"/>
                      <a:pt x="-276" y="1187099"/>
                      <a:pt x="12" y="1170142"/>
                    </a:cubicBezTo>
                    <a:lnTo>
                      <a:pt x="1351" y="1158497"/>
                    </a:lnTo>
                    <a:lnTo>
                      <a:pt x="675" y="1158201"/>
                    </a:lnTo>
                    <a:lnTo>
                      <a:pt x="111899" y="150375"/>
                    </a:lnTo>
                    <a:lnTo>
                      <a:pt x="112135" y="150209"/>
                    </a:lnTo>
                    <a:lnTo>
                      <a:pt x="117645" y="113088"/>
                    </a:lnTo>
                    <a:cubicBezTo>
                      <a:pt x="129271" y="72981"/>
                      <a:pt x="156637" y="38533"/>
                      <a:pt x="194490" y="18371"/>
                    </a:cubicBezTo>
                    <a:cubicBezTo>
                      <a:pt x="245030" y="-8549"/>
                      <a:pt x="306216" y="-5715"/>
                      <a:pt x="354057" y="25762"/>
                    </a:cubicBezTo>
                    <a:cubicBezTo>
                      <a:pt x="389883" y="49334"/>
                      <a:pt x="413952" y="86158"/>
                      <a:pt x="421833" y="127162"/>
                    </a:cubicBezTo>
                    <a:lnTo>
                      <a:pt x="423502" y="157429"/>
                    </a:lnTo>
                    <a:lnTo>
                      <a:pt x="429654" y="107211"/>
                    </a:lnTo>
                    <a:lnTo>
                      <a:pt x="427485" y="135207"/>
                    </a:lnTo>
                    <a:lnTo>
                      <a:pt x="430907" y="125639"/>
                    </a:lnTo>
                    <a:lnTo>
                      <a:pt x="335141" y="993404"/>
                    </a:lnTo>
                    <a:lnTo>
                      <a:pt x="1153653" y="1189843"/>
                    </a:lnTo>
                    <a:lnTo>
                      <a:pt x="1154414" y="1187565"/>
                    </a:lnTo>
                    <a:lnTo>
                      <a:pt x="1166088" y="1192827"/>
                    </a:lnTo>
                    <a:lnTo>
                      <a:pt x="1173355" y="1194571"/>
                    </a:lnTo>
                    <a:lnTo>
                      <a:pt x="1172876" y="1195887"/>
                    </a:lnTo>
                    <a:lnTo>
                      <a:pt x="1192822" y="1204879"/>
                    </a:lnTo>
                    <a:cubicBezTo>
                      <a:pt x="1228240" y="1227000"/>
                      <a:pt x="1253920" y="1262722"/>
                      <a:pt x="1262997" y="1304639"/>
                    </a:cubicBezTo>
                    <a:cubicBezTo>
                      <a:pt x="1275117" y="1360604"/>
                      <a:pt x="1255706" y="1418699"/>
                      <a:pt x="1212377" y="1456144"/>
                    </a:cubicBezTo>
                    <a:close/>
                  </a:path>
                </a:pathLst>
              </a:custGeom>
              <a:solidFill>
                <a:srgbClr val="2843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27" name="Полилиния: фигура 26">
                <a:extLst>
                  <a:ext uri="{FF2B5EF4-FFF2-40B4-BE49-F238E27FC236}">
                    <a16:creationId xmlns:a16="http://schemas.microsoft.com/office/drawing/2014/main" id="{4254B57A-0BF7-4F60-97A7-51B43B03E5CB}"/>
                  </a:ext>
                </a:extLst>
              </p:cNvPr>
              <p:cNvSpPr/>
              <p:nvPr/>
            </p:nvSpPr>
            <p:spPr>
              <a:xfrm rot="12906208">
                <a:off x="11152356" y="158516"/>
                <a:ext cx="406223" cy="496933"/>
              </a:xfrm>
              <a:custGeom>
                <a:avLst/>
                <a:gdLst>
                  <a:gd name="connsiteX0" fmla="*/ 1212377 w 1266547"/>
                  <a:gd name="connsiteY0" fmla="*/ 1456144 h 1494286"/>
                  <a:gd name="connsiteX1" fmla="*/ 1096339 w 1266547"/>
                  <a:gd name="connsiteY1" fmla="*/ 1493703 h 1494286"/>
                  <a:gd name="connsiteX2" fmla="*/ 1058178 w 1266547"/>
                  <a:gd name="connsiteY2" fmla="*/ 1485127 h 1494286"/>
                  <a:gd name="connsiteX3" fmla="*/ 1052771 w 1266547"/>
                  <a:gd name="connsiteY3" fmla="*/ 1488928 h 1494286"/>
                  <a:gd name="connsiteX4" fmla="*/ 68954 w 1266547"/>
                  <a:gd name="connsiteY4" fmla="*/ 1252817 h 1494286"/>
                  <a:gd name="connsiteX5" fmla="*/ 68788 w 1266547"/>
                  <a:gd name="connsiteY5" fmla="*/ 1251900 h 1494286"/>
                  <a:gd name="connsiteX6" fmla="*/ 55241 w 1266547"/>
                  <a:gd name="connsiteY6" fmla="*/ 1248714 h 1494286"/>
                  <a:gd name="connsiteX7" fmla="*/ 14685 w 1266547"/>
                  <a:gd name="connsiteY7" fmla="*/ 1218525 h 1494286"/>
                  <a:gd name="connsiteX8" fmla="*/ 12 w 1266547"/>
                  <a:gd name="connsiteY8" fmla="*/ 1170142 h 1494286"/>
                  <a:gd name="connsiteX9" fmla="*/ 1351 w 1266547"/>
                  <a:gd name="connsiteY9" fmla="*/ 1158497 h 1494286"/>
                  <a:gd name="connsiteX10" fmla="*/ 675 w 1266547"/>
                  <a:gd name="connsiteY10" fmla="*/ 1158201 h 1494286"/>
                  <a:gd name="connsiteX11" fmla="*/ 111899 w 1266547"/>
                  <a:gd name="connsiteY11" fmla="*/ 150375 h 1494286"/>
                  <a:gd name="connsiteX12" fmla="*/ 112135 w 1266547"/>
                  <a:gd name="connsiteY12" fmla="*/ 150209 h 1494286"/>
                  <a:gd name="connsiteX13" fmla="*/ 117645 w 1266547"/>
                  <a:gd name="connsiteY13" fmla="*/ 113088 h 1494286"/>
                  <a:gd name="connsiteX14" fmla="*/ 194490 w 1266547"/>
                  <a:gd name="connsiteY14" fmla="*/ 18371 h 1494286"/>
                  <a:gd name="connsiteX15" fmla="*/ 354057 w 1266547"/>
                  <a:gd name="connsiteY15" fmla="*/ 25762 h 1494286"/>
                  <a:gd name="connsiteX16" fmla="*/ 421833 w 1266547"/>
                  <a:gd name="connsiteY16" fmla="*/ 127162 h 1494286"/>
                  <a:gd name="connsiteX17" fmla="*/ 423502 w 1266547"/>
                  <a:gd name="connsiteY17" fmla="*/ 157429 h 1494286"/>
                  <a:gd name="connsiteX18" fmla="*/ 429654 w 1266547"/>
                  <a:gd name="connsiteY18" fmla="*/ 107211 h 1494286"/>
                  <a:gd name="connsiteX19" fmla="*/ 427485 w 1266547"/>
                  <a:gd name="connsiteY19" fmla="*/ 135207 h 1494286"/>
                  <a:gd name="connsiteX20" fmla="*/ 430907 w 1266547"/>
                  <a:gd name="connsiteY20" fmla="*/ 125639 h 1494286"/>
                  <a:gd name="connsiteX21" fmla="*/ 335141 w 1266547"/>
                  <a:gd name="connsiteY21" fmla="*/ 993404 h 1494286"/>
                  <a:gd name="connsiteX22" fmla="*/ 1153653 w 1266547"/>
                  <a:gd name="connsiteY22" fmla="*/ 1189843 h 1494286"/>
                  <a:gd name="connsiteX23" fmla="*/ 1154414 w 1266547"/>
                  <a:gd name="connsiteY23" fmla="*/ 1187565 h 1494286"/>
                  <a:gd name="connsiteX24" fmla="*/ 1166088 w 1266547"/>
                  <a:gd name="connsiteY24" fmla="*/ 1192827 h 1494286"/>
                  <a:gd name="connsiteX25" fmla="*/ 1173355 w 1266547"/>
                  <a:gd name="connsiteY25" fmla="*/ 1194571 h 1494286"/>
                  <a:gd name="connsiteX26" fmla="*/ 1172876 w 1266547"/>
                  <a:gd name="connsiteY26" fmla="*/ 1195887 h 1494286"/>
                  <a:gd name="connsiteX27" fmla="*/ 1192822 w 1266547"/>
                  <a:gd name="connsiteY27" fmla="*/ 1204879 h 1494286"/>
                  <a:gd name="connsiteX28" fmla="*/ 1262997 w 1266547"/>
                  <a:gd name="connsiteY28" fmla="*/ 1304639 h 1494286"/>
                  <a:gd name="connsiteX29" fmla="*/ 1212377 w 1266547"/>
                  <a:gd name="connsiteY29" fmla="*/ 1456144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6547" h="1494286">
                    <a:moveTo>
                      <a:pt x="1212377" y="1456144"/>
                    </a:moveTo>
                    <a:cubicBezTo>
                      <a:pt x="1179930" y="1484185"/>
                      <a:pt x="1137939" y="1497302"/>
                      <a:pt x="1096339" y="1493703"/>
                    </a:cubicBezTo>
                    <a:lnTo>
                      <a:pt x="1058178" y="1485127"/>
                    </a:lnTo>
                    <a:lnTo>
                      <a:pt x="1052771" y="1488928"/>
                    </a:lnTo>
                    <a:lnTo>
                      <a:pt x="68954" y="1252817"/>
                    </a:lnTo>
                    <a:lnTo>
                      <a:pt x="68788" y="1251900"/>
                    </a:lnTo>
                    <a:lnTo>
                      <a:pt x="55241" y="1248714"/>
                    </a:lnTo>
                    <a:cubicBezTo>
                      <a:pt x="39187" y="1243242"/>
                      <a:pt x="24914" y="1233078"/>
                      <a:pt x="14685" y="1218525"/>
                    </a:cubicBezTo>
                    <a:cubicBezTo>
                      <a:pt x="4456" y="1203972"/>
                      <a:pt x="-276" y="1187099"/>
                      <a:pt x="12" y="1170142"/>
                    </a:cubicBezTo>
                    <a:lnTo>
                      <a:pt x="1351" y="1158497"/>
                    </a:lnTo>
                    <a:lnTo>
                      <a:pt x="675" y="1158201"/>
                    </a:lnTo>
                    <a:lnTo>
                      <a:pt x="111899" y="150375"/>
                    </a:lnTo>
                    <a:lnTo>
                      <a:pt x="112135" y="150209"/>
                    </a:lnTo>
                    <a:lnTo>
                      <a:pt x="117645" y="113088"/>
                    </a:lnTo>
                    <a:cubicBezTo>
                      <a:pt x="129271" y="72981"/>
                      <a:pt x="156637" y="38533"/>
                      <a:pt x="194490" y="18371"/>
                    </a:cubicBezTo>
                    <a:cubicBezTo>
                      <a:pt x="245030" y="-8549"/>
                      <a:pt x="306216" y="-5715"/>
                      <a:pt x="354057" y="25762"/>
                    </a:cubicBezTo>
                    <a:cubicBezTo>
                      <a:pt x="389883" y="49334"/>
                      <a:pt x="413952" y="86158"/>
                      <a:pt x="421833" y="127162"/>
                    </a:cubicBezTo>
                    <a:lnTo>
                      <a:pt x="423502" y="157429"/>
                    </a:lnTo>
                    <a:lnTo>
                      <a:pt x="429654" y="107211"/>
                    </a:lnTo>
                    <a:lnTo>
                      <a:pt x="427485" y="135207"/>
                    </a:lnTo>
                    <a:lnTo>
                      <a:pt x="430907" y="125639"/>
                    </a:lnTo>
                    <a:lnTo>
                      <a:pt x="335141" y="993404"/>
                    </a:lnTo>
                    <a:lnTo>
                      <a:pt x="1153653" y="1189843"/>
                    </a:lnTo>
                    <a:lnTo>
                      <a:pt x="1154414" y="1187565"/>
                    </a:lnTo>
                    <a:lnTo>
                      <a:pt x="1166088" y="1192827"/>
                    </a:lnTo>
                    <a:lnTo>
                      <a:pt x="1173355" y="1194571"/>
                    </a:lnTo>
                    <a:lnTo>
                      <a:pt x="1172876" y="1195887"/>
                    </a:lnTo>
                    <a:lnTo>
                      <a:pt x="1192822" y="1204879"/>
                    </a:lnTo>
                    <a:cubicBezTo>
                      <a:pt x="1228240" y="1227000"/>
                      <a:pt x="1253920" y="1262722"/>
                      <a:pt x="1262997" y="1304639"/>
                    </a:cubicBezTo>
                    <a:cubicBezTo>
                      <a:pt x="1275117" y="1360604"/>
                      <a:pt x="1255706" y="1418699"/>
                      <a:pt x="1212377" y="1456144"/>
                    </a:cubicBezTo>
                    <a:close/>
                  </a:path>
                </a:pathLst>
              </a:custGeom>
              <a:solidFill>
                <a:srgbClr val="2843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28" name="TextBox 27">
              <a:extLst>
                <a:ext uri="{FF2B5EF4-FFF2-40B4-BE49-F238E27FC236}">
                  <a16:creationId xmlns:a16="http://schemas.microsoft.com/office/drawing/2014/main" id="{D395BCDD-CE7A-4F10-8D3F-700413958CDF}"/>
                </a:ext>
              </a:extLst>
            </p:cNvPr>
            <p:cNvSpPr txBox="1"/>
            <p:nvPr/>
          </p:nvSpPr>
          <p:spPr>
            <a:xfrm>
              <a:off x="11098816" y="624781"/>
              <a:ext cx="1018130" cy="369332"/>
            </a:xfrm>
            <a:prstGeom prst="rect">
              <a:avLst/>
            </a:prstGeom>
            <a:noFill/>
          </p:spPr>
          <p:txBody>
            <a:bodyPr wrap="square" rtlCol="0">
              <a:spAutoFit/>
            </a:bodyPr>
            <a:lstStyle/>
            <a:p>
              <a:r>
                <a:rPr lang="ru-RU" dirty="0">
                  <a:solidFill>
                    <a:srgbClr val="284391"/>
                  </a:solidFill>
                </a:rPr>
                <a:t>СОВНЕТ</a:t>
              </a:r>
            </a:p>
          </p:txBody>
        </p:sp>
      </p:grpSp>
      <p:sp>
        <p:nvSpPr>
          <p:cNvPr id="31" name="Прямоугольник 30">
            <a:extLst>
              <a:ext uri="{FF2B5EF4-FFF2-40B4-BE49-F238E27FC236}">
                <a16:creationId xmlns:a16="http://schemas.microsoft.com/office/drawing/2014/main" id="{2A15A8B6-5FC8-4DE9-9A18-332E209CB635}"/>
              </a:ext>
            </a:extLst>
          </p:cNvPr>
          <p:cNvSpPr/>
          <p:nvPr/>
        </p:nvSpPr>
        <p:spPr>
          <a:xfrm>
            <a:off x="0" y="6606917"/>
            <a:ext cx="12192000" cy="28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40" name="Группа 39">
            <a:extLst>
              <a:ext uri="{FF2B5EF4-FFF2-40B4-BE49-F238E27FC236}">
                <a16:creationId xmlns:a16="http://schemas.microsoft.com/office/drawing/2014/main" id="{96941552-227B-4F6F-8266-491CD138E0EF}"/>
              </a:ext>
            </a:extLst>
          </p:cNvPr>
          <p:cNvGrpSpPr/>
          <p:nvPr/>
        </p:nvGrpSpPr>
        <p:grpSpPr>
          <a:xfrm>
            <a:off x="240506" y="6606917"/>
            <a:ext cx="468000" cy="288000"/>
            <a:chOff x="552450" y="6606915"/>
            <a:chExt cx="468000" cy="288000"/>
          </a:xfrm>
        </p:grpSpPr>
        <p:sp>
          <p:nvSpPr>
            <p:cNvPr id="38" name="Стрелка: шеврон 37">
              <a:extLst>
                <a:ext uri="{FF2B5EF4-FFF2-40B4-BE49-F238E27FC236}">
                  <a16:creationId xmlns:a16="http://schemas.microsoft.com/office/drawing/2014/main" id="{58C7EF8E-9230-41D4-A21E-42C9937849C0}"/>
                </a:ext>
              </a:extLst>
            </p:cNvPr>
            <p:cNvSpPr/>
            <p:nvPr/>
          </p:nvSpPr>
          <p:spPr>
            <a:xfrm>
              <a:off x="552450" y="6606915"/>
              <a:ext cx="468000" cy="288000"/>
            </a:xfrm>
            <a:prstGeom prst="chevron">
              <a:avLst>
                <a:gd name="adj" fmla="val 367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3" name="Стрелка: шеврон 32">
              <a:extLst>
                <a:ext uri="{FF2B5EF4-FFF2-40B4-BE49-F238E27FC236}">
                  <a16:creationId xmlns:a16="http://schemas.microsoft.com/office/drawing/2014/main" id="{F3071521-75D9-4AB9-B4D2-75954FE80E4D}"/>
                </a:ext>
              </a:extLst>
            </p:cNvPr>
            <p:cNvSpPr/>
            <p:nvPr/>
          </p:nvSpPr>
          <p:spPr>
            <a:xfrm>
              <a:off x="570450" y="6606915"/>
              <a:ext cx="432000" cy="288000"/>
            </a:xfrm>
            <a:prstGeom prst="chevron">
              <a:avLst>
                <a:gd name="adj" fmla="val 3677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chemeClr val="bg1">
                      <a:lumMod val="95000"/>
                    </a:schemeClr>
                  </a:solidFill>
                  <a:latin typeface="Arial" panose="020B0604020202020204" pitchFamily="34" charset="0"/>
                  <a:cs typeface="Arial" panose="020B0604020202020204" pitchFamily="34" charset="0"/>
                </a:rPr>
                <a:t>7</a:t>
              </a:r>
            </a:p>
          </p:txBody>
        </p:sp>
      </p:grpSp>
      <p:sp>
        <p:nvSpPr>
          <p:cNvPr id="42" name="TextBox 2">
            <a:extLst>
              <a:ext uri="{FF2B5EF4-FFF2-40B4-BE49-F238E27FC236}">
                <a16:creationId xmlns:a16="http://schemas.microsoft.com/office/drawing/2014/main" id="{245D9A38-735C-4816-81A1-3F90740F521A}"/>
              </a:ext>
            </a:extLst>
          </p:cNvPr>
          <p:cNvSpPr txBox="1">
            <a:spLocks noChangeArrowheads="1"/>
          </p:cNvSpPr>
          <p:nvPr/>
        </p:nvSpPr>
        <p:spPr bwMode="auto">
          <a:xfrm>
            <a:off x="299121" y="2650806"/>
            <a:ext cx="4859034" cy="2031325"/>
          </a:xfrm>
          <a:prstGeom prst="rect">
            <a:avLst/>
          </a:prstGeom>
          <a:noFill/>
          <a:ln>
            <a:noFill/>
          </a:ln>
        </p:spPr>
        <p:txBody>
          <a:bodyPr wrap="square">
            <a:spAutoFit/>
          </a:bodyPr>
          <a:lstStyle>
            <a:lvl1pPr>
              <a:spcBef>
                <a:spcPct val="20000"/>
              </a:spcBef>
              <a:buFont typeface="Arial" panose="020B0604020202020204" pitchFamily="34" charset="0"/>
              <a:buChar char="•"/>
              <a:defRPr sz="2400" b="1">
                <a:solidFill>
                  <a:schemeClr val="tx1"/>
                </a:solidFill>
                <a:latin typeface="Myriad Pro" pitchFamily="34" charset="0"/>
              </a:defRPr>
            </a:lvl1pPr>
            <a:lvl2pPr marL="742950" indent="-285750">
              <a:spcBef>
                <a:spcPct val="20000"/>
              </a:spcBef>
              <a:buFont typeface="Arial" panose="020B0604020202020204" pitchFamily="34" charset="0"/>
              <a:buChar char="–"/>
              <a:defRPr sz="2000">
                <a:solidFill>
                  <a:schemeClr val="tx1"/>
                </a:solidFill>
                <a:latin typeface="Myriad Pro" pitchFamily="34" charset="0"/>
              </a:defRPr>
            </a:lvl2pPr>
            <a:lvl3pPr marL="1143000" indent="-228600">
              <a:spcBef>
                <a:spcPct val="20000"/>
              </a:spcBef>
              <a:buFont typeface="Arial" panose="020B0604020202020204" pitchFamily="34" charset="0"/>
              <a:buChar char="•"/>
              <a:defRPr>
                <a:solidFill>
                  <a:schemeClr val="tx1"/>
                </a:solidFill>
                <a:latin typeface="Myriad Pro" pitchFamily="34" charset="0"/>
              </a:defRPr>
            </a:lvl3pPr>
            <a:lvl4pPr marL="1600200" indent="-228600">
              <a:spcBef>
                <a:spcPct val="20000"/>
              </a:spcBef>
              <a:buFont typeface="Arial" panose="020B0604020202020204" pitchFamily="34" charset="0"/>
              <a:buChar char="–"/>
              <a:defRPr sz="1600">
                <a:solidFill>
                  <a:schemeClr val="tx1"/>
                </a:solidFill>
                <a:latin typeface="Myriad Pro" pitchFamily="34" charset="0"/>
              </a:defRPr>
            </a:lvl4pPr>
            <a:lvl5pPr marL="2057400" indent="-228600">
              <a:spcBef>
                <a:spcPct val="20000"/>
              </a:spcBef>
              <a:buFont typeface="Arial" panose="020B0604020202020204" pitchFamily="34" charset="0"/>
              <a:buChar char="»"/>
              <a:defRPr sz="16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9pPr>
          </a:lstStyle>
          <a:p>
            <a:pPr eaLnBrk="0" fontAlgn="base" hangingPunct="0">
              <a:spcBef>
                <a:spcPct val="0"/>
              </a:spcBef>
              <a:spcAft>
                <a:spcPct val="0"/>
              </a:spcAft>
              <a:buFontTx/>
              <a:buNone/>
              <a:defRPr/>
            </a:pPr>
            <a:r>
              <a:rPr lang="ru-RU" altLang="ru-RU" sz="1400" dirty="0">
                <a:latin typeface="+mn-lt"/>
              </a:rPr>
              <a:t>Комментарий регионального менеджера «ВЭБ.РФ» в ВО, к.ф-м.н. Антона Ганжи:</a:t>
            </a:r>
          </a:p>
          <a:p>
            <a:pPr eaLnBrk="0" fontAlgn="base" hangingPunct="0">
              <a:spcBef>
                <a:spcPct val="0"/>
              </a:spcBef>
              <a:spcAft>
                <a:spcPct val="0"/>
              </a:spcAft>
              <a:buFontTx/>
              <a:buNone/>
              <a:defRPr/>
            </a:pPr>
            <a:endParaRPr lang="ru-RU" altLang="ru-RU" sz="1400" dirty="0"/>
          </a:p>
          <a:p>
            <a:pPr eaLnBrk="0" fontAlgn="base" hangingPunct="0">
              <a:spcBef>
                <a:spcPct val="0"/>
              </a:spcBef>
              <a:spcAft>
                <a:spcPct val="0"/>
              </a:spcAft>
              <a:buFontTx/>
              <a:buNone/>
              <a:defRPr/>
            </a:pPr>
            <a:r>
              <a:rPr lang="ru-RU" sz="1400" b="0" dirty="0">
                <a:latin typeface="+mn-lt"/>
              </a:rPr>
              <a:t>«Количество проектов продолжает следовать тенденции 4-го квартала 2024 года – снижается в связи с завершением ранее начатых и отсутствием новых. Кроме того, в связи с отсутствием подтвержденного финансирования и новых заказов в начале 2025 года, отсутствует потребность в развитии мощностей.»</a:t>
            </a:r>
            <a:endParaRPr lang="ru-RU" altLang="ru-RU" sz="1400" b="0" dirty="0">
              <a:latin typeface="+mn-lt"/>
            </a:endParaRPr>
          </a:p>
        </p:txBody>
      </p:sp>
      <p:sp>
        <p:nvSpPr>
          <p:cNvPr id="17" name="Rectangle 33">
            <a:extLst>
              <a:ext uri="{FF2B5EF4-FFF2-40B4-BE49-F238E27FC236}">
                <a16:creationId xmlns:a16="http://schemas.microsoft.com/office/drawing/2014/main" id="{062A4388-C0BC-FFD5-67E6-76C0E685924A}"/>
              </a:ext>
            </a:extLst>
          </p:cNvPr>
          <p:cNvSpPr/>
          <p:nvPr/>
        </p:nvSpPr>
        <p:spPr>
          <a:xfrm>
            <a:off x="7182089" y="2468682"/>
            <a:ext cx="2372458" cy="139464"/>
          </a:xfrm>
          <a:prstGeom prst="rect">
            <a:avLst/>
          </a:prstGeom>
          <a:solidFill>
            <a:srgbClr val="A5A5A5"/>
          </a:soli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8" name="Rectangle 34">
            <a:extLst>
              <a:ext uri="{FF2B5EF4-FFF2-40B4-BE49-F238E27FC236}">
                <a16:creationId xmlns:a16="http://schemas.microsoft.com/office/drawing/2014/main" id="{2D1F9AD0-53C5-DBAD-AE4E-88C1BBED793D}"/>
              </a:ext>
            </a:extLst>
          </p:cNvPr>
          <p:cNvSpPr/>
          <p:nvPr/>
        </p:nvSpPr>
        <p:spPr>
          <a:xfrm>
            <a:off x="7182089" y="2203774"/>
            <a:ext cx="2908074" cy="208091"/>
          </a:xfrm>
          <a:prstGeom prst="rect">
            <a:avLst/>
          </a:prstGeom>
          <a:solidFill>
            <a:srgbClr val="00B0F0"/>
          </a:solidFill>
          <a:ln w="25400" cap="flat" cmpd="sng" algn="ctr">
            <a:noFill/>
            <a:prstDash val="solid"/>
          </a:ln>
          <a:effectLst>
            <a:outerShdw blurRad="50800" dist="38100" dir="2700000" algn="tl" rotWithShape="0">
              <a:prstClr val="black">
                <a:alpha val="40000"/>
              </a:prst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19" name="Group 46">
            <a:extLst>
              <a:ext uri="{FF2B5EF4-FFF2-40B4-BE49-F238E27FC236}">
                <a16:creationId xmlns:a16="http://schemas.microsoft.com/office/drawing/2014/main" id="{536FB382-5529-55C5-FE38-AC2DB9B5F5CE}"/>
              </a:ext>
            </a:extLst>
          </p:cNvPr>
          <p:cNvGrpSpPr/>
          <p:nvPr/>
        </p:nvGrpSpPr>
        <p:grpSpPr>
          <a:xfrm>
            <a:off x="9810256" y="1604884"/>
            <a:ext cx="1146087" cy="597592"/>
            <a:chOff x="2791098" y="4192380"/>
            <a:chExt cx="920324" cy="386632"/>
          </a:xfrm>
          <a:effectLst>
            <a:outerShdw blurRad="50800" dist="38100" dir="2700000" algn="tl" rotWithShape="0">
              <a:prstClr val="black">
                <a:alpha val="40000"/>
              </a:prstClr>
            </a:outerShdw>
          </a:effectLst>
        </p:grpSpPr>
        <p:sp>
          <p:nvSpPr>
            <p:cNvPr id="20" name="Freeform 47">
              <a:extLst>
                <a:ext uri="{FF2B5EF4-FFF2-40B4-BE49-F238E27FC236}">
                  <a16:creationId xmlns:a16="http://schemas.microsoft.com/office/drawing/2014/main" id="{102CBF13-09FC-43A4-CF8D-F02E52D14478}"/>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F81BD"/>
            </a:soli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1" name="TextBox 20">
              <a:extLst>
                <a:ext uri="{FF2B5EF4-FFF2-40B4-BE49-F238E27FC236}">
                  <a16:creationId xmlns:a16="http://schemas.microsoft.com/office/drawing/2014/main" id="{7B120BE5-2ED9-0785-6FB7-2EEBDF3737A5}"/>
                </a:ext>
              </a:extLst>
            </p:cNvPr>
            <p:cNvSpPr txBox="1"/>
            <p:nvPr/>
          </p:nvSpPr>
          <p:spPr>
            <a:xfrm>
              <a:off x="2909773" y="4192380"/>
              <a:ext cx="801649" cy="258864"/>
            </a:xfrm>
            <a:prstGeom prst="rect">
              <a:avLst/>
            </a:prstGeom>
            <a:noFill/>
          </p:spPr>
          <p:txBody>
            <a:bodyP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ru-RU" sz="2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2</a:t>
              </a:r>
              <a:r>
                <a:rPr kumimoji="0" lang="en-US" sz="2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8</a:t>
              </a:r>
              <a:r>
                <a:rPr kumimoji="0" lang="ru-RU" sz="2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a:t>
              </a:r>
              <a:r>
                <a:rPr kumimoji="0" lang="en-US" sz="2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5</a:t>
              </a:r>
            </a:p>
          </p:txBody>
        </p:sp>
      </p:grpSp>
      <p:sp>
        <p:nvSpPr>
          <p:cNvPr id="22" name="Левая фигурная скобка 21">
            <a:extLst>
              <a:ext uri="{FF2B5EF4-FFF2-40B4-BE49-F238E27FC236}">
                <a16:creationId xmlns:a16="http://schemas.microsoft.com/office/drawing/2014/main" id="{39B46868-64A3-E486-DD08-9F6928300ABD}"/>
              </a:ext>
            </a:extLst>
          </p:cNvPr>
          <p:cNvSpPr/>
          <p:nvPr/>
        </p:nvSpPr>
        <p:spPr>
          <a:xfrm rot="16200000">
            <a:off x="10874264" y="5046723"/>
            <a:ext cx="171743" cy="1754208"/>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3" name="TextBox 22">
            <a:extLst>
              <a:ext uri="{FF2B5EF4-FFF2-40B4-BE49-F238E27FC236}">
                <a16:creationId xmlns:a16="http://schemas.microsoft.com/office/drawing/2014/main" id="{F51D65AB-C5D1-AF3A-BF0E-7D91A9F026D5}"/>
              </a:ext>
            </a:extLst>
          </p:cNvPr>
          <p:cNvSpPr txBox="1"/>
          <p:nvPr/>
        </p:nvSpPr>
        <p:spPr>
          <a:xfrm>
            <a:off x="10433522" y="6115356"/>
            <a:ext cx="1225159" cy="369332"/>
          </a:xfrm>
          <a:prstGeom prst="rect">
            <a:avLst/>
          </a:prstGeom>
          <a:noFill/>
        </p:spPr>
        <p:txBody>
          <a:bodyPr wrap="square" rtlCol="0">
            <a:spAutoFit/>
          </a:bodyPr>
          <a:lstStyle/>
          <a:p>
            <a:r>
              <a:rPr lang="ru-RU" b="1" dirty="0">
                <a:solidFill>
                  <a:schemeClr val="accent6">
                    <a:lumMod val="50000"/>
                  </a:schemeClr>
                </a:solidFill>
                <a:sym typeface="Symbol" panose="05050102010706020507" pitchFamily="18" charset="2"/>
              </a:rPr>
              <a:t>  + 1,5</a:t>
            </a:r>
            <a:endParaRPr lang="ru-RU" b="1" dirty="0">
              <a:solidFill>
                <a:schemeClr val="accent6">
                  <a:lumMod val="50000"/>
                </a:schemeClr>
              </a:solidFill>
            </a:endParaRPr>
          </a:p>
        </p:txBody>
      </p:sp>
      <p:sp>
        <p:nvSpPr>
          <p:cNvPr id="24" name="Стрелка: штриховая вправо 23">
            <a:extLst>
              <a:ext uri="{FF2B5EF4-FFF2-40B4-BE49-F238E27FC236}">
                <a16:creationId xmlns:a16="http://schemas.microsoft.com/office/drawing/2014/main" id="{C81E03F9-9844-0A9B-ADFF-89BB1BA43A8A}"/>
              </a:ext>
            </a:extLst>
          </p:cNvPr>
          <p:cNvSpPr/>
          <p:nvPr/>
        </p:nvSpPr>
        <p:spPr>
          <a:xfrm rot="16200000">
            <a:off x="11335657" y="6066371"/>
            <a:ext cx="329503" cy="416560"/>
          </a:xfrm>
          <a:prstGeom prst="stripedRightArrow">
            <a:avLst>
              <a:gd name="adj1" fmla="val 50000"/>
              <a:gd name="adj2" fmla="val 37679"/>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26" name="Диаграмма 25">
            <a:extLst>
              <a:ext uri="{FF2B5EF4-FFF2-40B4-BE49-F238E27FC236}">
                <a16:creationId xmlns:a16="http://schemas.microsoft.com/office/drawing/2014/main" id="{D0F86A41-9E14-FE95-8B30-EC9B1A9A5ECB}"/>
              </a:ext>
            </a:extLst>
          </p:cNvPr>
          <p:cNvGraphicFramePr>
            <a:graphicFrameLocks/>
          </p:cNvGraphicFramePr>
          <p:nvPr>
            <p:extLst>
              <p:ext uri="{D42A27DB-BD31-4B8C-83A1-F6EECF244321}">
                <p14:modId xmlns:p14="http://schemas.microsoft.com/office/powerpoint/2010/main" val="2085936387"/>
              </p:ext>
            </p:extLst>
          </p:nvPr>
        </p:nvGraphicFramePr>
        <p:xfrm>
          <a:off x="6227655" y="2914331"/>
          <a:ext cx="6008419" cy="2847746"/>
        </p:xfrm>
        <a:graphic>
          <a:graphicData uri="http://schemas.openxmlformats.org/drawingml/2006/chart">
            <c:chart xmlns:c="http://schemas.openxmlformats.org/drawingml/2006/chart" xmlns:r="http://schemas.openxmlformats.org/officeDocument/2006/relationships" r:id="rId3"/>
          </a:graphicData>
        </a:graphic>
      </p:graphicFrame>
      <p:sp>
        <p:nvSpPr>
          <p:cNvPr id="50" name="TextBox 49">
            <a:extLst>
              <a:ext uri="{FF2B5EF4-FFF2-40B4-BE49-F238E27FC236}">
                <a16:creationId xmlns:a16="http://schemas.microsoft.com/office/drawing/2014/main" id="{27F67159-49D2-3968-12CF-A5A872634BA3}"/>
              </a:ext>
            </a:extLst>
          </p:cNvPr>
          <p:cNvSpPr txBox="1"/>
          <p:nvPr/>
        </p:nvSpPr>
        <p:spPr>
          <a:xfrm>
            <a:off x="10867373" y="6594826"/>
            <a:ext cx="1324627" cy="276999"/>
          </a:xfrm>
          <a:prstGeom prst="rect">
            <a:avLst/>
          </a:prstGeom>
          <a:noFill/>
        </p:spPr>
        <p:txBody>
          <a:bodyPr wrap="square" rtlCol="0">
            <a:spAutoFit/>
          </a:bodyPr>
          <a:lstStyle/>
          <a:p>
            <a:r>
              <a:rPr lang="en-US" sz="1200" b="1" dirty="0">
                <a:solidFill>
                  <a:srgbClr val="284391"/>
                </a:solidFill>
                <a:latin typeface="Arial" panose="020B0604020202020204" pitchFamily="34" charset="0"/>
                <a:cs typeface="Arial" panose="020B0604020202020204" pitchFamily="34" charset="0"/>
              </a:rPr>
              <a:t>www.sovnet.ru</a:t>
            </a:r>
            <a:endParaRPr lang="ru-RU" sz="1200" b="1" dirty="0">
              <a:solidFill>
                <a:srgbClr val="28439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676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750"/>
                                        <p:tgtEl>
                                          <p:spTgt spid="18"/>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Рисунок 48">
            <a:extLst>
              <a:ext uri="{FF2B5EF4-FFF2-40B4-BE49-F238E27FC236}">
                <a16:creationId xmlns:a16="http://schemas.microsoft.com/office/drawing/2014/main" id="{B0195937-053E-496C-99D3-503CC1ACC9E3}"/>
              </a:ext>
            </a:extLst>
          </p:cNvPr>
          <p:cNvPicPr>
            <a:picLocks noChangeAspect="1"/>
          </p:cNvPicPr>
          <p:nvPr/>
        </p:nvPicPr>
        <p:blipFill>
          <a:blip r:embed="rId3"/>
          <a:stretch>
            <a:fillRect/>
          </a:stretch>
        </p:blipFill>
        <p:spPr>
          <a:xfrm>
            <a:off x="185909" y="3704493"/>
            <a:ext cx="5864860" cy="2450122"/>
          </a:xfrm>
          <a:prstGeom prst="rect">
            <a:avLst/>
          </a:prstGeom>
        </p:spPr>
      </p:pic>
      <p:sp>
        <p:nvSpPr>
          <p:cNvPr id="46" name="Полилиния: фигура 45">
            <a:extLst>
              <a:ext uri="{FF2B5EF4-FFF2-40B4-BE49-F238E27FC236}">
                <a16:creationId xmlns:a16="http://schemas.microsoft.com/office/drawing/2014/main" id="{50C6B096-B0E7-4E3D-9F50-A8D4E291921D}"/>
              </a:ext>
            </a:extLst>
          </p:cNvPr>
          <p:cNvSpPr/>
          <p:nvPr/>
        </p:nvSpPr>
        <p:spPr>
          <a:xfrm>
            <a:off x="10483116" y="1030286"/>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chemeClr val="bg1">
              <a:lumMod val="85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47" name="Полилиния: фигура 46">
            <a:extLst>
              <a:ext uri="{FF2B5EF4-FFF2-40B4-BE49-F238E27FC236}">
                <a16:creationId xmlns:a16="http://schemas.microsoft.com/office/drawing/2014/main" id="{004D2932-7530-4240-9676-854C12F8F819}"/>
              </a:ext>
            </a:extLst>
          </p:cNvPr>
          <p:cNvSpPr/>
          <p:nvPr/>
        </p:nvSpPr>
        <p:spPr>
          <a:xfrm>
            <a:off x="9351147" y="1028988"/>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chemeClr val="bg1">
              <a:lumMod val="85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44" name="Полилиния: фигура 43">
            <a:extLst>
              <a:ext uri="{FF2B5EF4-FFF2-40B4-BE49-F238E27FC236}">
                <a16:creationId xmlns:a16="http://schemas.microsoft.com/office/drawing/2014/main" id="{8680CF91-5744-4B96-A5DF-5BF376DC32B7}"/>
              </a:ext>
            </a:extLst>
          </p:cNvPr>
          <p:cNvSpPr/>
          <p:nvPr/>
        </p:nvSpPr>
        <p:spPr>
          <a:xfrm>
            <a:off x="10483116" y="1030286"/>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rgbClr val="F2F2F2">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45" name="Полилиния: фигура 44">
            <a:extLst>
              <a:ext uri="{FF2B5EF4-FFF2-40B4-BE49-F238E27FC236}">
                <a16:creationId xmlns:a16="http://schemas.microsoft.com/office/drawing/2014/main" id="{434845DE-A4FE-46DB-B934-AAF81E13E780}"/>
              </a:ext>
            </a:extLst>
          </p:cNvPr>
          <p:cNvSpPr/>
          <p:nvPr/>
        </p:nvSpPr>
        <p:spPr>
          <a:xfrm>
            <a:off x="9351147" y="1039028"/>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rgbClr val="F2F2F2">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9" name="Стрелка: пятиугольник 8">
            <a:extLst>
              <a:ext uri="{FF2B5EF4-FFF2-40B4-BE49-F238E27FC236}">
                <a16:creationId xmlns:a16="http://schemas.microsoft.com/office/drawing/2014/main" id="{0AE5BCBA-7547-4A1D-BF40-BAD90A6ECC91}"/>
              </a:ext>
            </a:extLst>
          </p:cNvPr>
          <p:cNvSpPr/>
          <p:nvPr/>
        </p:nvSpPr>
        <p:spPr>
          <a:xfrm>
            <a:off x="187569" y="1553074"/>
            <a:ext cx="5580185" cy="1905233"/>
          </a:xfrm>
          <a:prstGeom prst="homePlate">
            <a:avLst>
              <a:gd name="adj" fmla="val 16794"/>
            </a:avLst>
          </a:prstGeom>
          <a:solidFill>
            <a:srgbClr val="DAE3F3">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Заголовок 1">
            <a:extLst>
              <a:ext uri="{FF2B5EF4-FFF2-40B4-BE49-F238E27FC236}">
                <a16:creationId xmlns:a16="http://schemas.microsoft.com/office/drawing/2014/main" id="{F2E52787-FE41-4025-8880-A15F5C87B727}"/>
              </a:ext>
            </a:extLst>
          </p:cNvPr>
          <p:cNvSpPr>
            <a:spLocks noGrp="1"/>
          </p:cNvSpPr>
          <p:nvPr>
            <p:ph type="ctrTitle"/>
          </p:nvPr>
        </p:nvSpPr>
        <p:spPr>
          <a:xfrm>
            <a:off x="752760" y="381857"/>
            <a:ext cx="10293657" cy="512473"/>
          </a:xfrm>
        </p:spPr>
        <p:txBody>
          <a:bodyPr>
            <a:noAutofit/>
          </a:bodyPr>
          <a:lstStyle/>
          <a:p>
            <a:pPr algn="l"/>
            <a:r>
              <a:rPr lang="ru-RU" altLang="ru-RU" sz="2600" b="1" dirty="0">
                <a:solidFill>
                  <a:srgbClr val="284391"/>
                </a:solidFill>
                <a:latin typeface="Arial" panose="020B0604020202020204" pitchFamily="34" charset="0"/>
                <a:cs typeface="Arial" panose="020B0604020202020204" pitchFamily="34" charset="0"/>
              </a:rPr>
              <a:t>Как изменилось </a:t>
            </a:r>
            <a:r>
              <a:rPr lang="ru-RU" altLang="ru-RU" sz="2600" b="1" dirty="0">
                <a:solidFill>
                  <a:srgbClr val="C00000"/>
                </a:solidFill>
                <a:latin typeface="Arial" panose="020B0604020202020204" pitchFamily="34" charset="0"/>
                <a:cs typeface="Arial" panose="020B0604020202020204" pitchFamily="34" charset="0"/>
              </a:rPr>
              <a:t>количество инвестиционных проектов </a:t>
            </a:r>
            <a:br>
              <a:rPr lang="ru-RU" altLang="ru-RU" sz="2600" b="1" dirty="0">
                <a:solidFill>
                  <a:srgbClr val="284391"/>
                </a:solidFill>
                <a:latin typeface="Arial" panose="020B0604020202020204" pitchFamily="34" charset="0"/>
                <a:cs typeface="Arial" panose="020B0604020202020204" pitchFamily="34" charset="0"/>
              </a:rPr>
            </a:br>
            <a:r>
              <a:rPr lang="ru-RU" altLang="ru-RU" sz="2600" b="1" dirty="0">
                <a:solidFill>
                  <a:srgbClr val="284391"/>
                </a:solidFill>
                <a:latin typeface="Arial" panose="020B0604020202020204" pitchFamily="34" charset="0"/>
                <a:cs typeface="Arial" panose="020B0604020202020204" pitchFamily="34" charset="0"/>
              </a:rPr>
              <a:t>в прошлом квартале по сравнению с позапрошлым?</a:t>
            </a:r>
            <a:endParaRPr lang="ru-RU" sz="2600" b="1" dirty="0">
              <a:solidFill>
                <a:srgbClr val="284391"/>
              </a:solidFill>
              <a:latin typeface="Arial" panose="020B0604020202020204" pitchFamily="34" charset="0"/>
              <a:cs typeface="Arial" panose="020B0604020202020204" pitchFamily="34" charset="0"/>
            </a:endParaRPr>
          </a:p>
        </p:txBody>
      </p:sp>
      <p:grpSp>
        <p:nvGrpSpPr>
          <p:cNvPr id="3" name="Группа 2">
            <a:extLst>
              <a:ext uri="{FF2B5EF4-FFF2-40B4-BE49-F238E27FC236}">
                <a16:creationId xmlns:a16="http://schemas.microsoft.com/office/drawing/2014/main" id="{AA94D823-FDFA-4515-8E42-79784B872E02}"/>
              </a:ext>
            </a:extLst>
          </p:cNvPr>
          <p:cNvGrpSpPr/>
          <p:nvPr/>
        </p:nvGrpSpPr>
        <p:grpSpPr>
          <a:xfrm>
            <a:off x="0" y="957941"/>
            <a:ext cx="12192000" cy="72346"/>
            <a:chOff x="0" y="957941"/>
            <a:chExt cx="12192000" cy="72346"/>
          </a:xfrm>
        </p:grpSpPr>
        <p:sp>
          <p:nvSpPr>
            <p:cNvPr id="4" name="Прямоугольник 3">
              <a:extLst>
                <a:ext uri="{FF2B5EF4-FFF2-40B4-BE49-F238E27FC236}">
                  <a16:creationId xmlns:a16="http://schemas.microsoft.com/office/drawing/2014/main" id="{23C07C10-62C6-4771-BEE3-D9AB45EB4850}"/>
                </a:ext>
              </a:extLst>
            </p:cNvPr>
            <p:cNvSpPr/>
            <p:nvPr/>
          </p:nvSpPr>
          <p:spPr>
            <a:xfrm>
              <a:off x="0" y="957942"/>
              <a:ext cx="12192000" cy="7234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араллелограмм 1">
              <a:extLst>
                <a:ext uri="{FF2B5EF4-FFF2-40B4-BE49-F238E27FC236}">
                  <a16:creationId xmlns:a16="http://schemas.microsoft.com/office/drawing/2014/main" id="{2562EB68-DBEA-44DE-92AF-AEA1E63898F7}"/>
                </a:ext>
              </a:extLst>
            </p:cNvPr>
            <p:cNvSpPr/>
            <p:nvPr/>
          </p:nvSpPr>
          <p:spPr>
            <a:xfrm flipH="1">
              <a:off x="552450" y="957942"/>
              <a:ext cx="195263" cy="72345"/>
            </a:xfrm>
            <a:prstGeom prst="parallelogram">
              <a:avLst>
                <a:gd name="adj" fmla="val 131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араллелограмм 10">
              <a:extLst>
                <a:ext uri="{FF2B5EF4-FFF2-40B4-BE49-F238E27FC236}">
                  <a16:creationId xmlns:a16="http://schemas.microsoft.com/office/drawing/2014/main" id="{08A8FE95-9BEE-4E85-AA82-33C58674A3E1}"/>
                </a:ext>
              </a:extLst>
            </p:cNvPr>
            <p:cNvSpPr/>
            <p:nvPr/>
          </p:nvSpPr>
          <p:spPr>
            <a:xfrm flipH="1">
              <a:off x="747713" y="957941"/>
              <a:ext cx="195263" cy="72345"/>
            </a:xfrm>
            <a:prstGeom prst="parallelogram">
              <a:avLst>
                <a:gd name="adj" fmla="val 131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0" name="Группа 29">
            <a:extLst>
              <a:ext uri="{FF2B5EF4-FFF2-40B4-BE49-F238E27FC236}">
                <a16:creationId xmlns:a16="http://schemas.microsoft.com/office/drawing/2014/main" id="{9F7752EB-1795-4F0F-873F-3BEA40F30AE8}"/>
              </a:ext>
            </a:extLst>
          </p:cNvPr>
          <p:cNvGrpSpPr/>
          <p:nvPr/>
        </p:nvGrpSpPr>
        <p:grpSpPr>
          <a:xfrm>
            <a:off x="11098816" y="150895"/>
            <a:ext cx="1018130" cy="843218"/>
            <a:chOff x="11098816" y="150895"/>
            <a:chExt cx="1018130" cy="843218"/>
          </a:xfrm>
        </p:grpSpPr>
        <p:grpSp>
          <p:nvGrpSpPr>
            <p:cNvPr id="29" name="Группа 28">
              <a:extLst>
                <a:ext uri="{FF2B5EF4-FFF2-40B4-BE49-F238E27FC236}">
                  <a16:creationId xmlns:a16="http://schemas.microsoft.com/office/drawing/2014/main" id="{0CE26789-7954-4C1E-B443-243F83D09B96}"/>
                </a:ext>
              </a:extLst>
            </p:cNvPr>
            <p:cNvGrpSpPr/>
            <p:nvPr/>
          </p:nvGrpSpPr>
          <p:grpSpPr>
            <a:xfrm>
              <a:off x="11152356" y="150895"/>
              <a:ext cx="658637" cy="504554"/>
              <a:chOff x="11152356" y="150895"/>
              <a:chExt cx="658637" cy="504554"/>
            </a:xfrm>
          </p:grpSpPr>
          <p:sp>
            <p:nvSpPr>
              <p:cNvPr id="25" name="Полилиния: фигура 24">
                <a:extLst>
                  <a:ext uri="{FF2B5EF4-FFF2-40B4-BE49-F238E27FC236}">
                    <a16:creationId xmlns:a16="http://schemas.microsoft.com/office/drawing/2014/main" id="{29442075-3304-4B10-B3F5-507604ADBA5C}"/>
                  </a:ext>
                </a:extLst>
              </p:cNvPr>
              <p:cNvSpPr/>
              <p:nvPr/>
            </p:nvSpPr>
            <p:spPr>
              <a:xfrm rot="12906208">
                <a:off x="11404770" y="150895"/>
                <a:ext cx="406223" cy="496933"/>
              </a:xfrm>
              <a:custGeom>
                <a:avLst/>
                <a:gdLst>
                  <a:gd name="connsiteX0" fmla="*/ 1212377 w 1266547"/>
                  <a:gd name="connsiteY0" fmla="*/ 1456144 h 1494286"/>
                  <a:gd name="connsiteX1" fmla="*/ 1096339 w 1266547"/>
                  <a:gd name="connsiteY1" fmla="*/ 1493703 h 1494286"/>
                  <a:gd name="connsiteX2" fmla="*/ 1058178 w 1266547"/>
                  <a:gd name="connsiteY2" fmla="*/ 1485127 h 1494286"/>
                  <a:gd name="connsiteX3" fmla="*/ 1052771 w 1266547"/>
                  <a:gd name="connsiteY3" fmla="*/ 1488928 h 1494286"/>
                  <a:gd name="connsiteX4" fmla="*/ 68954 w 1266547"/>
                  <a:gd name="connsiteY4" fmla="*/ 1252817 h 1494286"/>
                  <a:gd name="connsiteX5" fmla="*/ 68788 w 1266547"/>
                  <a:gd name="connsiteY5" fmla="*/ 1251900 h 1494286"/>
                  <a:gd name="connsiteX6" fmla="*/ 55241 w 1266547"/>
                  <a:gd name="connsiteY6" fmla="*/ 1248714 h 1494286"/>
                  <a:gd name="connsiteX7" fmla="*/ 14685 w 1266547"/>
                  <a:gd name="connsiteY7" fmla="*/ 1218525 h 1494286"/>
                  <a:gd name="connsiteX8" fmla="*/ 12 w 1266547"/>
                  <a:gd name="connsiteY8" fmla="*/ 1170142 h 1494286"/>
                  <a:gd name="connsiteX9" fmla="*/ 1351 w 1266547"/>
                  <a:gd name="connsiteY9" fmla="*/ 1158497 h 1494286"/>
                  <a:gd name="connsiteX10" fmla="*/ 675 w 1266547"/>
                  <a:gd name="connsiteY10" fmla="*/ 1158201 h 1494286"/>
                  <a:gd name="connsiteX11" fmla="*/ 111899 w 1266547"/>
                  <a:gd name="connsiteY11" fmla="*/ 150375 h 1494286"/>
                  <a:gd name="connsiteX12" fmla="*/ 112135 w 1266547"/>
                  <a:gd name="connsiteY12" fmla="*/ 150209 h 1494286"/>
                  <a:gd name="connsiteX13" fmla="*/ 117645 w 1266547"/>
                  <a:gd name="connsiteY13" fmla="*/ 113088 h 1494286"/>
                  <a:gd name="connsiteX14" fmla="*/ 194490 w 1266547"/>
                  <a:gd name="connsiteY14" fmla="*/ 18371 h 1494286"/>
                  <a:gd name="connsiteX15" fmla="*/ 354057 w 1266547"/>
                  <a:gd name="connsiteY15" fmla="*/ 25762 h 1494286"/>
                  <a:gd name="connsiteX16" fmla="*/ 421833 w 1266547"/>
                  <a:gd name="connsiteY16" fmla="*/ 127162 h 1494286"/>
                  <a:gd name="connsiteX17" fmla="*/ 423502 w 1266547"/>
                  <a:gd name="connsiteY17" fmla="*/ 157429 h 1494286"/>
                  <a:gd name="connsiteX18" fmla="*/ 429654 w 1266547"/>
                  <a:gd name="connsiteY18" fmla="*/ 107211 h 1494286"/>
                  <a:gd name="connsiteX19" fmla="*/ 427485 w 1266547"/>
                  <a:gd name="connsiteY19" fmla="*/ 135207 h 1494286"/>
                  <a:gd name="connsiteX20" fmla="*/ 430907 w 1266547"/>
                  <a:gd name="connsiteY20" fmla="*/ 125639 h 1494286"/>
                  <a:gd name="connsiteX21" fmla="*/ 335141 w 1266547"/>
                  <a:gd name="connsiteY21" fmla="*/ 993404 h 1494286"/>
                  <a:gd name="connsiteX22" fmla="*/ 1153653 w 1266547"/>
                  <a:gd name="connsiteY22" fmla="*/ 1189843 h 1494286"/>
                  <a:gd name="connsiteX23" fmla="*/ 1154414 w 1266547"/>
                  <a:gd name="connsiteY23" fmla="*/ 1187565 h 1494286"/>
                  <a:gd name="connsiteX24" fmla="*/ 1166088 w 1266547"/>
                  <a:gd name="connsiteY24" fmla="*/ 1192827 h 1494286"/>
                  <a:gd name="connsiteX25" fmla="*/ 1173355 w 1266547"/>
                  <a:gd name="connsiteY25" fmla="*/ 1194571 h 1494286"/>
                  <a:gd name="connsiteX26" fmla="*/ 1172876 w 1266547"/>
                  <a:gd name="connsiteY26" fmla="*/ 1195887 h 1494286"/>
                  <a:gd name="connsiteX27" fmla="*/ 1192822 w 1266547"/>
                  <a:gd name="connsiteY27" fmla="*/ 1204879 h 1494286"/>
                  <a:gd name="connsiteX28" fmla="*/ 1262997 w 1266547"/>
                  <a:gd name="connsiteY28" fmla="*/ 1304639 h 1494286"/>
                  <a:gd name="connsiteX29" fmla="*/ 1212377 w 1266547"/>
                  <a:gd name="connsiteY29" fmla="*/ 1456144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6547" h="1494286">
                    <a:moveTo>
                      <a:pt x="1212377" y="1456144"/>
                    </a:moveTo>
                    <a:cubicBezTo>
                      <a:pt x="1179930" y="1484185"/>
                      <a:pt x="1137939" y="1497302"/>
                      <a:pt x="1096339" y="1493703"/>
                    </a:cubicBezTo>
                    <a:lnTo>
                      <a:pt x="1058178" y="1485127"/>
                    </a:lnTo>
                    <a:lnTo>
                      <a:pt x="1052771" y="1488928"/>
                    </a:lnTo>
                    <a:lnTo>
                      <a:pt x="68954" y="1252817"/>
                    </a:lnTo>
                    <a:lnTo>
                      <a:pt x="68788" y="1251900"/>
                    </a:lnTo>
                    <a:lnTo>
                      <a:pt x="55241" y="1248714"/>
                    </a:lnTo>
                    <a:cubicBezTo>
                      <a:pt x="39187" y="1243242"/>
                      <a:pt x="24914" y="1233078"/>
                      <a:pt x="14685" y="1218525"/>
                    </a:cubicBezTo>
                    <a:cubicBezTo>
                      <a:pt x="4456" y="1203972"/>
                      <a:pt x="-276" y="1187099"/>
                      <a:pt x="12" y="1170142"/>
                    </a:cubicBezTo>
                    <a:lnTo>
                      <a:pt x="1351" y="1158497"/>
                    </a:lnTo>
                    <a:lnTo>
                      <a:pt x="675" y="1158201"/>
                    </a:lnTo>
                    <a:lnTo>
                      <a:pt x="111899" y="150375"/>
                    </a:lnTo>
                    <a:lnTo>
                      <a:pt x="112135" y="150209"/>
                    </a:lnTo>
                    <a:lnTo>
                      <a:pt x="117645" y="113088"/>
                    </a:lnTo>
                    <a:cubicBezTo>
                      <a:pt x="129271" y="72981"/>
                      <a:pt x="156637" y="38533"/>
                      <a:pt x="194490" y="18371"/>
                    </a:cubicBezTo>
                    <a:cubicBezTo>
                      <a:pt x="245030" y="-8549"/>
                      <a:pt x="306216" y="-5715"/>
                      <a:pt x="354057" y="25762"/>
                    </a:cubicBezTo>
                    <a:cubicBezTo>
                      <a:pt x="389883" y="49334"/>
                      <a:pt x="413952" y="86158"/>
                      <a:pt x="421833" y="127162"/>
                    </a:cubicBezTo>
                    <a:lnTo>
                      <a:pt x="423502" y="157429"/>
                    </a:lnTo>
                    <a:lnTo>
                      <a:pt x="429654" y="107211"/>
                    </a:lnTo>
                    <a:lnTo>
                      <a:pt x="427485" y="135207"/>
                    </a:lnTo>
                    <a:lnTo>
                      <a:pt x="430907" y="125639"/>
                    </a:lnTo>
                    <a:lnTo>
                      <a:pt x="335141" y="993404"/>
                    </a:lnTo>
                    <a:lnTo>
                      <a:pt x="1153653" y="1189843"/>
                    </a:lnTo>
                    <a:lnTo>
                      <a:pt x="1154414" y="1187565"/>
                    </a:lnTo>
                    <a:lnTo>
                      <a:pt x="1166088" y="1192827"/>
                    </a:lnTo>
                    <a:lnTo>
                      <a:pt x="1173355" y="1194571"/>
                    </a:lnTo>
                    <a:lnTo>
                      <a:pt x="1172876" y="1195887"/>
                    </a:lnTo>
                    <a:lnTo>
                      <a:pt x="1192822" y="1204879"/>
                    </a:lnTo>
                    <a:cubicBezTo>
                      <a:pt x="1228240" y="1227000"/>
                      <a:pt x="1253920" y="1262722"/>
                      <a:pt x="1262997" y="1304639"/>
                    </a:cubicBezTo>
                    <a:cubicBezTo>
                      <a:pt x="1275117" y="1360604"/>
                      <a:pt x="1255706" y="1418699"/>
                      <a:pt x="1212377" y="1456144"/>
                    </a:cubicBezTo>
                    <a:close/>
                  </a:path>
                </a:pathLst>
              </a:custGeom>
              <a:solidFill>
                <a:srgbClr val="2843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27" name="Полилиния: фигура 26">
                <a:extLst>
                  <a:ext uri="{FF2B5EF4-FFF2-40B4-BE49-F238E27FC236}">
                    <a16:creationId xmlns:a16="http://schemas.microsoft.com/office/drawing/2014/main" id="{4254B57A-0BF7-4F60-97A7-51B43B03E5CB}"/>
                  </a:ext>
                </a:extLst>
              </p:cNvPr>
              <p:cNvSpPr/>
              <p:nvPr/>
            </p:nvSpPr>
            <p:spPr>
              <a:xfrm rot="12906208">
                <a:off x="11152356" y="158516"/>
                <a:ext cx="406223" cy="496933"/>
              </a:xfrm>
              <a:custGeom>
                <a:avLst/>
                <a:gdLst>
                  <a:gd name="connsiteX0" fmla="*/ 1212377 w 1266547"/>
                  <a:gd name="connsiteY0" fmla="*/ 1456144 h 1494286"/>
                  <a:gd name="connsiteX1" fmla="*/ 1096339 w 1266547"/>
                  <a:gd name="connsiteY1" fmla="*/ 1493703 h 1494286"/>
                  <a:gd name="connsiteX2" fmla="*/ 1058178 w 1266547"/>
                  <a:gd name="connsiteY2" fmla="*/ 1485127 h 1494286"/>
                  <a:gd name="connsiteX3" fmla="*/ 1052771 w 1266547"/>
                  <a:gd name="connsiteY3" fmla="*/ 1488928 h 1494286"/>
                  <a:gd name="connsiteX4" fmla="*/ 68954 w 1266547"/>
                  <a:gd name="connsiteY4" fmla="*/ 1252817 h 1494286"/>
                  <a:gd name="connsiteX5" fmla="*/ 68788 w 1266547"/>
                  <a:gd name="connsiteY5" fmla="*/ 1251900 h 1494286"/>
                  <a:gd name="connsiteX6" fmla="*/ 55241 w 1266547"/>
                  <a:gd name="connsiteY6" fmla="*/ 1248714 h 1494286"/>
                  <a:gd name="connsiteX7" fmla="*/ 14685 w 1266547"/>
                  <a:gd name="connsiteY7" fmla="*/ 1218525 h 1494286"/>
                  <a:gd name="connsiteX8" fmla="*/ 12 w 1266547"/>
                  <a:gd name="connsiteY8" fmla="*/ 1170142 h 1494286"/>
                  <a:gd name="connsiteX9" fmla="*/ 1351 w 1266547"/>
                  <a:gd name="connsiteY9" fmla="*/ 1158497 h 1494286"/>
                  <a:gd name="connsiteX10" fmla="*/ 675 w 1266547"/>
                  <a:gd name="connsiteY10" fmla="*/ 1158201 h 1494286"/>
                  <a:gd name="connsiteX11" fmla="*/ 111899 w 1266547"/>
                  <a:gd name="connsiteY11" fmla="*/ 150375 h 1494286"/>
                  <a:gd name="connsiteX12" fmla="*/ 112135 w 1266547"/>
                  <a:gd name="connsiteY12" fmla="*/ 150209 h 1494286"/>
                  <a:gd name="connsiteX13" fmla="*/ 117645 w 1266547"/>
                  <a:gd name="connsiteY13" fmla="*/ 113088 h 1494286"/>
                  <a:gd name="connsiteX14" fmla="*/ 194490 w 1266547"/>
                  <a:gd name="connsiteY14" fmla="*/ 18371 h 1494286"/>
                  <a:gd name="connsiteX15" fmla="*/ 354057 w 1266547"/>
                  <a:gd name="connsiteY15" fmla="*/ 25762 h 1494286"/>
                  <a:gd name="connsiteX16" fmla="*/ 421833 w 1266547"/>
                  <a:gd name="connsiteY16" fmla="*/ 127162 h 1494286"/>
                  <a:gd name="connsiteX17" fmla="*/ 423502 w 1266547"/>
                  <a:gd name="connsiteY17" fmla="*/ 157429 h 1494286"/>
                  <a:gd name="connsiteX18" fmla="*/ 429654 w 1266547"/>
                  <a:gd name="connsiteY18" fmla="*/ 107211 h 1494286"/>
                  <a:gd name="connsiteX19" fmla="*/ 427485 w 1266547"/>
                  <a:gd name="connsiteY19" fmla="*/ 135207 h 1494286"/>
                  <a:gd name="connsiteX20" fmla="*/ 430907 w 1266547"/>
                  <a:gd name="connsiteY20" fmla="*/ 125639 h 1494286"/>
                  <a:gd name="connsiteX21" fmla="*/ 335141 w 1266547"/>
                  <a:gd name="connsiteY21" fmla="*/ 993404 h 1494286"/>
                  <a:gd name="connsiteX22" fmla="*/ 1153653 w 1266547"/>
                  <a:gd name="connsiteY22" fmla="*/ 1189843 h 1494286"/>
                  <a:gd name="connsiteX23" fmla="*/ 1154414 w 1266547"/>
                  <a:gd name="connsiteY23" fmla="*/ 1187565 h 1494286"/>
                  <a:gd name="connsiteX24" fmla="*/ 1166088 w 1266547"/>
                  <a:gd name="connsiteY24" fmla="*/ 1192827 h 1494286"/>
                  <a:gd name="connsiteX25" fmla="*/ 1173355 w 1266547"/>
                  <a:gd name="connsiteY25" fmla="*/ 1194571 h 1494286"/>
                  <a:gd name="connsiteX26" fmla="*/ 1172876 w 1266547"/>
                  <a:gd name="connsiteY26" fmla="*/ 1195887 h 1494286"/>
                  <a:gd name="connsiteX27" fmla="*/ 1192822 w 1266547"/>
                  <a:gd name="connsiteY27" fmla="*/ 1204879 h 1494286"/>
                  <a:gd name="connsiteX28" fmla="*/ 1262997 w 1266547"/>
                  <a:gd name="connsiteY28" fmla="*/ 1304639 h 1494286"/>
                  <a:gd name="connsiteX29" fmla="*/ 1212377 w 1266547"/>
                  <a:gd name="connsiteY29" fmla="*/ 1456144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6547" h="1494286">
                    <a:moveTo>
                      <a:pt x="1212377" y="1456144"/>
                    </a:moveTo>
                    <a:cubicBezTo>
                      <a:pt x="1179930" y="1484185"/>
                      <a:pt x="1137939" y="1497302"/>
                      <a:pt x="1096339" y="1493703"/>
                    </a:cubicBezTo>
                    <a:lnTo>
                      <a:pt x="1058178" y="1485127"/>
                    </a:lnTo>
                    <a:lnTo>
                      <a:pt x="1052771" y="1488928"/>
                    </a:lnTo>
                    <a:lnTo>
                      <a:pt x="68954" y="1252817"/>
                    </a:lnTo>
                    <a:lnTo>
                      <a:pt x="68788" y="1251900"/>
                    </a:lnTo>
                    <a:lnTo>
                      <a:pt x="55241" y="1248714"/>
                    </a:lnTo>
                    <a:cubicBezTo>
                      <a:pt x="39187" y="1243242"/>
                      <a:pt x="24914" y="1233078"/>
                      <a:pt x="14685" y="1218525"/>
                    </a:cubicBezTo>
                    <a:cubicBezTo>
                      <a:pt x="4456" y="1203972"/>
                      <a:pt x="-276" y="1187099"/>
                      <a:pt x="12" y="1170142"/>
                    </a:cubicBezTo>
                    <a:lnTo>
                      <a:pt x="1351" y="1158497"/>
                    </a:lnTo>
                    <a:lnTo>
                      <a:pt x="675" y="1158201"/>
                    </a:lnTo>
                    <a:lnTo>
                      <a:pt x="111899" y="150375"/>
                    </a:lnTo>
                    <a:lnTo>
                      <a:pt x="112135" y="150209"/>
                    </a:lnTo>
                    <a:lnTo>
                      <a:pt x="117645" y="113088"/>
                    </a:lnTo>
                    <a:cubicBezTo>
                      <a:pt x="129271" y="72981"/>
                      <a:pt x="156637" y="38533"/>
                      <a:pt x="194490" y="18371"/>
                    </a:cubicBezTo>
                    <a:cubicBezTo>
                      <a:pt x="245030" y="-8549"/>
                      <a:pt x="306216" y="-5715"/>
                      <a:pt x="354057" y="25762"/>
                    </a:cubicBezTo>
                    <a:cubicBezTo>
                      <a:pt x="389883" y="49334"/>
                      <a:pt x="413952" y="86158"/>
                      <a:pt x="421833" y="127162"/>
                    </a:cubicBezTo>
                    <a:lnTo>
                      <a:pt x="423502" y="157429"/>
                    </a:lnTo>
                    <a:lnTo>
                      <a:pt x="429654" y="107211"/>
                    </a:lnTo>
                    <a:lnTo>
                      <a:pt x="427485" y="135207"/>
                    </a:lnTo>
                    <a:lnTo>
                      <a:pt x="430907" y="125639"/>
                    </a:lnTo>
                    <a:lnTo>
                      <a:pt x="335141" y="993404"/>
                    </a:lnTo>
                    <a:lnTo>
                      <a:pt x="1153653" y="1189843"/>
                    </a:lnTo>
                    <a:lnTo>
                      <a:pt x="1154414" y="1187565"/>
                    </a:lnTo>
                    <a:lnTo>
                      <a:pt x="1166088" y="1192827"/>
                    </a:lnTo>
                    <a:lnTo>
                      <a:pt x="1173355" y="1194571"/>
                    </a:lnTo>
                    <a:lnTo>
                      <a:pt x="1172876" y="1195887"/>
                    </a:lnTo>
                    <a:lnTo>
                      <a:pt x="1192822" y="1204879"/>
                    </a:lnTo>
                    <a:cubicBezTo>
                      <a:pt x="1228240" y="1227000"/>
                      <a:pt x="1253920" y="1262722"/>
                      <a:pt x="1262997" y="1304639"/>
                    </a:cubicBezTo>
                    <a:cubicBezTo>
                      <a:pt x="1275117" y="1360604"/>
                      <a:pt x="1255706" y="1418699"/>
                      <a:pt x="1212377" y="1456144"/>
                    </a:cubicBezTo>
                    <a:close/>
                  </a:path>
                </a:pathLst>
              </a:custGeom>
              <a:solidFill>
                <a:srgbClr val="2843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28" name="TextBox 27">
              <a:extLst>
                <a:ext uri="{FF2B5EF4-FFF2-40B4-BE49-F238E27FC236}">
                  <a16:creationId xmlns:a16="http://schemas.microsoft.com/office/drawing/2014/main" id="{D395BCDD-CE7A-4F10-8D3F-700413958CDF}"/>
                </a:ext>
              </a:extLst>
            </p:cNvPr>
            <p:cNvSpPr txBox="1"/>
            <p:nvPr/>
          </p:nvSpPr>
          <p:spPr>
            <a:xfrm>
              <a:off x="11098816" y="624781"/>
              <a:ext cx="1018130" cy="369332"/>
            </a:xfrm>
            <a:prstGeom prst="rect">
              <a:avLst/>
            </a:prstGeom>
            <a:noFill/>
          </p:spPr>
          <p:txBody>
            <a:bodyPr wrap="square" rtlCol="0">
              <a:spAutoFit/>
            </a:bodyPr>
            <a:lstStyle/>
            <a:p>
              <a:r>
                <a:rPr lang="ru-RU" dirty="0">
                  <a:solidFill>
                    <a:srgbClr val="284391"/>
                  </a:solidFill>
                </a:rPr>
                <a:t>СОВНЕТ</a:t>
              </a:r>
            </a:p>
          </p:txBody>
        </p:sp>
      </p:grpSp>
      <p:sp>
        <p:nvSpPr>
          <p:cNvPr id="31" name="Прямоугольник 30">
            <a:extLst>
              <a:ext uri="{FF2B5EF4-FFF2-40B4-BE49-F238E27FC236}">
                <a16:creationId xmlns:a16="http://schemas.microsoft.com/office/drawing/2014/main" id="{2A15A8B6-5FC8-4DE9-9A18-332E209CB635}"/>
              </a:ext>
            </a:extLst>
          </p:cNvPr>
          <p:cNvSpPr/>
          <p:nvPr/>
        </p:nvSpPr>
        <p:spPr>
          <a:xfrm>
            <a:off x="0" y="6606917"/>
            <a:ext cx="12192000" cy="28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TextBox 31">
            <a:extLst>
              <a:ext uri="{FF2B5EF4-FFF2-40B4-BE49-F238E27FC236}">
                <a16:creationId xmlns:a16="http://schemas.microsoft.com/office/drawing/2014/main" id="{ECA08312-DFF7-4D25-B240-F84FC4390633}"/>
              </a:ext>
            </a:extLst>
          </p:cNvPr>
          <p:cNvSpPr txBox="1"/>
          <p:nvPr/>
        </p:nvSpPr>
        <p:spPr>
          <a:xfrm>
            <a:off x="10867373" y="6594826"/>
            <a:ext cx="1324627" cy="276999"/>
          </a:xfrm>
          <a:prstGeom prst="rect">
            <a:avLst/>
          </a:prstGeom>
          <a:noFill/>
        </p:spPr>
        <p:txBody>
          <a:bodyPr wrap="square" rtlCol="0">
            <a:spAutoFit/>
          </a:bodyPr>
          <a:lstStyle/>
          <a:p>
            <a:r>
              <a:rPr lang="en-US" sz="1200" b="1" dirty="0">
                <a:solidFill>
                  <a:srgbClr val="284391"/>
                </a:solidFill>
                <a:latin typeface="Arial" panose="020B0604020202020204" pitchFamily="34" charset="0"/>
                <a:cs typeface="Arial" panose="020B0604020202020204" pitchFamily="34" charset="0"/>
              </a:rPr>
              <a:t>www.sovnet.ru</a:t>
            </a:r>
            <a:endParaRPr lang="ru-RU" sz="1200" b="1" dirty="0">
              <a:solidFill>
                <a:srgbClr val="284391"/>
              </a:solidFill>
              <a:latin typeface="Arial" panose="020B0604020202020204" pitchFamily="34" charset="0"/>
              <a:cs typeface="Arial" panose="020B0604020202020204" pitchFamily="34" charset="0"/>
            </a:endParaRPr>
          </a:p>
        </p:txBody>
      </p:sp>
      <p:grpSp>
        <p:nvGrpSpPr>
          <p:cNvPr id="40" name="Группа 39">
            <a:extLst>
              <a:ext uri="{FF2B5EF4-FFF2-40B4-BE49-F238E27FC236}">
                <a16:creationId xmlns:a16="http://schemas.microsoft.com/office/drawing/2014/main" id="{96941552-227B-4F6F-8266-491CD138E0EF}"/>
              </a:ext>
            </a:extLst>
          </p:cNvPr>
          <p:cNvGrpSpPr/>
          <p:nvPr/>
        </p:nvGrpSpPr>
        <p:grpSpPr>
          <a:xfrm>
            <a:off x="240506" y="6606917"/>
            <a:ext cx="468000" cy="288000"/>
            <a:chOff x="552450" y="6606915"/>
            <a:chExt cx="468000" cy="288000"/>
          </a:xfrm>
        </p:grpSpPr>
        <p:sp>
          <p:nvSpPr>
            <p:cNvPr id="38" name="Стрелка: шеврон 37">
              <a:extLst>
                <a:ext uri="{FF2B5EF4-FFF2-40B4-BE49-F238E27FC236}">
                  <a16:creationId xmlns:a16="http://schemas.microsoft.com/office/drawing/2014/main" id="{58C7EF8E-9230-41D4-A21E-42C9937849C0}"/>
                </a:ext>
              </a:extLst>
            </p:cNvPr>
            <p:cNvSpPr/>
            <p:nvPr/>
          </p:nvSpPr>
          <p:spPr>
            <a:xfrm>
              <a:off x="552450" y="6606915"/>
              <a:ext cx="468000" cy="288000"/>
            </a:xfrm>
            <a:prstGeom prst="chevron">
              <a:avLst>
                <a:gd name="adj" fmla="val 367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3" name="Стрелка: шеврон 32">
              <a:extLst>
                <a:ext uri="{FF2B5EF4-FFF2-40B4-BE49-F238E27FC236}">
                  <a16:creationId xmlns:a16="http://schemas.microsoft.com/office/drawing/2014/main" id="{F3071521-75D9-4AB9-B4D2-75954FE80E4D}"/>
                </a:ext>
              </a:extLst>
            </p:cNvPr>
            <p:cNvSpPr/>
            <p:nvPr/>
          </p:nvSpPr>
          <p:spPr>
            <a:xfrm>
              <a:off x="570450" y="6606915"/>
              <a:ext cx="432000" cy="288000"/>
            </a:xfrm>
            <a:prstGeom prst="chevron">
              <a:avLst>
                <a:gd name="adj" fmla="val 3677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chemeClr val="bg1">
                      <a:lumMod val="95000"/>
                    </a:schemeClr>
                  </a:solidFill>
                  <a:latin typeface="Arial" panose="020B0604020202020204" pitchFamily="34" charset="0"/>
                  <a:cs typeface="Arial" panose="020B0604020202020204" pitchFamily="34" charset="0"/>
                </a:rPr>
                <a:t>8</a:t>
              </a:r>
            </a:p>
          </p:txBody>
        </p:sp>
      </p:grpSp>
      <p:sp>
        <p:nvSpPr>
          <p:cNvPr id="42" name="TextBox 2">
            <a:extLst>
              <a:ext uri="{FF2B5EF4-FFF2-40B4-BE49-F238E27FC236}">
                <a16:creationId xmlns:a16="http://schemas.microsoft.com/office/drawing/2014/main" id="{245D9A38-735C-4816-81A1-3F90740F521A}"/>
              </a:ext>
            </a:extLst>
          </p:cNvPr>
          <p:cNvSpPr txBox="1">
            <a:spLocks noChangeArrowheads="1"/>
          </p:cNvSpPr>
          <p:nvPr/>
        </p:nvSpPr>
        <p:spPr bwMode="auto">
          <a:xfrm>
            <a:off x="322568" y="1584005"/>
            <a:ext cx="5058325" cy="1831271"/>
          </a:xfrm>
          <a:prstGeom prst="rect">
            <a:avLst/>
          </a:prstGeom>
          <a:noFill/>
          <a:ln>
            <a:noFill/>
          </a:ln>
        </p:spPr>
        <p:txBody>
          <a:bodyPr wrap="square">
            <a:spAutoFit/>
          </a:bodyPr>
          <a:lstStyle>
            <a:lvl1pPr>
              <a:spcBef>
                <a:spcPct val="20000"/>
              </a:spcBef>
              <a:buFont typeface="Arial" panose="020B0604020202020204" pitchFamily="34" charset="0"/>
              <a:buChar char="•"/>
              <a:defRPr sz="2400" b="1">
                <a:solidFill>
                  <a:schemeClr val="tx1"/>
                </a:solidFill>
                <a:latin typeface="Myriad Pro" pitchFamily="34" charset="0"/>
              </a:defRPr>
            </a:lvl1pPr>
            <a:lvl2pPr marL="742950" indent="-285750">
              <a:spcBef>
                <a:spcPct val="20000"/>
              </a:spcBef>
              <a:buFont typeface="Arial" panose="020B0604020202020204" pitchFamily="34" charset="0"/>
              <a:buChar char="–"/>
              <a:defRPr sz="2000">
                <a:solidFill>
                  <a:schemeClr val="tx1"/>
                </a:solidFill>
                <a:latin typeface="Myriad Pro" pitchFamily="34" charset="0"/>
              </a:defRPr>
            </a:lvl2pPr>
            <a:lvl3pPr marL="1143000" indent="-228600">
              <a:spcBef>
                <a:spcPct val="20000"/>
              </a:spcBef>
              <a:buFont typeface="Arial" panose="020B0604020202020204" pitchFamily="34" charset="0"/>
              <a:buChar char="•"/>
              <a:defRPr>
                <a:solidFill>
                  <a:schemeClr val="tx1"/>
                </a:solidFill>
                <a:latin typeface="Myriad Pro" pitchFamily="34" charset="0"/>
              </a:defRPr>
            </a:lvl3pPr>
            <a:lvl4pPr marL="1600200" indent="-228600">
              <a:spcBef>
                <a:spcPct val="20000"/>
              </a:spcBef>
              <a:buFont typeface="Arial" panose="020B0604020202020204" pitchFamily="34" charset="0"/>
              <a:buChar char="–"/>
              <a:defRPr sz="1600">
                <a:solidFill>
                  <a:schemeClr val="tx1"/>
                </a:solidFill>
                <a:latin typeface="Myriad Pro" pitchFamily="34" charset="0"/>
              </a:defRPr>
            </a:lvl4pPr>
            <a:lvl5pPr marL="2057400" indent="-228600">
              <a:spcBef>
                <a:spcPct val="20000"/>
              </a:spcBef>
              <a:buFont typeface="Arial" panose="020B0604020202020204" pitchFamily="34" charset="0"/>
              <a:buChar char="»"/>
              <a:defRPr sz="16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9pPr>
          </a:lstStyle>
          <a:p>
            <a:pPr algn="just" eaLnBrk="0" fontAlgn="base" hangingPunct="0">
              <a:spcBef>
                <a:spcPct val="0"/>
              </a:spcBef>
              <a:spcAft>
                <a:spcPct val="0"/>
              </a:spcAft>
              <a:buFontTx/>
              <a:buNone/>
              <a:defRPr/>
            </a:pPr>
            <a:endParaRPr lang="ru-RU" altLang="ru-RU" sz="1400" dirty="0">
              <a:highlight>
                <a:srgbClr val="FFFF00"/>
              </a:highlight>
            </a:endParaRPr>
          </a:p>
          <a:p>
            <a:pPr algn="just" eaLnBrk="0" fontAlgn="base" hangingPunct="0">
              <a:spcBef>
                <a:spcPct val="0"/>
              </a:spcBef>
              <a:spcAft>
                <a:spcPct val="0"/>
              </a:spcAft>
              <a:buFontTx/>
              <a:buNone/>
              <a:defRPr/>
            </a:pPr>
            <a:r>
              <a:rPr lang="ru-RU" altLang="ru-RU" sz="1400" dirty="0">
                <a:latin typeface="+mn-lt"/>
              </a:rPr>
              <a:t>Комментарий старшего менеджера Рексофт Консалтинг, к.э.н., Дилары Ижбердеевой:</a:t>
            </a:r>
          </a:p>
          <a:p>
            <a:pPr algn="just" eaLnBrk="0" fontAlgn="base" hangingPunct="0">
              <a:spcBef>
                <a:spcPct val="0"/>
              </a:spcBef>
              <a:spcAft>
                <a:spcPct val="0"/>
              </a:spcAft>
              <a:buFontTx/>
              <a:buNone/>
              <a:defRPr/>
            </a:pPr>
            <a:endParaRPr lang="ru-RU" altLang="ru-RU" sz="1500" b="0" dirty="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buNone/>
              <a:defRPr/>
            </a:pPr>
            <a:r>
              <a:rPr lang="ru-RU" altLang="ru-RU" sz="1400" b="0" dirty="0">
                <a:latin typeface="+mn-lt"/>
              </a:rPr>
              <a:t>«Тенденция на снижение количества инвестиционных проектов сохраняется.  Мы не ожидаем существенных положительных изменений в данном показателе до изменения ставки ЦБ.»</a:t>
            </a:r>
          </a:p>
          <a:p>
            <a:pPr eaLnBrk="0" fontAlgn="base" hangingPunct="0">
              <a:spcBef>
                <a:spcPct val="0"/>
              </a:spcBef>
              <a:spcAft>
                <a:spcPct val="0"/>
              </a:spcAft>
              <a:buFontTx/>
              <a:buNone/>
              <a:defRPr/>
            </a:pPr>
            <a:endParaRPr lang="ru-RU" altLang="ru-RU" sz="1400" b="0" dirty="0">
              <a:highlight>
                <a:srgbClr val="FFFF00"/>
              </a:highlight>
              <a:latin typeface="Arial" panose="020B0604020202020204" pitchFamily="34" charset="0"/>
              <a:cs typeface="Arial" panose="020B0604020202020204" pitchFamily="34" charset="0"/>
            </a:endParaRPr>
          </a:p>
        </p:txBody>
      </p:sp>
      <p:sp>
        <p:nvSpPr>
          <p:cNvPr id="20" name="Rectangle 33">
            <a:extLst>
              <a:ext uri="{FF2B5EF4-FFF2-40B4-BE49-F238E27FC236}">
                <a16:creationId xmlns:a16="http://schemas.microsoft.com/office/drawing/2014/main" id="{0166C7A7-DDD1-DFE4-B6A1-A514DB7D4DAC}"/>
              </a:ext>
            </a:extLst>
          </p:cNvPr>
          <p:cNvSpPr/>
          <p:nvPr/>
        </p:nvSpPr>
        <p:spPr>
          <a:xfrm>
            <a:off x="7182089" y="2468682"/>
            <a:ext cx="2372458" cy="139464"/>
          </a:xfrm>
          <a:prstGeom prst="rect">
            <a:avLst/>
          </a:prstGeom>
          <a:solidFill>
            <a:srgbClr val="A5A5A5"/>
          </a:soli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1" name="Rectangle 34">
            <a:extLst>
              <a:ext uri="{FF2B5EF4-FFF2-40B4-BE49-F238E27FC236}">
                <a16:creationId xmlns:a16="http://schemas.microsoft.com/office/drawing/2014/main" id="{59416562-7DED-1883-99EC-879FD6278E6A}"/>
              </a:ext>
            </a:extLst>
          </p:cNvPr>
          <p:cNvSpPr/>
          <p:nvPr/>
        </p:nvSpPr>
        <p:spPr>
          <a:xfrm>
            <a:off x="7182089" y="2203774"/>
            <a:ext cx="2908074" cy="208091"/>
          </a:xfrm>
          <a:prstGeom prst="rect">
            <a:avLst/>
          </a:prstGeom>
          <a:solidFill>
            <a:srgbClr val="00B0F0"/>
          </a:solidFill>
          <a:ln w="25400" cap="flat" cmpd="sng" algn="ctr">
            <a:noFill/>
            <a:prstDash val="solid"/>
          </a:ln>
          <a:effectLst>
            <a:outerShdw blurRad="50800" dist="38100" dir="2700000" algn="tl" rotWithShape="0">
              <a:prstClr val="black">
                <a:alpha val="40000"/>
              </a:prst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22" name="Group 46">
            <a:extLst>
              <a:ext uri="{FF2B5EF4-FFF2-40B4-BE49-F238E27FC236}">
                <a16:creationId xmlns:a16="http://schemas.microsoft.com/office/drawing/2014/main" id="{8CAD4E1A-0F45-8DFE-EF55-FA29B3E08012}"/>
              </a:ext>
            </a:extLst>
          </p:cNvPr>
          <p:cNvGrpSpPr/>
          <p:nvPr/>
        </p:nvGrpSpPr>
        <p:grpSpPr>
          <a:xfrm>
            <a:off x="9810256" y="1604884"/>
            <a:ext cx="1146087" cy="597592"/>
            <a:chOff x="2791098" y="4192380"/>
            <a:chExt cx="920324" cy="386632"/>
          </a:xfrm>
          <a:effectLst>
            <a:outerShdw blurRad="50800" dist="38100" dir="2700000" algn="tl" rotWithShape="0">
              <a:prstClr val="black">
                <a:alpha val="40000"/>
              </a:prstClr>
            </a:outerShdw>
          </a:effectLst>
        </p:grpSpPr>
        <p:sp>
          <p:nvSpPr>
            <p:cNvPr id="23" name="Freeform 47">
              <a:extLst>
                <a:ext uri="{FF2B5EF4-FFF2-40B4-BE49-F238E27FC236}">
                  <a16:creationId xmlns:a16="http://schemas.microsoft.com/office/drawing/2014/main" id="{4D66283D-2A8B-61D7-AB6B-5A3D79FDF1D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F81BD"/>
            </a:soli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4" name="TextBox 23">
              <a:extLst>
                <a:ext uri="{FF2B5EF4-FFF2-40B4-BE49-F238E27FC236}">
                  <a16:creationId xmlns:a16="http://schemas.microsoft.com/office/drawing/2014/main" id="{4E78D5A3-48C2-8AD7-162F-FBC6A7A800D1}"/>
                </a:ext>
              </a:extLst>
            </p:cNvPr>
            <p:cNvSpPr txBox="1"/>
            <p:nvPr/>
          </p:nvSpPr>
          <p:spPr>
            <a:xfrm>
              <a:off x="2909773" y="4192380"/>
              <a:ext cx="801649" cy="258864"/>
            </a:xfrm>
            <a:prstGeom prst="rect">
              <a:avLst/>
            </a:prstGeom>
            <a:noFill/>
          </p:spPr>
          <p:txBody>
            <a:bodyP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ru-RU" sz="2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2</a:t>
              </a:r>
              <a:r>
                <a:rPr kumimoji="0" lang="en-US" sz="2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8</a:t>
              </a:r>
              <a:r>
                <a:rPr kumimoji="0" lang="ru-RU" sz="2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a:t>
              </a:r>
              <a:r>
                <a:rPr kumimoji="0" lang="en-US" sz="2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5</a:t>
              </a:r>
            </a:p>
          </p:txBody>
        </p:sp>
      </p:grpSp>
      <p:sp>
        <p:nvSpPr>
          <p:cNvPr id="26" name="Левая фигурная скобка 25">
            <a:extLst>
              <a:ext uri="{FF2B5EF4-FFF2-40B4-BE49-F238E27FC236}">
                <a16:creationId xmlns:a16="http://schemas.microsoft.com/office/drawing/2014/main" id="{12AAE7B0-B2E4-11C9-FA9A-F119CF92E82A}"/>
              </a:ext>
            </a:extLst>
          </p:cNvPr>
          <p:cNvSpPr/>
          <p:nvPr/>
        </p:nvSpPr>
        <p:spPr>
          <a:xfrm rot="16200000">
            <a:off x="10874264" y="5046723"/>
            <a:ext cx="171743" cy="1754208"/>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4" name="TextBox 33">
            <a:extLst>
              <a:ext uri="{FF2B5EF4-FFF2-40B4-BE49-F238E27FC236}">
                <a16:creationId xmlns:a16="http://schemas.microsoft.com/office/drawing/2014/main" id="{6D84581D-F13D-C93E-243D-C2B5C5602BF4}"/>
              </a:ext>
            </a:extLst>
          </p:cNvPr>
          <p:cNvSpPr txBox="1"/>
          <p:nvPr/>
        </p:nvSpPr>
        <p:spPr>
          <a:xfrm>
            <a:off x="10433522" y="6115356"/>
            <a:ext cx="1225159" cy="369332"/>
          </a:xfrm>
          <a:prstGeom prst="rect">
            <a:avLst/>
          </a:prstGeom>
          <a:noFill/>
        </p:spPr>
        <p:txBody>
          <a:bodyPr wrap="square" rtlCol="0">
            <a:spAutoFit/>
          </a:bodyPr>
          <a:lstStyle/>
          <a:p>
            <a:r>
              <a:rPr lang="ru-RU" b="1" dirty="0">
                <a:solidFill>
                  <a:schemeClr val="accent6">
                    <a:lumMod val="50000"/>
                  </a:schemeClr>
                </a:solidFill>
                <a:sym typeface="Symbol" panose="05050102010706020507" pitchFamily="18" charset="2"/>
              </a:rPr>
              <a:t>  + 1,5</a:t>
            </a:r>
            <a:endParaRPr lang="ru-RU" b="1" dirty="0">
              <a:solidFill>
                <a:schemeClr val="accent6">
                  <a:lumMod val="50000"/>
                </a:schemeClr>
              </a:solidFill>
            </a:endParaRPr>
          </a:p>
        </p:txBody>
      </p:sp>
      <p:sp>
        <p:nvSpPr>
          <p:cNvPr id="35" name="Стрелка: штриховая вправо 34">
            <a:extLst>
              <a:ext uri="{FF2B5EF4-FFF2-40B4-BE49-F238E27FC236}">
                <a16:creationId xmlns:a16="http://schemas.microsoft.com/office/drawing/2014/main" id="{068E9621-D1C9-F0BA-42C3-DBACC8D05A79}"/>
              </a:ext>
            </a:extLst>
          </p:cNvPr>
          <p:cNvSpPr/>
          <p:nvPr/>
        </p:nvSpPr>
        <p:spPr>
          <a:xfrm rot="16200000">
            <a:off x="11335657" y="6066371"/>
            <a:ext cx="329503" cy="416560"/>
          </a:xfrm>
          <a:prstGeom prst="stripedRightArrow">
            <a:avLst>
              <a:gd name="adj1" fmla="val 50000"/>
              <a:gd name="adj2" fmla="val 37679"/>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36" name="Диаграмма 35">
            <a:extLst>
              <a:ext uri="{FF2B5EF4-FFF2-40B4-BE49-F238E27FC236}">
                <a16:creationId xmlns:a16="http://schemas.microsoft.com/office/drawing/2014/main" id="{E76139F5-B715-9FBE-CDCA-C21ECF8B072C}"/>
              </a:ext>
            </a:extLst>
          </p:cNvPr>
          <p:cNvGraphicFramePr>
            <a:graphicFrameLocks/>
          </p:cNvGraphicFramePr>
          <p:nvPr>
            <p:extLst>
              <p:ext uri="{D42A27DB-BD31-4B8C-83A1-F6EECF244321}">
                <p14:modId xmlns:p14="http://schemas.microsoft.com/office/powerpoint/2010/main" val="4027884160"/>
              </p:ext>
            </p:extLst>
          </p:nvPr>
        </p:nvGraphicFramePr>
        <p:xfrm>
          <a:off x="6227655" y="2914331"/>
          <a:ext cx="6008419" cy="2847746"/>
        </p:xfrm>
        <a:graphic>
          <a:graphicData uri="http://schemas.openxmlformats.org/drawingml/2006/chart">
            <c:chart xmlns:c="http://schemas.openxmlformats.org/drawingml/2006/chart" xmlns:r="http://schemas.openxmlformats.org/officeDocument/2006/relationships" r:id="rId4"/>
          </a:graphicData>
        </a:graphic>
      </p:graphicFrame>
      <p:sp>
        <p:nvSpPr>
          <p:cNvPr id="37" name="TextBox 2">
            <a:extLst>
              <a:ext uri="{FF2B5EF4-FFF2-40B4-BE49-F238E27FC236}">
                <a16:creationId xmlns:a16="http://schemas.microsoft.com/office/drawing/2014/main" id="{C3F55269-73EA-4C5C-999A-2808B56E11C4}"/>
              </a:ext>
            </a:extLst>
          </p:cNvPr>
          <p:cNvSpPr txBox="1">
            <a:spLocks noChangeArrowheads="1"/>
          </p:cNvSpPr>
          <p:nvPr/>
        </p:nvSpPr>
        <p:spPr bwMode="auto">
          <a:xfrm>
            <a:off x="357738" y="3963793"/>
            <a:ext cx="5171312" cy="1815882"/>
          </a:xfrm>
          <a:prstGeom prst="rect">
            <a:avLst/>
          </a:prstGeom>
          <a:noFill/>
          <a:ln>
            <a:noFill/>
          </a:ln>
        </p:spPr>
        <p:txBody>
          <a:bodyPr wrap="square">
            <a:spAutoFit/>
          </a:bodyPr>
          <a:lstStyle>
            <a:lvl1pPr>
              <a:spcBef>
                <a:spcPct val="20000"/>
              </a:spcBef>
              <a:buFont typeface="Arial" panose="020B0604020202020204" pitchFamily="34" charset="0"/>
              <a:buChar char="•"/>
              <a:defRPr sz="2400" b="1">
                <a:solidFill>
                  <a:schemeClr val="tx1"/>
                </a:solidFill>
                <a:latin typeface="Myriad Pro" pitchFamily="34" charset="0"/>
              </a:defRPr>
            </a:lvl1pPr>
            <a:lvl2pPr marL="742950" indent="-285750">
              <a:spcBef>
                <a:spcPct val="20000"/>
              </a:spcBef>
              <a:buFont typeface="Arial" panose="020B0604020202020204" pitchFamily="34" charset="0"/>
              <a:buChar char="–"/>
              <a:defRPr sz="2000">
                <a:solidFill>
                  <a:schemeClr val="tx1"/>
                </a:solidFill>
                <a:latin typeface="Myriad Pro" pitchFamily="34" charset="0"/>
              </a:defRPr>
            </a:lvl2pPr>
            <a:lvl3pPr marL="1143000" indent="-228600">
              <a:spcBef>
                <a:spcPct val="20000"/>
              </a:spcBef>
              <a:buFont typeface="Arial" panose="020B0604020202020204" pitchFamily="34" charset="0"/>
              <a:buChar char="•"/>
              <a:defRPr>
                <a:solidFill>
                  <a:schemeClr val="tx1"/>
                </a:solidFill>
                <a:latin typeface="Myriad Pro" pitchFamily="34" charset="0"/>
              </a:defRPr>
            </a:lvl3pPr>
            <a:lvl4pPr marL="1600200" indent="-228600">
              <a:spcBef>
                <a:spcPct val="20000"/>
              </a:spcBef>
              <a:buFont typeface="Arial" panose="020B0604020202020204" pitchFamily="34" charset="0"/>
              <a:buChar char="–"/>
              <a:defRPr sz="1600">
                <a:solidFill>
                  <a:schemeClr val="tx1"/>
                </a:solidFill>
                <a:latin typeface="Myriad Pro" pitchFamily="34" charset="0"/>
              </a:defRPr>
            </a:lvl4pPr>
            <a:lvl5pPr marL="2057400" indent="-228600">
              <a:spcBef>
                <a:spcPct val="20000"/>
              </a:spcBef>
              <a:buFont typeface="Arial" panose="020B0604020202020204" pitchFamily="34" charset="0"/>
              <a:buChar char="»"/>
              <a:defRPr sz="16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9pPr>
          </a:lstStyle>
          <a:p>
            <a:pPr algn="just" eaLnBrk="0" fontAlgn="base" hangingPunct="0">
              <a:spcBef>
                <a:spcPct val="0"/>
              </a:spcBef>
              <a:spcAft>
                <a:spcPct val="0"/>
              </a:spcAft>
              <a:buFontTx/>
              <a:buNone/>
              <a:defRPr/>
            </a:pPr>
            <a:r>
              <a:rPr lang="ru-RU" altLang="ru-RU" sz="1400" dirty="0">
                <a:latin typeface="+mn-lt"/>
              </a:rPr>
              <a:t>Комментарий руководителя направления проектного офиса «Солар» Михаила Белова:</a:t>
            </a:r>
          </a:p>
          <a:p>
            <a:pPr algn="just" eaLnBrk="0" fontAlgn="base" hangingPunct="0">
              <a:spcBef>
                <a:spcPct val="0"/>
              </a:spcBef>
              <a:spcAft>
                <a:spcPct val="0"/>
              </a:spcAft>
              <a:buFontTx/>
              <a:buNone/>
              <a:defRPr/>
            </a:pPr>
            <a:endParaRPr lang="ru-RU" altLang="ru-RU" sz="1400" b="0" dirty="0"/>
          </a:p>
          <a:p>
            <a:pPr algn="just" eaLnBrk="0" fontAlgn="base" hangingPunct="0">
              <a:spcBef>
                <a:spcPct val="0"/>
              </a:spcBef>
              <a:spcAft>
                <a:spcPct val="0"/>
              </a:spcAft>
              <a:buFontTx/>
              <a:buNone/>
              <a:defRPr/>
            </a:pPr>
            <a:r>
              <a:rPr lang="ru-RU" altLang="ru-RU" sz="1400" b="0" dirty="0"/>
              <a:t>«</a:t>
            </a:r>
            <a:r>
              <a:rPr lang="ru-RU" altLang="ru-RU" sz="1400" b="0" dirty="0">
                <a:latin typeface="+mn-lt"/>
              </a:rPr>
              <a:t>Мы столкнулись с резким оттоком в прошлом квартале, и я бы назвал текущий рост корректирующим - запускают то, без чего нельзя.</a:t>
            </a:r>
          </a:p>
          <a:p>
            <a:pPr algn="just" eaLnBrk="0" fontAlgn="base" hangingPunct="0">
              <a:spcBef>
                <a:spcPct val="0"/>
              </a:spcBef>
              <a:spcAft>
                <a:spcPct val="0"/>
              </a:spcAft>
              <a:buFontTx/>
              <a:buNone/>
              <a:defRPr/>
            </a:pPr>
            <a:r>
              <a:rPr lang="ru-RU" altLang="ru-RU" sz="1400" b="0" dirty="0">
                <a:latin typeface="+mn-lt"/>
              </a:rPr>
              <a:t>Возможно, не всем подтвердили бюджеты, возможно - ждём улучшения "погоды".»</a:t>
            </a:r>
          </a:p>
        </p:txBody>
      </p:sp>
    </p:spTree>
    <p:extLst>
      <p:ext uri="{BB962C8B-B14F-4D97-AF65-F5344CB8AC3E}">
        <p14:creationId xmlns:p14="http://schemas.microsoft.com/office/powerpoint/2010/main" val="234867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750"/>
                                        <p:tgtEl>
                                          <p:spTgt spid="21"/>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Полилиния: фигура 40">
            <a:extLst>
              <a:ext uri="{FF2B5EF4-FFF2-40B4-BE49-F238E27FC236}">
                <a16:creationId xmlns:a16="http://schemas.microsoft.com/office/drawing/2014/main" id="{795BF8CD-6077-45D7-9035-D5AA429ED708}"/>
              </a:ext>
            </a:extLst>
          </p:cNvPr>
          <p:cNvSpPr/>
          <p:nvPr/>
        </p:nvSpPr>
        <p:spPr>
          <a:xfrm>
            <a:off x="10483116" y="1030286"/>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chemeClr val="bg1">
              <a:lumMod val="85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44" name="Полилиния: фигура 43">
            <a:extLst>
              <a:ext uri="{FF2B5EF4-FFF2-40B4-BE49-F238E27FC236}">
                <a16:creationId xmlns:a16="http://schemas.microsoft.com/office/drawing/2014/main" id="{71F69657-57C7-4484-B0F4-2E5A532D4E14}"/>
              </a:ext>
            </a:extLst>
          </p:cNvPr>
          <p:cNvSpPr/>
          <p:nvPr/>
        </p:nvSpPr>
        <p:spPr>
          <a:xfrm>
            <a:off x="9351147" y="1028988"/>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chemeClr val="bg1">
              <a:lumMod val="85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56" name="Капля 55">
            <a:extLst>
              <a:ext uri="{FF2B5EF4-FFF2-40B4-BE49-F238E27FC236}">
                <a16:creationId xmlns:a16="http://schemas.microsoft.com/office/drawing/2014/main" id="{093104EA-1C9A-4EF4-91A6-F6927A004A64}"/>
              </a:ext>
            </a:extLst>
          </p:cNvPr>
          <p:cNvSpPr/>
          <p:nvPr/>
        </p:nvSpPr>
        <p:spPr>
          <a:xfrm>
            <a:off x="906712" y="1331745"/>
            <a:ext cx="1152128" cy="1080120"/>
          </a:xfrm>
          <a:prstGeom prst="teardrop">
            <a:avLst/>
          </a:prstGeom>
          <a:solidFill>
            <a:srgbClr val="4F81BD"/>
          </a:solidFill>
          <a:ln w="25400" cap="flat" cmpd="sng" algn="ctr">
            <a:solidFill>
              <a:srgbClr val="EEECE1"/>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ru-RU"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4" name="Стрелка: пятиугольник 53">
            <a:extLst>
              <a:ext uri="{FF2B5EF4-FFF2-40B4-BE49-F238E27FC236}">
                <a16:creationId xmlns:a16="http://schemas.microsoft.com/office/drawing/2014/main" id="{6B961147-59CF-4613-8770-9EA3AA144DEB}"/>
              </a:ext>
            </a:extLst>
          </p:cNvPr>
          <p:cNvSpPr/>
          <p:nvPr/>
        </p:nvSpPr>
        <p:spPr>
          <a:xfrm>
            <a:off x="153429" y="3434862"/>
            <a:ext cx="5756030" cy="2243983"/>
          </a:xfrm>
          <a:prstGeom prst="homePlate">
            <a:avLst>
              <a:gd name="adj" fmla="val 16794"/>
            </a:avLst>
          </a:prstGeom>
          <a:solidFill>
            <a:srgbClr val="DAE3F3">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Заголовок 1">
            <a:extLst>
              <a:ext uri="{FF2B5EF4-FFF2-40B4-BE49-F238E27FC236}">
                <a16:creationId xmlns:a16="http://schemas.microsoft.com/office/drawing/2014/main" id="{F2E52787-FE41-4025-8880-A15F5C87B727}"/>
              </a:ext>
            </a:extLst>
          </p:cNvPr>
          <p:cNvSpPr>
            <a:spLocks noGrp="1"/>
          </p:cNvSpPr>
          <p:nvPr>
            <p:ph type="ctrTitle"/>
          </p:nvPr>
        </p:nvSpPr>
        <p:spPr>
          <a:xfrm>
            <a:off x="445837" y="351413"/>
            <a:ext cx="10808317" cy="512473"/>
          </a:xfrm>
        </p:spPr>
        <p:txBody>
          <a:bodyPr>
            <a:noAutofit/>
          </a:bodyPr>
          <a:lstStyle/>
          <a:p>
            <a:pPr algn="l"/>
            <a:r>
              <a:rPr lang="ru-RU" altLang="ru-RU" sz="2600" b="1" dirty="0">
                <a:solidFill>
                  <a:srgbClr val="284391"/>
                </a:solidFill>
                <a:latin typeface="Arial" panose="020B0604020202020204" pitchFamily="34" charset="0"/>
                <a:cs typeface="Arial" panose="020B0604020202020204" pitchFamily="34" charset="0"/>
              </a:rPr>
              <a:t>Как изменились </a:t>
            </a:r>
            <a:r>
              <a:rPr lang="ru-RU" altLang="ru-RU" sz="2600" b="1" dirty="0">
                <a:solidFill>
                  <a:srgbClr val="C00000"/>
                </a:solidFill>
                <a:latin typeface="Arial" panose="020B0604020202020204" pitchFamily="34" charset="0"/>
                <a:cs typeface="Arial" panose="020B0604020202020204" pitchFamily="34" charset="0"/>
              </a:rPr>
              <a:t>зарплаты членов команды </a:t>
            </a:r>
            <a:r>
              <a:rPr lang="ru-RU" altLang="ru-RU" sz="2600" b="1" dirty="0">
                <a:solidFill>
                  <a:srgbClr val="284391"/>
                </a:solidFill>
                <a:latin typeface="Arial" panose="020B0604020202020204" pitchFamily="34" charset="0"/>
                <a:cs typeface="Arial" panose="020B0604020202020204" pitchFamily="34" charset="0"/>
              </a:rPr>
              <a:t>управления проектами в прошлом квартале по сравнению с позапрошлым?</a:t>
            </a:r>
            <a:endParaRPr lang="ru-RU" sz="2600" b="1" dirty="0">
              <a:solidFill>
                <a:srgbClr val="284391"/>
              </a:solidFill>
              <a:latin typeface="Arial" panose="020B0604020202020204" pitchFamily="34" charset="0"/>
              <a:cs typeface="Arial" panose="020B0604020202020204" pitchFamily="34" charset="0"/>
            </a:endParaRPr>
          </a:p>
        </p:txBody>
      </p:sp>
      <p:grpSp>
        <p:nvGrpSpPr>
          <p:cNvPr id="3" name="Группа 2">
            <a:extLst>
              <a:ext uri="{FF2B5EF4-FFF2-40B4-BE49-F238E27FC236}">
                <a16:creationId xmlns:a16="http://schemas.microsoft.com/office/drawing/2014/main" id="{AA94D823-FDFA-4515-8E42-79784B872E02}"/>
              </a:ext>
            </a:extLst>
          </p:cNvPr>
          <p:cNvGrpSpPr/>
          <p:nvPr/>
        </p:nvGrpSpPr>
        <p:grpSpPr>
          <a:xfrm>
            <a:off x="0" y="957941"/>
            <a:ext cx="12192000" cy="72346"/>
            <a:chOff x="0" y="957941"/>
            <a:chExt cx="12192000" cy="72346"/>
          </a:xfrm>
        </p:grpSpPr>
        <p:sp>
          <p:nvSpPr>
            <p:cNvPr id="4" name="Прямоугольник 3">
              <a:extLst>
                <a:ext uri="{FF2B5EF4-FFF2-40B4-BE49-F238E27FC236}">
                  <a16:creationId xmlns:a16="http://schemas.microsoft.com/office/drawing/2014/main" id="{23C07C10-62C6-4771-BEE3-D9AB45EB4850}"/>
                </a:ext>
              </a:extLst>
            </p:cNvPr>
            <p:cNvSpPr/>
            <p:nvPr/>
          </p:nvSpPr>
          <p:spPr>
            <a:xfrm>
              <a:off x="0" y="957942"/>
              <a:ext cx="12192000" cy="7234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араллелограмм 1">
              <a:extLst>
                <a:ext uri="{FF2B5EF4-FFF2-40B4-BE49-F238E27FC236}">
                  <a16:creationId xmlns:a16="http://schemas.microsoft.com/office/drawing/2014/main" id="{2562EB68-DBEA-44DE-92AF-AEA1E63898F7}"/>
                </a:ext>
              </a:extLst>
            </p:cNvPr>
            <p:cNvSpPr/>
            <p:nvPr/>
          </p:nvSpPr>
          <p:spPr>
            <a:xfrm flipH="1">
              <a:off x="552450" y="957942"/>
              <a:ext cx="195263" cy="72345"/>
            </a:xfrm>
            <a:prstGeom prst="parallelogram">
              <a:avLst>
                <a:gd name="adj" fmla="val 131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араллелограмм 10">
              <a:extLst>
                <a:ext uri="{FF2B5EF4-FFF2-40B4-BE49-F238E27FC236}">
                  <a16:creationId xmlns:a16="http://schemas.microsoft.com/office/drawing/2014/main" id="{08A8FE95-9BEE-4E85-AA82-33C58674A3E1}"/>
                </a:ext>
              </a:extLst>
            </p:cNvPr>
            <p:cNvSpPr/>
            <p:nvPr/>
          </p:nvSpPr>
          <p:spPr>
            <a:xfrm flipH="1">
              <a:off x="747713" y="957941"/>
              <a:ext cx="195263" cy="72345"/>
            </a:xfrm>
            <a:prstGeom prst="parallelogram">
              <a:avLst>
                <a:gd name="adj" fmla="val 131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0" name="Группа 29">
            <a:extLst>
              <a:ext uri="{FF2B5EF4-FFF2-40B4-BE49-F238E27FC236}">
                <a16:creationId xmlns:a16="http://schemas.microsoft.com/office/drawing/2014/main" id="{9F7752EB-1795-4F0F-873F-3BEA40F30AE8}"/>
              </a:ext>
            </a:extLst>
          </p:cNvPr>
          <p:cNvGrpSpPr/>
          <p:nvPr/>
        </p:nvGrpSpPr>
        <p:grpSpPr>
          <a:xfrm>
            <a:off x="11098816" y="150895"/>
            <a:ext cx="1018130" cy="843218"/>
            <a:chOff x="11098816" y="150895"/>
            <a:chExt cx="1018130" cy="843218"/>
          </a:xfrm>
        </p:grpSpPr>
        <p:grpSp>
          <p:nvGrpSpPr>
            <p:cNvPr id="29" name="Группа 28">
              <a:extLst>
                <a:ext uri="{FF2B5EF4-FFF2-40B4-BE49-F238E27FC236}">
                  <a16:creationId xmlns:a16="http://schemas.microsoft.com/office/drawing/2014/main" id="{0CE26789-7954-4C1E-B443-243F83D09B96}"/>
                </a:ext>
              </a:extLst>
            </p:cNvPr>
            <p:cNvGrpSpPr/>
            <p:nvPr/>
          </p:nvGrpSpPr>
          <p:grpSpPr>
            <a:xfrm>
              <a:off x="11152356" y="150895"/>
              <a:ext cx="658637" cy="504554"/>
              <a:chOff x="11152356" y="150895"/>
              <a:chExt cx="658637" cy="504554"/>
            </a:xfrm>
          </p:grpSpPr>
          <p:sp>
            <p:nvSpPr>
              <p:cNvPr id="25" name="Полилиния: фигура 24">
                <a:extLst>
                  <a:ext uri="{FF2B5EF4-FFF2-40B4-BE49-F238E27FC236}">
                    <a16:creationId xmlns:a16="http://schemas.microsoft.com/office/drawing/2014/main" id="{29442075-3304-4B10-B3F5-507604ADBA5C}"/>
                  </a:ext>
                </a:extLst>
              </p:cNvPr>
              <p:cNvSpPr/>
              <p:nvPr/>
            </p:nvSpPr>
            <p:spPr>
              <a:xfrm rot="12906208">
                <a:off x="11404770" y="150895"/>
                <a:ext cx="406223" cy="496933"/>
              </a:xfrm>
              <a:custGeom>
                <a:avLst/>
                <a:gdLst>
                  <a:gd name="connsiteX0" fmla="*/ 1212377 w 1266547"/>
                  <a:gd name="connsiteY0" fmla="*/ 1456144 h 1494286"/>
                  <a:gd name="connsiteX1" fmla="*/ 1096339 w 1266547"/>
                  <a:gd name="connsiteY1" fmla="*/ 1493703 h 1494286"/>
                  <a:gd name="connsiteX2" fmla="*/ 1058178 w 1266547"/>
                  <a:gd name="connsiteY2" fmla="*/ 1485127 h 1494286"/>
                  <a:gd name="connsiteX3" fmla="*/ 1052771 w 1266547"/>
                  <a:gd name="connsiteY3" fmla="*/ 1488928 h 1494286"/>
                  <a:gd name="connsiteX4" fmla="*/ 68954 w 1266547"/>
                  <a:gd name="connsiteY4" fmla="*/ 1252817 h 1494286"/>
                  <a:gd name="connsiteX5" fmla="*/ 68788 w 1266547"/>
                  <a:gd name="connsiteY5" fmla="*/ 1251900 h 1494286"/>
                  <a:gd name="connsiteX6" fmla="*/ 55241 w 1266547"/>
                  <a:gd name="connsiteY6" fmla="*/ 1248714 h 1494286"/>
                  <a:gd name="connsiteX7" fmla="*/ 14685 w 1266547"/>
                  <a:gd name="connsiteY7" fmla="*/ 1218525 h 1494286"/>
                  <a:gd name="connsiteX8" fmla="*/ 12 w 1266547"/>
                  <a:gd name="connsiteY8" fmla="*/ 1170142 h 1494286"/>
                  <a:gd name="connsiteX9" fmla="*/ 1351 w 1266547"/>
                  <a:gd name="connsiteY9" fmla="*/ 1158497 h 1494286"/>
                  <a:gd name="connsiteX10" fmla="*/ 675 w 1266547"/>
                  <a:gd name="connsiteY10" fmla="*/ 1158201 h 1494286"/>
                  <a:gd name="connsiteX11" fmla="*/ 111899 w 1266547"/>
                  <a:gd name="connsiteY11" fmla="*/ 150375 h 1494286"/>
                  <a:gd name="connsiteX12" fmla="*/ 112135 w 1266547"/>
                  <a:gd name="connsiteY12" fmla="*/ 150209 h 1494286"/>
                  <a:gd name="connsiteX13" fmla="*/ 117645 w 1266547"/>
                  <a:gd name="connsiteY13" fmla="*/ 113088 h 1494286"/>
                  <a:gd name="connsiteX14" fmla="*/ 194490 w 1266547"/>
                  <a:gd name="connsiteY14" fmla="*/ 18371 h 1494286"/>
                  <a:gd name="connsiteX15" fmla="*/ 354057 w 1266547"/>
                  <a:gd name="connsiteY15" fmla="*/ 25762 h 1494286"/>
                  <a:gd name="connsiteX16" fmla="*/ 421833 w 1266547"/>
                  <a:gd name="connsiteY16" fmla="*/ 127162 h 1494286"/>
                  <a:gd name="connsiteX17" fmla="*/ 423502 w 1266547"/>
                  <a:gd name="connsiteY17" fmla="*/ 157429 h 1494286"/>
                  <a:gd name="connsiteX18" fmla="*/ 429654 w 1266547"/>
                  <a:gd name="connsiteY18" fmla="*/ 107211 h 1494286"/>
                  <a:gd name="connsiteX19" fmla="*/ 427485 w 1266547"/>
                  <a:gd name="connsiteY19" fmla="*/ 135207 h 1494286"/>
                  <a:gd name="connsiteX20" fmla="*/ 430907 w 1266547"/>
                  <a:gd name="connsiteY20" fmla="*/ 125639 h 1494286"/>
                  <a:gd name="connsiteX21" fmla="*/ 335141 w 1266547"/>
                  <a:gd name="connsiteY21" fmla="*/ 993404 h 1494286"/>
                  <a:gd name="connsiteX22" fmla="*/ 1153653 w 1266547"/>
                  <a:gd name="connsiteY22" fmla="*/ 1189843 h 1494286"/>
                  <a:gd name="connsiteX23" fmla="*/ 1154414 w 1266547"/>
                  <a:gd name="connsiteY23" fmla="*/ 1187565 h 1494286"/>
                  <a:gd name="connsiteX24" fmla="*/ 1166088 w 1266547"/>
                  <a:gd name="connsiteY24" fmla="*/ 1192827 h 1494286"/>
                  <a:gd name="connsiteX25" fmla="*/ 1173355 w 1266547"/>
                  <a:gd name="connsiteY25" fmla="*/ 1194571 h 1494286"/>
                  <a:gd name="connsiteX26" fmla="*/ 1172876 w 1266547"/>
                  <a:gd name="connsiteY26" fmla="*/ 1195887 h 1494286"/>
                  <a:gd name="connsiteX27" fmla="*/ 1192822 w 1266547"/>
                  <a:gd name="connsiteY27" fmla="*/ 1204879 h 1494286"/>
                  <a:gd name="connsiteX28" fmla="*/ 1262997 w 1266547"/>
                  <a:gd name="connsiteY28" fmla="*/ 1304639 h 1494286"/>
                  <a:gd name="connsiteX29" fmla="*/ 1212377 w 1266547"/>
                  <a:gd name="connsiteY29" fmla="*/ 1456144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6547" h="1494286">
                    <a:moveTo>
                      <a:pt x="1212377" y="1456144"/>
                    </a:moveTo>
                    <a:cubicBezTo>
                      <a:pt x="1179930" y="1484185"/>
                      <a:pt x="1137939" y="1497302"/>
                      <a:pt x="1096339" y="1493703"/>
                    </a:cubicBezTo>
                    <a:lnTo>
                      <a:pt x="1058178" y="1485127"/>
                    </a:lnTo>
                    <a:lnTo>
                      <a:pt x="1052771" y="1488928"/>
                    </a:lnTo>
                    <a:lnTo>
                      <a:pt x="68954" y="1252817"/>
                    </a:lnTo>
                    <a:lnTo>
                      <a:pt x="68788" y="1251900"/>
                    </a:lnTo>
                    <a:lnTo>
                      <a:pt x="55241" y="1248714"/>
                    </a:lnTo>
                    <a:cubicBezTo>
                      <a:pt x="39187" y="1243242"/>
                      <a:pt x="24914" y="1233078"/>
                      <a:pt x="14685" y="1218525"/>
                    </a:cubicBezTo>
                    <a:cubicBezTo>
                      <a:pt x="4456" y="1203972"/>
                      <a:pt x="-276" y="1187099"/>
                      <a:pt x="12" y="1170142"/>
                    </a:cubicBezTo>
                    <a:lnTo>
                      <a:pt x="1351" y="1158497"/>
                    </a:lnTo>
                    <a:lnTo>
                      <a:pt x="675" y="1158201"/>
                    </a:lnTo>
                    <a:lnTo>
                      <a:pt x="111899" y="150375"/>
                    </a:lnTo>
                    <a:lnTo>
                      <a:pt x="112135" y="150209"/>
                    </a:lnTo>
                    <a:lnTo>
                      <a:pt x="117645" y="113088"/>
                    </a:lnTo>
                    <a:cubicBezTo>
                      <a:pt x="129271" y="72981"/>
                      <a:pt x="156637" y="38533"/>
                      <a:pt x="194490" y="18371"/>
                    </a:cubicBezTo>
                    <a:cubicBezTo>
                      <a:pt x="245030" y="-8549"/>
                      <a:pt x="306216" y="-5715"/>
                      <a:pt x="354057" y="25762"/>
                    </a:cubicBezTo>
                    <a:cubicBezTo>
                      <a:pt x="389883" y="49334"/>
                      <a:pt x="413952" y="86158"/>
                      <a:pt x="421833" y="127162"/>
                    </a:cubicBezTo>
                    <a:lnTo>
                      <a:pt x="423502" y="157429"/>
                    </a:lnTo>
                    <a:lnTo>
                      <a:pt x="429654" y="107211"/>
                    </a:lnTo>
                    <a:lnTo>
                      <a:pt x="427485" y="135207"/>
                    </a:lnTo>
                    <a:lnTo>
                      <a:pt x="430907" y="125639"/>
                    </a:lnTo>
                    <a:lnTo>
                      <a:pt x="335141" y="993404"/>
                    </a:lnTo>
                    <a:lnTo>
                      <a:pt x="1153653" y="1189843"/>
                    </a:lnTo>
                    <a:lnTo>
                      <a:pt x="1154414" y="1187565"/>
                    </a:lnTo>
                    <a:lnTo>
                      <a:pt x="1166088" y="1192827"/>
                    </a:lnTo>
                    <a:lnTo>
                      <a:pt x="1173355" y="1194571"/>
                    </a:lnTo>
                    <a:lnTo>
                      <a:pt x="1172876" y="1195887"/>
                    </a:lnTo>
                    <a:lnTo>
                      <a:pt x="1192822" y="1204879"/>
                    </a:lnTo>
                    <a:cubicBezTo>
                      <a:pt x="1228240" y="1227000"/>
                      <a:pt x="1253920" y="1262722"/>
                      <a:pt x="1262997" y="1304639"/>
                    </a:cubicBezTo>
                    <a:cubicBezTo>
                      <a:pt x="1275117" y="1360604"/>
                      <a:pt x="1255706" y="1418699"/>
                      <a:pt x="1212377" y="1456144"/>
                    </a:cubicBezTo>
                    <a:close/>
                  </a:path>
                </a:pathLst>
              </a:custGeom>
              <a:solidFill>
                <a:srgbClr val="2843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27" name="Полилиния: фигура 26">
                <a:extLst>
                  <a:ext uri="{FF2B5EF4-FFF2-40B4-BE49-F238E27FC236}">
                    <a16:creationId xmlns:a16="http://schemas.microsoft.com/office/drawing/2014/main" id="{4254B57A-0BF7-4F60-97A7-51B43B03E5CB}"/>
                  </a:ext>
                </a:extLst>
              </p:cNvPr>
              <p:cNvSpPr/>
              <p:nvPr/>
            </p:nvSpPr>
            <p:spPr>
              <a:xfrm rot="12906208">
                <a:off x="11152356" y="158516"/>
                <a:ext cx="406223" cy="496933"/>
              </a:xfrm>
              <a:custGeom>
                <a:avLst/>
                <a:gdLst>
                  <a:gd name="connsiteX0" fmla="*/ 1212377 w 1266547"/>
                  <a:gd name="connsiteY0" fmla="*/ 1456144 h 1494286"/>
                  <a:gd name="connsiteX1" fmla="*/ 1096339 w 1266547"/>
                  <a:gd name="connsiteY1" fmla="*/ 1493703 h 1494286"/>
                  <a:gd name="connsiteX2" fmla="*/ 1058178 w 1266547"/>
                  <a:gd name="connsiteY2" fmla="*/ 1485127 h 1494286"/>
                  <a:gd name="connsiteX3" fmla="*/ 1052771 w 1266547"/>
                  <a:gd name="connsiteY3" fmla="*/ 1488928 h 1494286"/>
                  <a:gd name="connsiteX4" fmla="*/ 68954 w 1266547"/>
                  <a:gd name="connsiteY4" fmla="*/ 1252817 h 1494286"/>
                  <a:gd name="connsiteX5" fmla="*/ 68788 w 1266547"/>
                  <a:gd name="connsiteY5" fmla="*/ 1251900 h 1494286"/>
                  <a:gd name="connsiteX6" fmla="*/ 55241 w 1266547"/>
                  <a:gd name="connsiteY6" fmla="*/ 1248714 h 1494286"/>
                  <a:gd name="connsiteX7" fmla="*/ 14685 w 1266547"/>
                  <a:gd name="connsiteY7" fmla="*/ 1218525 h 1494286"/>
                  <a:gd name="connsiteX8" fmla="*/ 12 w 1266547"/>
                  <a:gd name="connsiteY8" fmla="*/ 1170142 h 1494286"/>
                  <a:gd name="connsiteX9" fmla="*/ 1351 w 1266547"/>
                  <a:gd name="connsiteY9" fmla="*/ 1158497 h 1494286"/>
                  <a:gd name="connsiteX10" fmla="*/ 675 w 1266547"/>
                  <a:gd name="connsiteY10" fmla="*/ 1158201 h 1494286"/>
                  <a:gd name="connsiteX11" fmla="*/ 111899 w 1266547"/>
                  <a:gd name="connsiteY11" fmla="*/ 150375 h 1494286"/>
                  <a:gd name="connsiteX12" fmla="*/ 112135 w 1266547"/>
                  <a:gd name="connsiteY12" fmla="*/ 150209 h 1494286"/>
                  <a:gd name="connsiteX13" fmla="*/ 117645 w 1266547"/>
                  <a:gd name="connsiteY13" fmla="*/ 113088 h 1494286"/>
                  <a:gd name="connsiteX14" fmla="*/ 194490 w 1266547"/>
                  <a:gd name="connsiteY14" fmla="*/ 18371 h 1494286"/>
                  <a:gd name="connsiteX15" fmla="*/ 354057 w 1266547"/>
                  <a:gd name="connsiteY15" fmla="*/ 25762 h 1494286"/>
                  <a:gd name="connsiteX16" fmla="*/ 421833 w 1266547"/>
                  <a:gd name="connsiteY16" fmla="*/ 127162 h 1494286"/>
                  <a:gd name="connsiteX17" fmla="*/ 423502 w 1266547"/>
                  <a:gd name="connsiteY17" fmla="*/ 157429 h 1494286"/>
                  <a:gd name="connsiteX18" fmla="*/ 429654 w 1266547"/>
                  <a:gd name="connsiteY18" fmla="*/ 107211 h 1494286"/>
                  <a:gd name="connsiteX19" fmla="*/ 427485 w 1266547"/>
                  <a:gd name="connsiteY19" fmla="*/ 135207 h 1494286"/>
                  <a:gd name="connsiteX20" fmla="*/ 430907 w 1266547"/>
                  <a:gd name="connsiteY20" fmla="*/ 125639 h 1494286"/>
                  <a:gd name="connsiteX21" fmla="*/ 335141 w 1266547"/>
                  <a:gd name="connsiteY21" fmla="*/ 993404 h 1494286"/>
                  <a:gd name="connsiteX22" fmla="*/ 1153653 w 1266547"/>
                  <a:gd name="connsiteY22" fmla="*/ 1189843 h 1494286"/>
                  <a:gd name="connsiteX23" fmla="*/ 1154414 w 1266547"/>
                  <a:gd name="connsiteY23" fmla="*/ 1187565 h 1494286"/>
                  <a:gd name="connsiteX24" fmla="*/ 1166088 w 1266547"/>
                  <a:gd name="connsiteY24" fmla="*/ 1192827 h 1494286"/>
                  <a:gd name="connsiteX25" fmla="*/ 1173355 w 1266547"/>
                  <a:gd name="connsiteY25" fmla="*/ 1194571 h 1494286"/>
                  <a:gd name="connsiteX26" fmla="*/ 1172876 w 1266547"/>
                  <a:gd name="connsiteY26" fmla="*/ 1195887 h 1494286"/>
                  <a:gd name="connsiteX27" fmla="*/ 1192822 w 1266547"/>
                  <a:gd name="connsiteY27" fmla="*/ 1204879 h 1494286"/>
                  <a:gd name="connsiteX28" fmla="*/ 1262997 w 1266547"/>
                  <a:gd name="connsiteY28" fmla="*/ 1304639 h 1494286"/>
                  <a:gd name="connsiteX29" fmla="*/ 1212377 w 1266547"/>
                  <a:gd name="connsiteY29" fmla="*/ 1456144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6547" h="1494286">
                    <a:moveTo>
                      <a:pt x="1212377" y="1456144"/>
                    </a:moveTo>
                    <a:cubicBezTo>
                      <a:pt x="1179930" y="1484185"/>
                      <a:pt x="1137939" y="1497302"/>
                      <a:pt x="1096339" y="1493703"/>
                    </a:cubicBezTo>
                    <a:lnTo>
                      <a:pt x="1058178" y="1485127"/>
                    </a:lnTo>
                    <a:lnTo>
                      <a:pt x="1052771" y="1488928"/>
                    </a:lnTo>
                    <a:lnTo>
                      <a:pt x="68954" y="1252817"/>
                    </a:lnTo>
                    <a:lnTo>
                      <a:pt x="68788" y="1251900"/>
                    </a:lnTo>
                    <a:lnTo>
                      <a:pt x="55241" y="1248714"/>
                    </a:lnTo>
                    <a:cubicBezTo>
                      <a:pt x="39187" y="1243242"/>
                      <a:pt x="24914" y="1233078"/>
                      <a:pt x="14685" y="1218525"/>
                    </a:cubicBezTo>
                    <a:cubicBezTo>
                      <a:pt x="4456" y="1203972"/>
                      <a:pt x="-276" y="1187099"/>
                      <a:pt x="12" y="1170142"/>
                    </a:cubicBezTo>
                    <a:lnTo>
                      <a:pt x="1351" y="1158497"/>
                    </a:lnTo>
                    <a:lnTo>
                      <a:pt x="675" y="1158201"/>
                    </a:lnTo>
                    <a:lnTo>
                      <a:pt x="111899" y="150375"/>
                    </a:lnTo>
                    <a:lnTo>
                      <a:pt x="112135" y="150209"/>
                    </a:lnTo>
                    <a:lnTo>
                      <a:pt x="117645" y="113088"/>
                    </a:lnTo>
                    <a:cubicBezTo>
                      <a:pt x="129271" y="72981"/>
                      <a:pt x="156637" y="38533"/>
                      <a:pt x="194490" y="18371"/>
                    </a:cubicBezTo>
                    <a:cubicBezTo>
                      <a:pt x="245030" y="-8549"/>
                      <a:pt x="306216" y="-5715"/>
                      <a:pt x="354057" y="25762"/>
                    </a:cubicBezTo>
                    <a:cubicBezTo>
                      <a:pt x="389883" y="49334"/>
                      <a:pt x="413952" y="86158"/>
                      <a:pt x="421833" y="127162"/>
                    </a:cubicBezTo>
                    <a:lnTo>
                      <a:pt x="423502" y="157429"/>
                    </a:lnTo>
                    <a:lnTo>
                      <a:pt x="429654" y="107211"/>
                    </a:lnTo>
                    <a:lnTo>
                      <a:pt x="427485" y="135207"/>
                    </a:lnTo>
                    <a:lnTo>
                      <a:pt x="430907" y="125639"/>
                    </a:lnTo>
                    <a:lnTo>
                      <a:pt x="335141" y="993404"/>
                    </a:lnTo>
                    <a:lnTo>
                      <a:pt x="1153653" y="1189843"/>
                    </a:lnTo>
                    <a:lnTo>
                      <a:pt x="1154414" y="1187565"/>
                    </a:lnTo>
                    <a:lnTo>
                      <a:pt x="1166088" y="1192827"/>
                    </a:lnTo>
                    <a:lnTo>
                      <a:pt x="1173355" y="1194571"/>
                    </a:lnTo>
                    <a:lnTo>
                      <a:pt x="1172876" y="1195887"/>
                    </a:lnTo>
                    <a:lnTo>
                      <a:pt x="1192822" y="1204879"/>
                    </a:lnTo>
                    <a:cubicBezTo>
                      <a:pt x="1228240" y="1227000"/>
                      <a:pt x="1253920" y="1262722"/>
                      <a:pt x="1262997" y="1304639"/>
                    </a:cubicBezTo>
                    <a:cubicBezTo>
                      <a:pt x="1275117" y="1360604"/>
                      <a:pt x="1255706" y="1418699"/>
                      <a:pt x="1212377" y="1456144"/>
                    </a:cubicBezTo>
                    <a:close/>
                  </a:path>
                </a:pathLst>
              </a:custGeom>
              <a:solidFill>
                <a:srgbClr val="2843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28" name="TextBox 27">
              <a:extLst>
                <a:ext uri="{FF2B5EF4-FFF2-40B4-BE49-F238E27FC236}">
                  <a16:creationId xmlns:a16="http://schemas.microsoft.com/office/drawing/2014/main" id="{D395BCDD-CE7A-4F10-8D3F-700413958CDF}"/>
                </a:ext>
              </a:extLst>
            </p:cNvPr>
            <p:cNvSpPr txBox="1"/>
            <p:nvPr/>
          </p:nvSpPr>
          <p:spPr>
            <a:xfrm>
              <a:off x="11098816" y="624781"/>
              <a:ext cx="1018130" cy="369332"/>
            </a:xfrm>
            <a:prstGeom prst="rect">
              <a:avLst/>
            </a:prstGeom>
            <a:noFill/>
          </p:spPr>
          <p:txBody>
            <a:bodyPr wrap="square" rtlCol="0">
              <a:spAutoFit/>
            </a:bodyPr>
            <a:lstStyle/>
            <a:p>
              <a:r>
                <a:rPr lang="ru-RU" dirty="0">
                  <a:solidFill>
                    <a:srgbClr val="284391"/>
                  </a:solidFill>
                </a:rPr>
                <a:t>СОВНЕТ</a:t>
              </a:r>
            </a:p>
          </p:txBody>
        </p:sp>
      </p:grpSp>
      <p:sp>
        <p:nvSpPr>
          <p:cNvPr id="31" name="Прямоугольник 30">
            <a:extLst>
              <a:ext uri="{FF2B5EF4-FFF2-40B4-BE49-F238E27FC236}">
                <a16:creationId xmlns:a16="http://schemas.microsoft.com/office/drawing/2014/main" id="{2A15A8B6-5FC8-4DE9-9A18-332E209CB635}"/>
              </a:ext>
            </a:extLst>
          </p:cNvPr>
          <p:cNvSpPr/>
          <p:nvPr/>
        </p:nvSpPr>
        <p:spPr>
          <a:xfrm>
            <a:off x="0" y="6606917"/>
            <a:ext cx="12192000" cy="28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TextBox 31">
            <a:extLst>
              <a:ext uri="{FF2B5EF4-FFF2-40B4-BE49-F238E27FC236}">
                <a16:creationId xmlns:a16="http://schemas.microsoft.com/office/drawing/2014/main" id="{ECA08312-DFF7-4D25-B240-F84FC4390633}"/>
              </a:ext>
            </a:extLst>
          </p:cNvPr>
          <p:cNvSpPr txBox="1"/>
          <p:nvPr/>
        </p:nvSpPr>
        <p:spPr>
          <a:xfrm>
            <a:off x="10867373" y="6594826"/>
            <a:ext cx="1324627" cy="276999"/>
          </a:xfrm>
          <a:prstGeom prst="rect">
            <a:avLst/>
          </a:prstGeom>
          <a:noFill/>
        </p:spPr>
        <p:txBody>
          <a:bodyPr wrap="square" rtlCol="0">
            <a:spAutoFit/>
          </a:bodyPr>
          <a:lstStyle/>
          <a:p>
            <a:r>
              <a:rPr lang="en-US" sz="1200" b="1" dirty="0">
                <a:solidFill>
                  <a:srgbClr val="284391"/>
                </a:solidFill>
                <a:latin typeface="Arial" panose="020B0604020202020204" pitchFamily="34" charset="0"/>
                <a:cs typeface="Arial" panose="020B0604020202020204" pitchFamily="34" charset="0"/>
              </a:rPr>
              <a:t>www.sovnet.ru</a:t>
            </a:r>
            <a:endParaRPr lang="ru-RU" sz="1200" b="1" dirty="0">
              <a:solidFill>
                <a:srgbClr val="284391"/>
              </a:solidFill>
              <a:latin typeface="Arial" panose="020B0604020202020204" pitchFamily="34" charset="0"/>
              <a:cs typeface="Arial" panose="020B0604020202020204" pitchFamily="34" charset="0"/>
            </a:endParaRPr>
          </a:p>
        </p:txBody>
      </p:sp>
      <p:grpSp>
        <p:nvGrpSpPr>
          <p:cNvPr id="40" name="Группа 39">
            <a:extLst>
              <a:ext uri="{FF2B5EF4-FFF2-40B4-BE49-F238E27FC236}">
                <a16:creationId xmlns:a16="http://schemas.microsoft.com/office/drawing/2014/main" id="{96941552-227B-4F6F-8266-491CD138E0EF}"/>
              </a:ext>
            </a:extLst>
          </p:cNvPr>
          <p:cNvGrpSpPr/>
          <p:nvPr/>
        </p:nvGrpSpPr>
        <p:grpSpPr>
          <a:xfrm>
            <a:off x="240506" y="6606917"/>
            <a:ext cx="611982" cy="288000"/>
            <a:chOff x="552450" y="6606915"/>
            <a:chExt cx="468000" cy="288000"/>
          </a:xfrm>
        </p:grpSpPr>
        <p:sp>
          <p:nvSpPr>
            <p:cNvPr id="38" name="Стрелка: шеврон 37">
              <a:extLst>
                <a:ext uri="{FF2B5EF4-FFF2-40B4-BE49-F238E27FC236}">
                  <a16:creationId xmlns:a16="http://schemas.microsoft.com/office/drawing/2014/main" id="{58C7EF8E-9230-41D4-A21E-42C9937849C0}"/>
                </a:ext>
              </a:extLst>
            </p:cNvPr>
            <p:cNvSpPr/>
            <p:nvPr/>
          </p:nvSpPr>
          <p:spPr>
            <a:xfrm>
              <a:off x="552450" y="6606915"/>
              <a:ext cx="468000" cy="288000"/>
            </a:xfrm>
            <a:prstGeom prst="chevron">
              <a:avLst>
                <a:gd name="adj" fmla="val 367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3" name="Стрелка: шеврон 32">
              <a:extLst>
                <a:ext uri="{FF2B5EF4-FFF2-40B4-BE49-F238E27FC236}">
                  <a16:creationId xmlns:a16="http://schemas.microsoft.com/office/drawing/2014/main" id="{F3071521-75D9-4AB9-B4D2-75954FE80E4D}"/>
                </a:ext>
              </a:extLst>
            </p:cNvPr>
            <p:cNvSpPr/>
            <p:nvPr/>
          </p:nvSpPr>
          <p:spPr>
            <a:xfrm>
              <a:off x="570449" y="6606915"/>
              <a:ext cx="432057" cy="288000"/>
            </a:xfrm>
            <a:prstGeom prst="chevron">
              <a:avLst>
                <a:gd name="adj" fmla="val 3677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chemeClr val="bg1">
                      <a:lumMod val="95000"/>
                    </a:schemeClr>
                  </a:solidFill>
                  <a:latin typeface="Arial" panose="020B0604020202020204" pitchFamily="34" charset="0"/>
                  <a:cs typeface="Arial" panose="020B0604020202020204" pitchFamily="34" charset="0"/>
                </a:rPr>
                <a:t>9</a:t>
              </a:r>
            </a:p>
          </p:txBody>
        </p:sp>
      </p:grpSp>
      <p:sp>
        <p:nvSpPr>
          <p:cNvPr id="62" name="Полилиния: фигура 61">
            <a:extLst>
              <a:ext uri="{FF2B5EF4-FFF2-40B4-BE49-F238E27FC236}">
                <a16:creationId xmlns:a16="http://schemas.microsoft.com/office/drawing/2014/main" id="{79FDC92A-73EC-4959-B45A-D4C1B6E5997E}"/>
              </a:ext>
            </a:extLst>
          </p:cNvPr>
          <p:cNvSpPr/>
          <p:nvPr/>
        </p:nvSpPr>
        <p:spPr>
          <a:xfrm>
            <a:off x="10682408" y="995116"/>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rgbClr val="F2F2F2">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64" name="Полилиния: фигура 63">
            <a:extLst>
              <a:ext uri="{FF2B5EF4-FFF2-40B4-BE49-F238E27FC236}">
                <a16:creationId xmlns:a16="http://schemas.microsoft.com/office/drawing/2014/main" id="{451BFC1C-B976-493E-8B67-232417EAC76D}"/>
              </a:ext>
            </a:extLst>
          </p:cNvPr>
          <p:cNvSpPr/>
          <p:nvPr/>
        </p:nvSpPr>
        <p:spPr>
          <a:xfrm>
            <a:off x="9351147" y="1039028"/>
            <a:ext cx="2093140" cy="5567889"/>
          </a:xfrm>
          <a:custGeom>
            <a:avLst/>
            <a:gdLst>
              <a:gd name="connsiteX0" fmla="*/ 0 w 8650494"/>
              <a:gd name="connsiteY0" fmla="*/ 0 h 13715983"/>
              <a:gd name="connsiteX1" fmla="*/ 3257728 w 8650494"/>
              <a:gd name="connsiteY1" fmla="*/ 0 h 13715983"/>
              <a:gd name="connsiteX2" fmla="*/ 8458664 w 8650494"/>
              <a:gd name="connsiteY2" fmla="*/ 6362064 h 13715983"/>
              <a:gd name="connsiteX3" fmla="*/ 8455622 w 8650494"/>
              <a:gd name="connsiteY3" fmla="*/ 6369161 h 13715983"/>
              <a:gd name="connsiteX4" fmla="*/ 8527528 w 8650494"/>
              <a:gd name="connsiteY4" fmla="*/ 6456313 h 13715983"/>
              <a:gd name="connsiteX5" fmla="*/ 8650494 w 8650494"/>
              <a:gd name="connsiteY5" fmla="*/ 6858871 h 13715983"/>
              <a:gd name="connsiteX6" fmla="*/ 8527528 w 8650494"/>
              <a:gd name="connsiteY6" fmla="*/ 7261430 h 13715983"/>
              <a:gd name="connsiteX7" fmla="*/ 8466962 w 8650494"/>
              <a:gd name="connsiteY7" fmla="*/ 7334838 h 13715983"/>
              <a:gd name="connsiteX8" fmla="*/ 8469942 w 8650494"/>
              <a:gd name="connsiteY8" fmla="*/ 7340126 h 13715983"/>
              <a:gd name="connsiteX9" fmla="*/ 3257728 w 8650494"/>
              <a:gd name="connsiteY9" fmla="*/ 13715983 h 13715983"/>
              <a:gd name="connsiteX10" fmla="*/ 0 w 8650494"/>
              <a:gd name="connsiteY10" fmla="*/ 13715983 h 13715983"/>
              <a:gd name="connsiteX11" fmla="*/ 5606355 w 8650494"/>
              <a:gd name="connsiteY11" fmla="*/ 6857992 h 137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0494" h="13715983">
                <a:moveTo>
                  <a:pt x="0" y="0"/>
                </a:moveTo>
                <a:lnTo>
                  <a:pt x="3257728" y="0"/>
                </a:lnTo>
                <a:lnTo>
                  <a:pt x="8458664" y="6362064"/>
                </a:lnTo>
                <a:lnTo>
                  <a:pt x="8455622" y="6369161"/>
                </a:lnTo>
                <a:lnTo>
                  <a:pt x="8527528" y="6456313"/>
                </a:lnTo>
                <a:cubicBezTo>
                  <a:pt x="8605162" y="6571225"/>
                  <a:pt x="8650494" y="6709754"/>
                  <a:pt x="8650494" y="6858871"/>
                </a:cubicBezTo>
                <a:cubicBezTo>
                  <a:pt x="8650494" y="7007988"/>
                  <a:pt x="8605162" y="7146517"/>
                  <a:pt x="8527528" y="7261430"/>
                </a:cubicBezTo>
                <a:lnTo>
                  <a:pt x="8466962" y="7334838"/>
                </a:lnTo>
                <a:lnTo>
                  <a:pt x="8469942" y="7340126"/>
                </a:lnTo>
                <a:lnTo>
                  <a:pt x="3257728" y="13715983"/>
                </a:lnTo>
                <a:lnTo>
                  <a:pt x="0" y="13715983"/>
                </a:lnTo>
                <a:lnTo>
                  <a:pt x="5606355" y="6857992"/>
                </a:lnTo>
                <a:close/>
              </a:path>
            </a:pathLst>
          </a:custGeom>
          <a:solidFill>
            <a:srgbClr val="F2F2F2">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pic>
        <p:nvPicPr>
          <p:cNvPr id="42" name="Рисунок 21">
            <a:extLst>
              <a:ext uri="{FF2B5EF4-FFF2-40B4-BE49-F238E27FC236}">
                <a16:creationId xmlns:a16="http://schemas.microsoft.com/office/drawing/2014/main" id="{5B3D2EC5-69B2-46F5-9378-ABA1C8F590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6802" y="1586367"/>
            <a:ext cx="763588"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2">
            <a:extLst>
              <a:ext uri="{FF2B5EF4-FFF2-40B4-BE49-F238E27FC236}">
                <a16:creationId xmlns:a16="http://schemas.microsoft.com/office/drawing/2014/main" id="{A6565793-C753-4ED0-BCC0-1774F4F9BDA7}"/>
              </a:ext>
            </a:extLst>
          </p:cNvPr>
          <p:cNvSpPr txBox="1">
            <a:spLocks noChangeArrowheads="1"/>
          </p:cNvSpPr>
          <p:nvPr/>
        </p:nvSpPr>
        <p:spPr bwMode="auto">
          <a:xfrm>
            <a:off x="259094" y="3659600"/>
            <a:ext cx="5157026" cy="2031325"/>
          </a:xfrm>
          <a:prstGeom prst="rect">
            <a:avLst/>
          </a:prstGeom>
          <a:noFill/>
          <a:ln>
            <a:noFill/>
          </a:ln>
        </p:spPr>
        <p:txBody>
          <a:bodyPr wrap="square">
            <a:spAutoFit/>
          </a:bodyPr>
          <a:lstStyle>
            <a:lvl1pPr>
              <a:spcBef>
                <a:spcPct val="20000"/>
              </a:spcBef>
              <a:buFont typeface="Arial" panose="020B0604020202020204" pitchFamily="34" charset="0"/>
              <a:buChar char="•"/>
              <a:defRPr sz="2400" b="1">
                <a:solidFill>
                  <a:schemeClr val="tx1"/>
                </a:solidFill>
                <a:latin typeface="Myriad Pro" pitchFamily="34" charset="0"/>
              </a:defRPr>
            </a:lvl1pPr>
            <a:lvl2pPr marL="742950" indent="-285750">
              <a:spcBef>
                <a:spcPct val="20000"/>
              </a:spcBef>
              <a:buFont typeface="Arial" panose="020B0604020202020204" pitchFamily="34" charset="0"/>
              <a:buChar char="–"/>
              <a:defRPr sz="2000">
                <a:solidFill>
                  <a:schemeClr val="tx1"/>
                </a:solidFill>
                <a:latin typeface="Myriad Pro" pitchFamily="34" charset="0"/>
              </a:defRPr>
            </a:lvl2pPr>
            <a:lvl3pPr marL="1143000" indent="-228600">
              <a:spcBef>
                <a:spcPct val="20000"/>
              </a:spcBef>
              <a:buFont typeface="Arial" panose="020B0604020202020204" pitchFamily="34" charset="0"/>
              <a:buChar char="•"/>
              <a:defRPr>
                <a:solidFill>
                  <a:schemeClr val="tx1"/>
                </a:solidFill>
                <a:latin typeface="Myriad Pro" pitchFamily="34" charset="0"/>
              </a:defRPr>
            </a:lvl3pPr>
            <a:lvl4pPr marL="1600200" indent="-228600">
              <a:spcBef>
                <a:spcPct val="20000"/>
              </a:spcBef>
              <a:buFont typeface="Arial" panose="020B0604020202020204" pitchFamily="34" charset="0"/>
              <a:buChar char="–"/>
              <a:defRPr sz="1600">
                <a:solidFill>
                  <a:schemeClr val="tx1"/>
                </a:solidFill>
                <a:latin typeface="Myriad Pro" pitchFamily="34" charset="0"/>
              </a:defRPr>
            </a:lvl4pPr>
            <a:lvl5pPr marL="2057400" indent="-228600">
              <a:spcBef>
                <a:spcPct val="20000"/>
              </a:spcBef>
              <a:buFont typeface="Arial" panose="020B0604020202020204" pitchFamily="34" charset="0"/>
              <a:buChar char="»"/>
              <a:defRPr sz="16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9pPr>
          </a:lstStyle>
          <a:p>
            <a:pPr algn="just" eaLnBrk="0" fontAlgn="base" hangingPunct="0">
              <a:spcBef>
                <a:spcPct val="0"/>
              </a:spcBef>
              <a:spcAft>
                <a:spcPct val="0"/>
              </a:spcAft>
              <a:buNone/>
              <a:defRPr/>
            </a:pPr>
            <a:r>
              <a:rPr lang="ru-RU" altLang="ru-RU" sz="1400" dirty="0">
                <a:latin typeface="+mn-lt"/>
              </a:rPr>
              <a:t>Комментарий Михаила Фролова - партнёр компании «Технология Доверия» (ранее PwC):</a:t>
            </a:r>
          </a:p>
          <a:p>
            <a:pPr algn="just" eaLnBrk="0" fontAlgn="base" hangingPunct="0">
              <a:spcBef>
                <a:spcPct val="0"/>
              </a:spcBef>
              <a:spcAft>
                <a:spcPct val="0"/>
              </a:spcAft>
              <a:buNone/>
              <a:defRPr/>
            </a:pPr>
            <a:endParaRPr lang="ru-RU" altLang="ru-RU" sz="1400" dirty="0">
              <a:latin typeface="+mn-lt"/>
            </a:endParaRPr>
          </a:p>
          <a:p>
            <a:pPr algn="just" eaLnBrk="0" fontAlgn="base" hangingPunct="0">
              <a:spcBef>
                <a:spcPct val="0"/>
              </a:spcBef>
              <a:spcAft>
                <a:spcPct val="0"/>
              </a:spcAft>
              <a:buNone/>
              <a:defRPr/>
            </a:pPr>
            <a:r>
              <a:rPr lang="ru-RU" altLang="ru-RU" sz="1400" b="0" dirty="0">
                <a:latin typeface="+mn-lt"/>
              </a:rPr>
              <a:t>«Индекс изменения зарплат составил 51, что чуть ниже среднего уровня 2024 года.  Несмотря на замедление инвестиционной активности, компании не могут снижать зарплаты, учитывая конкуренцию за кадры на рынке. При неизменности зарплат компании могут начать оптимизировать численность.»</a:t>
            </a:r>
          </a:p>
          <a:p>
            <a:pPr algn="just" eaLnBrk="0" fontAlgn="base" hangingPunct="0">
              <a:spcBef>
                <a:spcPct val="0"/>
              </a:spcBef>
              <a:spcAft>
                <a:spcPct val="0"/>
              </a:spcAft>
              <a:buNone/>
              <a:defRPr/>
            </a:pPr>
            <a:endParaRPr lang="ru-RU" altLang="ru-RU" sz="1400" dirty="0">
              <a:solidFill>
                <a:prstClr val="black"/>
              </a:solidFill>
              <a:latin typeface="Arial" panose="020B0604020202020204" pitchFamily="34" charset="0"/>
              <a:cs typeface="Arial" panose="020B0604020202020204" pitchFamily="34" charset="0"/>
            </a:endParaRPr>
          </a:p>
        </p:txBody>
      </p:sp>
      <p:sp>
        <p:nvSpPr>
          <p:cNvPr id="45" name="TextBox 7">
            <a:extLst>
              <a:ext uri="{FF2B5EF4-FFF2-40B4-BE49-F238E27FC236}">
                <a16:creationId xmlns:a16="http://schemas.microsoft.com/office/drawing/2014/main" id="{E7EF5DB9-73ED-4898-A85B-3DD0318951C4}"/>
              </a:ext>
            </a:extLst>
          </p:cNvPr>
          <p:cNvSpPr txBox="1">
            <a:spLocks noChangeArrowheads="1"/>
          </p:cNvSpPr>
          <p:nvPr/>
        </p:nvSpPr>
        <p:spPr bwMode="auto">
          <a:xfrm>
            <a:off x="2070509" y="1270010"/>
            <a:ext cx="65914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b="1">
                <a:solidFill>
                  <a:schemeClr val="tx1"/>
                </a:solidFill>
                <a:latin typeface="Myriad Pro" pitchFamily="34" charset="0"/>
              </a:defRPr>
            </a:lvl1pPr>
            <a:lvl2pPr marL="742950" indent="-285750">
              <a:spcBef>
                <a:spcPct val="20000"/>
              </a:spcBef>
              <a:buFont typeface="Arial" panose="020B0604020202020204" pitchFamily="34" charset="0"/>
              <a:buChar char="–"/>
              <a:defRPr sz="2000">
                <a:solidFill>
                  <a:schemeClr val="tx1"/>
                </a:solidFill>
                <a:latin typeface="Myriad Pro" pitchFamily="34" charset="0"/>
              </a:defRPr>
            </a:lvl2pPr>
            <a:lvl3pPr marL="1143000" indent="-228600">
              <a:spcBef>
                <a:spcPct val="20000"/>
              </a:spcBef>
              <a:buFont typeface="Arial" panose="020B0604020202020204" pitchFamily="34" charset="0"/>
              <a:buChar char="•"/>
              <a:defRPr>
                <a:solidFill>
                  <a:schemeClr val="tx1"/>
                </a:solidFill>
                <a:latin typeface="Myriad Pro" pitchFamily="34" charset="0"/>
              </a:defRPr>
            </a:lvl3pPr>
            <a:lvl4pPr marL="1600200" indent="-228600">
              <a:spcBef>
                <a:spcPct val="20000"/>
              </a:spcBef>
              <a:buFont typeface="Arial" panose="020B0604020202020204" pitchFamily="34" charset="0"/>
              <a:buChar char="–"/>
              <a:defRPr sz="1600">
                <a:solidFill>
                  <a:schemeClr val="tx1"/>
                </a:solidFill>
                <a:latin typeface="Myriad Pro" pitchFamily="34" charset="0"/>
              </a:defRPr>
            </a:lvl4pPr>
            <a:lvl5pPr marL="2057400" indent="-228600">
              <a:spcBef>
                <a:spcPct val="20000"/>
              </a:spcBef>
              <a:buFont typeface="Arial" panose="020B0604020202020204" pitchFamily="34" charset="0"/>
              <a:buChar char="»"/>
              <a:defRPr sz="16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9pPr>
          </a:lstStyle>
          <a:p>
            <a:pPr>
              <a:spcBef>
                <a:spcPct val="0"/>
              </a:spcBef>
              <a:buFontTx/>
              <a:buNone/>
            </a:pPr>
            <a:r>
              <a:rPr lang="ru-RU" altLang="ru-RU" sz="2000" dirty="0">
                <a:solidFill>
                  <a:srgbClr val="C00000"/>
                </a:solidFill>
                <a:latin typeface="Cambria" pitchFamily="18" charset="0"/>
                <a:cs typeface="Arial" panose="020B0604020202020204" pitchFamily="34" charset="0"/>
              </a:rPr>
              <a:t>Зарплата членов команды управления проектами</a:t>
            </a:r>
            <a:endParaRPr lang="en-US" altLang="ru-RU" sz="2000" dirty="0">
              <a:solidFill>
                <a:srgbClr val="C00000"/>
              </a:solidFill>
              <a:latin typeface="Cambria" pitchFamily="18" charset="0"/>
              <a:cs typeface="Arial" panose="020B0604020202020204" pitchFamily="34" charset="0"/>
            </a:endParaRPr>
          </a:p>
        </p:txBody>
      </p:sp>
      <p:grpSp>
        <p:nvGrpSpPr>
          <p:cNvPr id="46" name="Group 46">
            <a:extLst>
              <a:ext uri="{FF2B5EF4-FFF2-40B4-BE49-F238E27FC236}">
                <a16:creationId xmlns:a16="http://schemas.microsoft.com/office/drawing/2014/main" id="{404ACFA1-42A7-4BF5-9089-5B3A3615A149}"/>
              </a:ext>
            </a:extLst>
          </p:cNvPr>
          <p:cNvGrpSpPr/>
          <p:nvPr/>
        </p:nvGrpSpPr>
        <p:grpSpPr>
          <a:xfrm>
            <a:off x="9083569" y="1437246"/>
            <a:ext cx="1200255" cy="473323"/>
            <a:chOff x="2791097" y="4209602"/>
            <a:chExt cx="1521337" cy="536944"/>
          </a:xfrm>
          <a:effectLst>
            <a:outerShdw blurRad="50800" dist="38100" dir="2700000" algn="tl" rotWithShape="0">
              <a:prstClr val="black">
                <a:alpha val="40000"/>
              </a:prstClr>
            </a:outerShdw>
          </a:effectLst>
        </p:grpSpPr>
        <p:sp>
          <p:nvSpPr>
            <p:cNvPr id="47" name="Freeform 47">
              <a:extLst>
                <a:ext uri="{FF2B5EF4-FFF2-40B4-BE49-F238E27FC236}">
                  <a16:creationId xmlns:a16="http://schemas.microsoft.com/office/drawing/2014/main" id="{DDDFE92D-2423-46AF-93D4-CD312C381764}"/>
                </a:ext>
              </a:extLst>
            </p:cNvPr>
            <p:cNvSpPr>
              <a:spLocks noChangeAspect="1"/>
            </p:cNvSpPr>
            <p:nvPr/>
          </p:nvSpPr>
          <p:spPr>
            <a:xfrm>
              <a:off x="2791097" y="4213252"/>
              <a:ext cx="1050076" cy="533294"/>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latin typeface="Cambria" pitchFamily="18" charset="0"/>
              </a:endParaRPr>
            </a:p>
          </p:txBody>
        </p:sp>
        <p:sp>
          <p:nvSpPr>
            <p:cNvPr id="48" name="TextBox 47">
              <a:extLst>
                <a:ext uri="{FF2B5EF4-FFF2-40B4-BE49-F238E27FC236}">
                  <a16:creationId xmlns:a16="http://schemas.microsoft.com/office/drawing/2014/main" id="{7EF2237F-80E8-4A3D-887F-564DF21EB661}"/>
                </a:ext>
              </a:extLst>
            </p:cNvPr>
            <p:cNvSpPr txBox="1"/>
            <p:nvPr/>
          </p:nvSpPr>
          <p:spPr>
            <a:xfrm>
              <a:off x="2956036" y="4209602"/>
              <a:ext cx="1356398" cy="453890"/>
            </a:xfrm>
            <a:prstGeom prst="rect">
              <a:avLst/>
            </a:prstGeom>
            <a:noFill/>
          </p:spPr>
          <p:txBody>
            <a:bodyPr wrap="square">
              <a:spAutoFit/>
            </a:bodyPr>
            <a:lstStyle>
              <a:defPPr>
                <a:defRPr lang="ru-RU"/>
              </a:defPPr>
              <a:lvl1pPr marR="0" lvl="0" indent="0" eaLnBrk="0" fontAlgn="base" hangingPunct="0">
                <a:lnSpc>
                  <a:spcPct val="100000"/>
                </a:lnSpc>
                <a:spcBef>
                  <a:spcPct val="0"/>
                </a:spcBef>
                <a:spcAft>
                  <a:spcPct val="0"/>
                </a:spcAft>
                <a:buClrTx/>
                <a:buSzTx/>
                <a:buFontTx/>
                <a:buNone/>
                <a:tabLst/>
                <a:defRPr kumimoji="0" sz="2000" b="1" i="0" u="none" strike="noStrike" kern="0" cap="none" spc="0" normalizeH="0" baseline="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ru-RU" dirty="0"/>
                <a:t>5</a:t>
              </a:r>
              <a:r>
                <a:rPr lang="en-US" dirty="0"/>
                <a:t>1</a:t>
              </a:r>
              <a:r>
                <a:rPr lang="ru-RU" dirty="0"/>
                <a:t>,0</a:t>
              </a:r>
              <a:endParaRPr lang="en-US" dirty="0"/>
            </a:p>
          </p:txBody>
        </p:sp>
      </p:grpSp>
      <p:sp>
        <p:nvSpPr>
          <p:cNvPr id="49" name="Rectangle 34">
            <a:extLst>
              <a:ext uri="{FF2B5EF4-FFF2-40B4-BE49-F238E27FC236}">
                <a16:creationId xmlns:a16="http://schemas.microsoft.com/office/drawing/2014/main" id="{2E800BC0-3883-4735-B473-7B5B13F7A381}"/>
              </a:ext>
            </a:extLst>
          </p:cNvPr>
          <p:cNvSpPr/>
          <p:nvPr/>
        </p:nvSpPr>
        <p:spPr>
          <a:xfrm>
            <a:off x="7387491" y="1971522"/>
            <a:ext cx="1963656" cy="17523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Rectangle 33">
            <a:extLst>
              <a:ext uri="{FF2B5EF4-FFF2-40B4-BE49-F238E27FC236}">
                <a16:creationId xmlns:a16="http://schemas.microsoft.com/office/drawing/2014/main" id="{B3D95470-302F-4CD4-A281-CC7165321AC3}"/>
              </a:ext>
            </a:extLst>
          </p:cNvPr>
          <p:cNvSpPr/>
          <p:nvPr/>
        </p:nvSpPr>
        <p:spPr>
          <a:xfrm>
            <a:off x="7387491" y="2209766"/>
            <a:ext cx="3658925" cy="11359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Левая фигурная скобка 35">
            <a:extLst>
              <a:ext uri="{FF2B5EF4-FFF2-40B4-BE49-F238E27FC236}">
                <a16:creationId xmlns:a16="http://schemas.microsoft.com/office/drawing/2014/main" id="{B9A95829-8AFB-4A5E-A89C-79FAD6E6BDF4}"/>
              </a:ext>
            </a:extLst>
          </p:cNvPr>
          <p:cNvSpPr/>
          <p:nvPr/>
        </p:nvSpPr>
        <p:spPr>
          <a:xfrm rot="16200000">
            <a:off x="10778760" y="5091427"/>
            <a:ext cx="171743" cy="1754208"/>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9" name="TextBox 2">
            <a:extLst>
              <a:ext uri="{FF2B5EF4-FFF2-40B4-BE49-F238E27FC236}">
                <a16:creationId xmlns:a16="http://schemas.microsoft.com/office/drawing/2014/main" id="{7340C78F-2F3B-49B6-8BAB-5B2A909DE090}"/>
              </a:ext>
            </a:extLst>
          </p:cNvPr>
          <p:cNvSpPr txBox="1">
            <a:spLocks noChangeArrowheads="1"/>
          </p:cNvSpPr>
          <p:nvPr/>
        </p:nvSpPr>
        <p:spPr bwMode="auto">
          <a:xfrm>
            <a:off x="2172524" y="1727512"/>
            <a:ext cx="3338506" cy="1077218"/>
          </a:xfrm>
          <a:prstGeom prst="rect">
            <a:avLst/>
          </a:prstGeom>
          <a:noFill/>
          <a:ln>
            <a:noFill/>
          </a:ln>
        </p:spPr>
        <p:txBody>
          <a:bodyPr wrap="square">
            <a:spAutoFit/>
          </a:bodyPr>
          <a:lstStyle>
            <a:lvl1pPr>
              <a:spcBef>
                <a:spcPct val="20000"/>
              </a:spcBef>
              <a:buFont typeface="Arial" panose="020B0604020202020204" pitchFamily="34" charset="0"/>
              <a:buChar char="•"/>
              <a:defRPr sz="2400" b="1">
                <a:solidFill>
                  <a:schemeClr val="tx1"/>
                </a:solidFill>
                <a:latin typeface="Myriad Pro" pitchFamily="34" charset="0"/>
              </a:defRPr>
            </a:lvl1pPr>
            <a:lvl2pPr marL="742950" indent="-285750">
              <a:spcBef>
                <a:spcPct val="20000"/>
              </a:spcBef>
              <a:buFont typeface="Arial" panose="020B0604020202020204" pitchFamily="34" charset="0"/>
              <a:buChar char="–"/>
              <a:defRPr sz="2000">
                <a:solidFill>
                  <a:schemeClr val="tx1"/>
                </a:solidFill>
                <a:latin typeface="Myriad Pro" pitchFamily="34" charset="0"/>
              </a:defRPr>
            </a:lvl2pPr>
            <a:lvl3pPr marL="1143000" indent="-228600">
              <a:spcBef>
                <a:spcPct val="20000"/>
              </a:spcBef>
              <a:buFont typeface="Arial" panose="020B0604020202020204" pitchFamily="34" charset="0"/>
              <a:buChar char="•"/>
              <a:defRPr>
                <a:solidFill>
                  <a:schemeClr val="tx1"/>
                </a:solidFill>
                <a:latin typeface="Myriad Pro" pitchFamily="34" charset="0"/>
              </a:defRPr>
            </a:lvl3pPr>
            <a:lvl4pPr marL="1600200" indent="-228600">
              <a:spcBef>
                <a:spcPct val="20000"/>
              </a:spcBef>
              <a:buFont typeface="Arial" panose="020B0604020202020204" pitchFamily="34" charset="0"/>
              <a:buChar char="–"/>
              <a:defRPr sz="1600">
                <a:solidFill>
                  <a:schemeClr val="tx1"/>
                </a:solidFill>
                <a:latin typeface="Myriad Pro" pitchFamily="34" charset="0"/>
              </a:defRPr>
            </a:lvl4pPr>
            <a:lvl5pPr marL="2057400" indent="-228600">
              <a:spcBef>
                <a:spcPct val="20000"/>
              </a:spcBef>
              <a:buFont typeface="Arial" panose="020B0604020202020204" pitchFamily="34" charset="0"/>
              <a:buChar char="»"/>
              <a:defRPr sz="16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Myriad Pro" pitchFamily="34" charset="0"/>
              </a:defRPr>
            </a:lvl9pPr>
          </a:lstStyle>
          <a:p>
            <a:pPr eaLnBrk="0" fontAlgn="base" hangingPunct="0">
              <a:spcBef>
                <a:spcPct val="0"/>
              </a:spcBef>
              <a:spcAft>
                <a:spcPct val="0"/>
              </a:spcAft>
              <a:buNone/>
              <a:defRPr/>
            </a:pPr>
            <a:r>
              <a:rPr lang="ru-RU" altLang="ru-RU" sz="1400" i="1" u="sng" dirty="0">
                <a:solidFill>
                  <a:prstClr val="black"/>
                </a:solidFill>
                <a:latin typeface="Arial" panose="020B0604020202020204" pitchFamily="34" charset="0"/>
                <a:cs typeface="Arial" panose="020B0604020202020204" pitchFamily="34" charset="0"/>
              </a:rPr>
              <a:t>Исходные данные:</a:t>
            </a:r>
          </a:p>
          <a:p>
            <a:pPr eaLnBrk="0" fontAlgn="base" hangingPunct="0">
              <a:spcBef>
                <a:spcPct val="0"/>
              </a:spcBef>
              <a:spcAft>
                <a:spcPct val="0"/>
              </a:spcAft>
              <a:buNone/>
              <a:defRPr/>
            </a:pPr>
            <a:endParaRPr lang="ru-RU" altLang="ru-RU" sz="600" b="0" i="1" dirty="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buNone/>
              <a:defRPr/>
            </a:pPr>
            <a:r>
              <a:rPr lang="ru-RU" altLang="ru-RU" sz="1400" b="0" i="1" dirty="0">
                <a:solidFill>
                  <a:schemeClr val="tx2">
                    <a:lumMod val="75000"/>
                  </a:schemeClr>
                </a:solidFill>
                <a:latin typeface="Arial" panose="020B0604020202020204" pitchFamily="34" charset="0"/>
                <a:cs typeface="Arial" panose="020B0604020202020204" pitchFamily="34" charset="0"/>
              </a:rPr>
              <a:t>Стало больше – 12%</a:t>
            </a:r>
          </a:p>
          <a:p>
            <a:pPr eaLnBrk="0" fontAlgn="base" hangingPunct="0">
              <a:spcBef>
                <a:spcPct val="0"/>
              </a:spcBef>
              <a:spcAft>
                <a:spcPct val="0"/>
              </a:spcAft>
              <a:buNone/>
              <a:defRPr/>
            </a:pPr>
            <a:r>
              <a:rPr lang="ru-RU" altLang="ru-RU" sz="1400" b="0" i="1" dirty="0">
                <a:solidFill>
                  <a:schemeClr val="tx2">
                    <a:lumMod val="75000"/>
                  </a:schemeClr>
                </a:solidFill>
                <a:latin typeface="Arial" panose="020B0604020202020204" pitchFamily="34" charset="0"/>
                <a:cs typeface="Arial" panose="020B0604020202020204" pitchFamily="34" charset="0"/>
              </a:rPr>
              <a:t>Осталось без изменений – 78%</a:t>
            </a:r>
          </a:p>
          <a:p>
            <a:pPr eaLnBrk="0" fontAlgn="base" hangingPunct="0">
              <a:spcBef>
                <a:spcPct val="0"/>
              </a:spcBef>
              <a:spcAft>
                <a:spcPct val="0"/>
              </a:spcAft>
              <a:buNone/>
              <a:defRPr/>
            </a:pPr>
            <a:r>
              <a:rPr lang="ru-RU" altLang="ru-RU" sz="1400" b="0" i="1" dirty="0">
                <a:solidFill>
                  <a:schemeClr val="tx2">
                    <a:lumMod val="75000"/>
                  </a:schemeClr>
                </a:solidFill>
                <a:latin typeface="Arial" panose="020B0604020202020204" pitchFamily="34" charset="0"/>
                <a:cs typeface="Arial" panose="020B0604020202020204" pitchFamily="34" charset="0"/>
              </a:rPr>
              <a:t>Стало меньше – 10%</a:t>
            </a:r>
          </a:p>
        </p:txBody>
      </p:sp>
      <p:graphicFrame>
        <p:nvGraphicFramePr>
          <p:cNvPr id="7" name="Диаграмма 6">
            <a:extLst>
              <a:ext uri="{FF2B5EF4-FFF2-40B4-BE49-F238E27FC236}">
                <a16:creationId xmlns:a16="http://schemas.microsoft.com/office/drawing/2014/main" id="{D5EE6099-53D2-4733-82AE-C542E416FE0D}"/>
              </a:ext>
            </a:extLst>
          </p:cNvPr>
          <p:cNvGraphicFramePr>
            <a:graphicFrameLocks/>
          </p:cNvGraphicFramePr>
          <p:nvPr>
            <p:extLst>
              <p:ext uri="{D42A27DB-BD31-4B8C-83A1-F6EECF244321}">
                <p14:modId xmlns:p14="http://schemas.microsoft.com/office/powerpoint/2010/main" val="2981273981"/>
              </p:ext>
            </p:extLst>
          </p:nvPr>
        </p:nvGraphicFramePr>
        <p:xfrm>
          <a:off x="6043248" y="2611355"/>
          <a:ext cx="6162645" cy="3569437"/>
        </p:xfrm>
        <a:graphic>
          <a:graphicData uri="http://schemas.openxmlformats.org/drawingml/2006/chart">
            <c:chart xmlns:c="http://schemas.openxmlformats.org/drawingml/2006/chart" xmlns:r="http://schemas.openxmlformats.org/officeDocument/2006/relationships" r:id="rId3"/>
          </a:graphicData>
        </a:graphic>
      </p:graphicFrame>
      <p:sp>
        <p:nvSpPr>
          <p:cNvPr id="8" name="Стрелка: штриховая вправо 7">
            <a:extLst>
              <a:ext uri="{FF2B5EF4-FFF2-40B4-BE49-F238E27FC236}">
                <a16:creationId xmlns:a16="http://schemas.microsoft.com/office/drawing/2014/main" id="{25902197-3005-63EE-4DA0-9432F014F453}"/>
              </a:ext>
            </a:extLst>
          </p:cNvPr>
          <p:cNvSpPr/>
          <p:nvPr/>
        </p:nvSpPr>
        <p:spPr>
          <a:xfrm rot="5400000">
            <a:off x="11270547" y="6015051"/>
            <a:ext cx="329503" cy="416560"/>
          </a:xfrm>
          <a:prstGeom prst="stripedRightArrow">
            <a:avLst>
              <a:gd name="adj1" fmla="val 50000"/>
              <a:gd name="adj2" fmla="val 37679"/>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D454197C-8A05-9692-5A7E-72C9F0AF97F4}"/>
              </a:ext>
            </a:extLst>
          </p:cNvPr>
          <p:cNvSpPr txBox="1"/>
          <p:nvPr/>
        </p:nvSpPr>
        <p:spPr>
          <a:xfrm>
            <a:off x="10382722" y="6039501"/>
            <a:ext cx="1225159" cy="369332"/>
          </a:xfrm>
          <a:prstGeom prst="rect">
            <a:avLst/>
          </a:prstGeom>
          <a:noFill/>
        </p:spPr>
        <p:txBody>
          <a:bodyPr wrap="square" rtlCol="0">
            <a:spAutoFit/>
          </a:bodyPr>
          <a:lstStyle/>
          <a:p>
            <a:r>
              <a:rPr lang="ru-RU" b="1" dirty="0">
                <a:solidFill>
                  <a:srgbClr val="C00000"/>
                </a:solidFill>
                <a:sym typeface="Symbol" panose="05050102010706020507" pitchFamily="18" charset="2"/>
              </a:rPr>
              <a:t>  -4,5</a:t>
            </a:r>
            <a:endParaRPr lang="ru-RU" b="1" dirty="0">
              <a:solidFill>
                <a:srgbClr val="C00000"/>
              </a:solidFill>
            </a:endParaRPr>
          </a:p>
        </p:txBody>
      </p:sp>
    </p:spTree>
    <p:extLst>
      <p:ext uri="{BB962C8B-B14F-4D97-AF65-F5344CB8AC3E}">
        <p14:creationId xmlns:p14="http://schemas.microsoft.com/office/powerpoint/2010/main" val="64779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750"/>
                                        <p:tgtEl>
                                          <p:spTgt spid="49"/>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IPMA_all">
      <a:dk1>
        <a:srgbClr val="00244B"/>
      </a:dk1>
      <a:lt1>
        <a:srgbClr val="FFFFFF"/>
      </a:lt1>
      <a:dk2>
        <a:srgbClr val="00244B"/>
      </a:dk2>
      <a:lt2>
        <a:srgbClr val="FFFFFF"/>
      </a:lt2>
      <a:accent1>
        <a:srgbClr val="005596"/>
      </a:accent1>
      <a:accent2>
        <a:srgbClr val="00356D"/>
      </a:accent2>
      <a:accent3>
        <a:srgbClr val="AF1528"/>
      </a:accent3>
      <a:accent4>
        <a:srgbClr val="2A3449"/>
      </a:accent4>
      <a:accent5>
        <a:srgbClr val="36435E"/>
      </a:accent5>
      <a:accent6>
        <a:srgbClr val="445977"/>
      </a:accent6>
      <a:hlink>
        <a:srgbClr val="AF1528"/>
      </a:hlink>
      <a:folHlink>
        <a:srgbClr val="ED1C24"/>
      </a:folHlink>
    </a:clrScheme>
    <a:fontScheme name="IPMA_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63500" cap="flat">
          <a:noFill/>
          <a:prstDash val="solid"/>
          <a:miter lim="800000"/>
          <a:headEnd/>
          <a:tailEnd/>
        </a:ln>
      </a:spPr>
      <a:bodyPr vert="horz" wrap="square" lIns="91440" tIns="45720" rIns="91440" bIns="45720" numCol="1" anchor="t" anchorCtr="0" compatLnSpc="1">
        <a:prstTxWarp prst="textNoShape">
          <a:avLst/>
        </a:prstTxWarp>
      </a:bodyPr>
      <a:lstStyle>
        <a:defPPr algn="ctr">
          <a:defRPr/>
        </a:defPPr>
      </a:lstStyle>
    </a:spDef>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7321</TotalTime>
  <Words>3048</Words>
  <Application>Microsoft Office PowerPoint</Application>
  <PresentationFormat>Широкоэкранный</PresentationFormat>
  <Paragraphs>372</Paragraphs>
  <Slides>26</Slides>
  <Notes>4</Notes>
  <HiddenSlides>0</HiddenSlides>
  <MMClips>0</MMClips>
  <ScaleCrop>false</ScaleCrop>
  <HeadingPairs>
    <vt:vector size="6" baseType="variant">
      <vt:variant>
        <vt:lpstr>Использованные шрифты</vt:lpstr>
      </vt:variant>
      <vt:variant>
        <vt:i4>8</vt:i4>
      </vt:variant>
      <vt:variant>
        <vt:lpstr>Тема</vt:lpstr>
      </vt:variant>
      <vt:variant>
        <vt:i4>2</vt:i4>
      </vt:variant>
      <vt:variant>
        <vt:lpstr>Заголовки слайдов</vt:lpstr>
      </vt:variant>
      <vt:variant>
        <vt:i4>26</vt:i4>
      </vt:variant>
    </vt:vector>
  </HeadingPairs>
  <TitlesOfParts>
    <vt:vector size="36" baseType="lpstr">
      <vt:lpstr>Arial</vt:lpstr>
      <vt:lpstr>Calibri</vt:lpstr>
      <vt:lpstr>Calibri Light</vt:lpstr>
      <vt:lpstr>Cambria</vt:lpstr>
      <vt:lpstr>Montserrat SemiBold</vt:lpstr>
      <vt:lpstr>Myriad Pro</vt:lpstr>
      <vt:lpstr>Open Sans</vt:lpstr>
      <vt:lpstr>Open Sans SemiBold</vt:lpstr>
      <vt:lpstr>Тема Office</vt:lpstr>
      <vt:lpstr>Office Theme</vt:lpstr>
      <vt:lpstr>Презентация PowerPoint</vt:lpstr>
      <vt:lpstr>Ассоциация управления проектами «СОВНЕТ»</vt:lpstr>
      <vt:lpstr>Общая информация</vt:lpstr>
      <vt:lpstr>Порядок и периодичность проведения исследования </vt:lpstr>
      <vt:lpstr>Предмет опроса</vt:lpstr>
      <vt:lpstr>Как изменилось количество инвестиционных проектов  в прошлом квартале по сравнению с позапрошлым?</vt:lpstr>
      <vt:lpstr>Как изменилось количество инвестиционных проектов  в прошлом квартале по сравнению с позапрошлым?</vt:lpstr>
      <vt:lpstr>Как изменилось количество инвестиционных проектов  в прошлом квартале по сравнению с позапрошлым?</vt:lpstr>
      <vt:lpstr>Как изменились зарплаты членов команды управления проектами в прошлом квартале по сравнению с позапрошлым?</vt:lpstr>
      <vt:lpstr>Как изменились зарплаты членов команды управления проектами в прошлом квартале по сравнению с позапрошлым?</vt:lpstr>
      <vt:lpstr>Изменилось ли количество рабочих мест занятых на проектах в вашей организации в прошлом квартале по сравнению с позапрошлым?</vt:lpstr>
      <vt:lpstr>Изменилось ли количество рабочих мест занятых на проектах в вашей организации в прошлом квартале по сравнению с позапрошлым?</vt:lpstr>
      <vt:lpstr>Изменилось ли количество рабочих мест занятых на проектах в вашей организации в прошлом квартале по сравнению с позапрошлым?</vt:lpstr>
      <vt:lpstr>Оцените суммарный бюджет открытых проектов в прошлом квартале по сравнению с позапрошлым</vt:lpstr>
      <vt:lpstr>Оцените суммарный бюджет открытых проектов в прошлом квартале по сравнению с позапрошлым</vt:lpstr>
      <vt:lpstr>Оцените суммарный бюджет открытых проектов в прошлом квартале по сравнению с позапрошлым</vt:lpstr>
      <vt:lpstr>Спрогнозируйте изменения в количестве инвестиционных проектов в течении следующего квартала</vt:lpstr>
      <vt:lpstr>Спрогнозируйте изменения в количестве инвестиционных проектов в течении следующего квартала</vt:lpstr>
      <vt:lpstr>Общий индекс </vt:lpstr>
      <vt:lpstr>Общий индекс </vt:lpstr>
      <vt:lpstr>Общий индекс </vt:lpstr>
      <vt:lpstr>Общий индекс </vt:lpstr>
      <vt:lpstr>Общий индекс </vt:lpstr>
      <vt:lpstr>Общий итог.</vt:lpstr>
      <vt:lpstr>Благодарности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Dmitry Medvedev</dc:creator>
  <cp:lastModifiedBy>Пользователь</cp:lastModifiedBy>
  <cp:revision>202</cp:revision>
  <dcterms:created xsi:type="dcterms:W3CDTF">2024-07-31T12:05:41Z</dcterms:created>
  <dcterms:modified xsi:type="dcterms:W3CDTF">2025-04-15T07:39:02Z</dcterms:modified>
</cp:coreProperties>
</file>