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63" r:id="rId2"/>
    <p:sldId id="264" r:id="rId3"/>
    <p:sldId id="266" r:id="rId4"/>
    <p:sldId id="259" r:id="rId5"/>
    <p:sldId id="260" r:id="rId6"/>
    <p:sldId id="257" r:id="rId7"/>
    <p:sldId id="262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954" autoAdjust="0"/>
  </p:normalViewPr>
  <p:slideViewPr>
    <p:cSldViewPr snapToGrid="0">
      <p:cViewPr varScale="1">
        <p:scale>
          <a:sx n="100" d="100"/>
          <a:sy n="100" d="100"/>
        </p:scale>
        <p:origin x="62" y="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tableStyles" Target="tableStyles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theme" Target="theme/theme1.xml" /><Relationship Id="rId2" Type="http://schemas.openxmlformats.org/officeDocument/2006/relationships/slide" Target="slides/slid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viewProps" Target="viewProps.xml" /><Relationship Id="rId5" Type="http://schemas.openxmlformats.org/officeDocument/2006/relationships/slide" Target="slides/slide4.xml" /><Relationship Id="rId10" Type="http://schemas.openxmlformats.org/officeDocument/2006/relationships/presProps" Target="presProps.xml" /><Relationship Id="rId4" Type="http://schemas.openxmlformats.org/officeDocument/2006/relationships/slide" Target="slides/slide3.xml" /><Relationship Id="rId9" Type="http://schemas.openxmlformats.org/officeDocument/2006/relationships/notesMaster" Target="notesMasters/notesMaster1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FE8919-1E98-4231-B215-D9EDDBF53200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26A8F2-D575-48F0-B9C0-8159FAC240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5058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 /><Relationship Id="rId1" Type="http://schemas.openxmlformats.org/officeDocument/2006/relationships/notesMaster" Target="../notesMasters/notesMaster1.xml" 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26A8F2-D575-48F0-B9C0-8159FAC2409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4288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26A8F2-D575-48F0-B9C0-8159FAC2409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38874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26A8F2-D575-48F0-B9C0-8159FAC2409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9116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26A8F2-D575-48F0-B9C0-8159FAC2409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2794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26A8F2-D575-48F0-B9C0-8159FAC24090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80195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26A8F2-D575-48F0-B9C0-8159FAC2409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23889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26A8F2-D575-48F0-B9C0-8159FAC2409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3247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61C15-2FE9-49DC-9119-A55A8239CEE3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16076-ADEC-4F1A-A4AD-FE3134AB72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5808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61C15-2FE9-49DC-9119-A55A8239CEE3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16076-ADEC-4F1A-A4AD-FE3134AB72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3242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61C15-2FE9-49DC-9119-A55A8239CEE3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16076-ADEC-4F1A-A4AD-FE3134AB72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0421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61C15-2FE9-49DC-9119-A55A8239CEE3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16076-ADEC-4F1A-A4AD-FE3134AB72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3342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61C15-2FE9-49DC-9119-A55A8239CEE3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16076-ADEC-4F1A-A4AD-FE3134AB72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9784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61C15-2FE9-49DC-9119-A55A8239CEE3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16076-ADEC-4F1A-A4AD-FE3134AB72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0156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61C15-2FE9-49DC-9119-A55A8239CEE3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16076-ADEC-4F1A-A4AD-FE3134AB72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3581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61C15-2FE9-49DC-9119-A55A8239CEE3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16076-ADEC-4F1A-A4AD-FE3134AB72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035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61C15-2FE9-49DC-9119-A55A8239CEE3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16076-ADEC-4F1A-A4AD-FE3134AB72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5627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61C15-2FE9-49DC-9119-A55A8239CEE3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16076-ADEC-4F1A-A4AD-FE3134AB72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875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61C15-2FE9-49DC-9119-A55A8239CEE3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16076-ADEC-4F1A-A4AD-FE3134AB72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3704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461C15-2FE9-49DC-9119-A55A8239CEE3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F16076-ADEC-4F1A-A4AD-FE3134AB72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185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1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1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4.png" /><Relationship Id="rId4" Type="http://schemas.openxmlformats.org/officeDocument/2006/relationships/hyperlink" Target="https://youtu.be/8ggt7_JIsdU" TargetMode="Externa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 /><Relationship Id="rId2" Type="http://schemas.openxmlformats.org/officeDocument/2006/relationships/slideLayout" Target="../slideLayouts/slideLayout1.xml" /><Relationship Id="rId1" Type="http://schemas.openxmlformats.org/officeDocument/2006/relationships/themeOverride" Target="../theme/themeOverride1.xml" /><Relationship Id="rId4" Type="http://schemas.openxmlformats.org/officeDocument/2006/relationships/image" Target="../media/image5.pn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hVSYyWScBCg" TargetMode="External" /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1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 /><Relationship Id="rId2" Type="http://schemas.openxmlformats.org/officeDocument/2006/relationships/notesSlide" Target="../notesSlides/notesSlide6.xml" /><Relationship Id="rId1" Type="http://schemas.openxmlformats.org/officeDocument/2006/relationships/slideLayout" Target="../slideLayouts/slideLayout1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notesSlide" Target="../notesSlides/notesSlide7.xml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9.jpg" /><Relationship Id="rId4" Type="http://schemas.openxmlformats.org/officeDocument/2006/relationships/image" Target="../media/image8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1287780" y="0"/>
            <a:ext cx="961171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Применение мягких навыков </a:t>
            </a:r>
          </a:p>
          <a:p>
            <a:pPr algn="ctr"/>
            <a:r>
              <a:rPr lang="ru-RU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или </a:t>
            </a:r>
          </a:p>
          <a:p>
            <a:pPr algn="ctr"/>
            <a:r>
              <a:rPr lang="ru-RU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«Что обязательно нужно делать, чтобы точно прийти не туда»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637520" y="6477000"/>
            <a:ext cx="155448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Беспалов Е.В.</a:t>
            </a:r>
          </a:p>
        </p:txBody>
      </p:sp>
    </p:spTree>
    <p:extLst>
      <p:ext uri="{BB962C8B-B14F-4D97-AF65-F5344CB8AC3E}">
        <p14:creationId xmlns:p14="http://schemas.microsoft.com/office/powerpoint/2010/main" val="1431328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5098" y="65008"/>
            <a:ext cx="7670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Лидер </a:t>
            </a:r>
            <a:r>
              <a:rPr lang="ru-RU" dirty="0" err="1"/>
              <a:t>vs</a:t>
            </a:r>
            <a:r>
              <a:rPr lang="ru-RU" dirty="0"/>
              <a:t> начальник – яркое лидерство не равно залог успешности проекта.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-645200"/>
            <a:ext cx="7150089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мягкие навыки: лидерство, гибкость применения стилей управления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" t="8667" r="505" b="1863"/>
          <a:stretch/>
        </p:blipFill>
        <p:spPr>
          <a:xfrm>
            <a:off x="2948940" y="487680"/>
            <a:ext cx="8648700" cy="5951220"/>
          </a:xfrm>
          <a:prstGeom prst="rect">
            <a:avLst/>
          </a:prstGeom>
          <a:ln w="12700">
            <a:solidFill>
              <a:schemeClr val="accent2">
                <a:lumMod val="75000"/>
              </a:schemeClr>
            </a:solidFill>
            <a:prstDash val="sysDot"/>
            <a:bevel/>
          </a:ln>
        </p:spPr>
      </p:pic>
      <p:sp>
        <p:nvSpPr>
          <p:cNvPr id="10" name="Прямоугольник 9"/>
          <p:cNvSpPr/>
          <p:nvPr/>
        </p:nvSpPr>
        <p:spPr>
          <a:xfrm>
            <a:off x="-168329" y="800100"/>
            <a:ext cx="353637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Проект горит!</a:t>
            </a:r>
          </a:p>
        </p:txBody>
      </p:sp>
    </p:spTree>
    <p:extLst>
      <p:ext uri="{BB962C8B-B14F-4D97-AF65-F5344CB8AC3E}">
        <p14:creationId xmlns:p14="http://schemas.microsoft.com/office/powerpoint/2010/main" val="18520144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27" b="8391"/>
          <a:stretch/>
        </p:blipFill>
        <p:spPr>
          <a:xfrm>
            <a:off x="4021626" y="2156252"/>
            <a:ext cx="7255397" cy="4476042"/>
          </a:xfrm>
          <a:prstGeom prst="rect">
            <a:avLst/>
          </a:prstGeom>
        </p:spPr>
      </p:pic>
      <p:sp>
        <p:nvSpPr>
          <p:cNvPr id="5" name="TextBox 4">
            <a:hlinkClick r:id="rId4"/>
          </p:cNvPr>
          <p:cNvSpPr txBox="1"/>
          <p:nvPr/>
        </p:nvSpPr>
        <p:spPr>
          <a:xfrm>
            <a:off x="177420" y="93115"/>
            <a:ext cx="4186236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мягкий навык </a:t>
            </a:r>
            <a:r>
              <a:rPr lang="en-US" dirty="0"/>
              <a:t>- </a:t>
            </a:r>
            <a:r>
              <a:rPr lang="ru-RU" dirty="0"/>
              <a:t>коммуникабельность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021626" y="815233"/>
            <a:ext cx="781927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Слово </a:t>
            </a:r>
            <a:r>
              <a:rPr lang="ru-RU" sz="1400" b="1" dirty="0"/>
              <a:t>коммуникация</a:t>
            </a:r>
            <a:r>
              <a:rPr lang="ru-RU" sz="1400" dirty="0"/>
              <a:t> происходит от латинского «</a:t>
            </a:r>
            <a:r>
              <a:rPr lang="en-US" sz="1400" dirty="0" err="1"/>
              <a:t>communis</a:t>
            </a:r>
            <a:r>
              <a:rPr lang="ru-RU" sz="1400" dirty="0"/>
              <a:t>», что означает «общество», «община», общий» и родственно таким словам, как «коммуна», «коммунальный».  </a:t>
            </a:r>
            <a:endParaRPr lang="en-US" sz="1400" dirty="0"/>
          </a:p>
          <a:p>
            <a:r>
              <a:rPr lang="ru-RU" sz="1400" b="1" dirty="0"/>
              <a:t>Коммуникация</a:t>
            </a:r>
            <a:r>
              <a:rPr lang="ru-RU" sz="1400" dirty="0"/>
              <a:t> или общение – это процесс достижения общего понимания.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021626" y="1971586"/>
            <a:ext cx="10646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Коммуникации это не только речь или ЖКХ…</a:t>
            </a:r>
          </a:p>
        </p:txBody>
      </p:sp>
      <p:pic>
        <p:nvPicPr>
          <p:cNvPr id="3" name="Рисунок 2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420" y="815233"/>
            <a:ext cx="344805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9967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1586" y="197286"/>
            <a:ext cx="3937898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ru-RU" dirty="0"/>
              <a:t>мягкий навык – доверие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1586" y="5517019"/>
            <a:ext cx="11473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Кейс про проект развития и изменения ИС, доверие ведущему аналитику – другу и полному провалу проекта.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1586" y="5042491"/>
            <a:ext cx="11146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Как не надо делать: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8807" y="875221"/>
            <a:ext cx="5029200" cy="290345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720313" y="3803988"/>
            <a:ext cx="4699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Проверьте свое доверие!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53529" y="1095842"/>
            <a:ext cx="5441267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b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Убежденность в том, что другие будут вести себя в соответствии с нашими ожиданиями.</a:t>
            </a:r>
          </a:p>
          <a:p>
            <a:r>
              <a:rPr lang="ru-RU" sz="1400" i="1" dirty="0">
                <a:solidFill>
                  <a:srgbClr val="444444"/>
                </a:solidFill>
                <a:latin typeface="Arial" panose="020B0604020202020204" pitchFamily="34" charset="0"/>
              </a:rPr>
              <a:t>(Краткий психологический словарь)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sz="1600" dirty="0">
              <a:solidFill>
                <a:srgbClr val="444444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srgbClr val="444444"/>
                </a:solidFill>
                <a:latin typeface="Arial" panose="020B0604020202020204" pitchFamily="34" charset="0"/>
              </a:rPr>
              <a:t>Уверенность в надежности человека или системы.</a:t>
            </a:r>
          </a:p>
          <a:p>
            <a:r>
              <a:rPr lang="ru-RU" sz="1400" i="1" dirty="0">
                <a:solidFill>
                  <a:srgbClr val="444444"/>
                </a:solidFill>
                <a:latin typeface="Arial" panose="020B0604020202020204" pitchFamily="34" charset="0"/>
              </a:rPr>
              <a:t>(Английский социолог </a:t>
            </a:r>
            <a:r>
              <a:rPr lang="ru-RU" sz="1400" i="1" dirty="0" err="1">
                <a:solidFill>
                  <a:srgbClr val="444444"/>
                </a:solidFill>
                <a:latin typeface="Arial" panose="020B0604020202020204" pitchFamily="34" charset="0"/>
              </a:rPr>
              <a:t>э.Гидденс</a:t>
            </a:r>
            <a:r>
              <a:rPr lang="ru-RU" sz="1400" i="1" dirty="0">
                <a:solidFill>
                  <a:srgbClr val="444444"/>
                </a:solidFill>
                <a:latin typeface="Arial" panose="020B0604020202020204" pitchFamily="34" charset="0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sz="1600" dirty="0">
              <a:solidFill>
                <a:srgbClr val="444444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srgbClr val="444444"/>
                </a:solidFill>
                <a:latin typeface="Arial" panose="020B0604020202020204" pitchFamily="34" charset="0"/>
              </a:rPr>
              <a:t>Уверенность в чьей-нибудь добросовестности, искренности, в правильности чего-либо.</a:t>
            </a:r>
          </a:p>
          <a:p>
            <a:r>
              <a:rPr lang="ru-RU" sz="1400" i="1" dirty="0">
                <a:solidFill>
                  <a:srgbClr val="444444"/>
                </a:solidFill>
                <a:latin typeface="Arial" panose="020B0604020202020204" pitchFamily="34" charset="0"/>
              </a:rPr>
              <a:t>(Ожегов С.И.)</a:t>
            </a:r>
          </a:p>
        </p:txBody>
      </p:sp>
    </p:spTree>
    <p:extLst>
      <p:ext uri="{BB962C8B-B14F-4D97-AF65-F5344CB8AC3E}">
        <p14:creationId xmlns:p14="http://schemas.microsoft.com/office/powerpoint/2010/main" val="2151990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8263" y="800294"/>
            <a:ext cx="115978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Руководители проекта – самые ленивые люди, они организовывают процессы и людей так чтобы самим побольше не работать.</a:t>
            </a:r>
          </a:p>
        </p:txBody>
      </p:sp>
      <p:sp>
        <p:nvSpPr>
          <p:cNvPr id="5" name="TextBox 4">
            <a:hlinkClick r:id="rId3"/>
          </p:cNvPr>
          <p:cNvSpPr txBox="1"/>
          <p:nvPr/>
        </p:nvSpPr>
        <p:spPr>
          <a:xfrm>
            <a:off x="529931" y="336184"/>
            <a:ext cx="5465756" cy="3698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мягкий навык – делегирование, построение системы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29931" y="1967293"/>
            <a:ext cx="542466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+mj-lt"/>
              <a:buAutoNum type="arabicPeriod"/>
            </a:pPr>
            <a:r>
              <a:rPr lang="ru-RU" b="0" i="0" dirty="0">
                <a:solidFill>
                  <a:srgbClr val="000000"/>
                </a:solidFill>
                <a:effectLst/>
                <a:latin typeface="GT Walsheim Pro"/>
              </a:rPr>
              <a:t>Техники формирования требований.</a:t>
            </a:r>
            <a:endParaRPr lang="en-US" b="0" i="0" dirty="0">
              <a:solidFill>
                <a:srgbClr val="000000"/>
              </a:solidFill>
              <a:effectLst/>
              <a:latin typeface="GT Walsheim Pro"/>
            </a:endParaRPr>
          </a:p>
          <a:p>
            <a:pPr>
              <a:buFont typeface="+mj-lt"/>
              <a:buAutoNum type="arabicPeriod"/>
            </a:pPr>
            <a:endParaRPr lang="ru-RU" b="0" i="0" dirty="0">
              <a:solidFill>
                <a:srgbClr val="000000"/>
              </a:solidFill>
              <a:effectLst/>
              <a:latin typeface="GT Walsheim Pro"/>
            </a:endParaRPr>
          </a:p>
          <a:p>
            <a:pPr>
              <a:buFont typeface="+mj-lt"/>
              <a:buAutoNum type="arabicPeriod"/>
            </a:pPr>
            <a:r>
              <a:rPr lang="ru-RU" b="0" i="0" dirty="0">
                <a:solidFill>
                  <a:srgbClr val="000000"/>
                </a:solidFill>
                <a:effectLst/>
                <a:latin typeface="GT Walsheim Pro"/>
              </a:rPr>
              <a:t>Методы оценки проекта.</a:t>
            </a:r>
            <a:endParaRPr lang="en-US" b="0" i="0" dirty="0">
              <a:solidFill>
                <a:srgbClr val="000000"/>
              </a:solidFill>
              <a:effectLst/>
              <a:latin typeface="GT Walsheim Pro"/>
            </a:endParaRPr>
          </a:p>
          <a:p>
            <a:pPr>
              <a:buFont typeface="+mj-lt"/>
              <a:buAutoNum type="arabicPeriod"/>
            </a:pPr>
            <a:endParaRPr lang="ru-RU" b="0" i="0" dirty="0">
              <a:solidFill>
                <a:srgbClr val="000000"/>
              </a:solidFill>
              <a:effectLst/>
              <a:latin typeface="GT Walsheim Pro"/>
            </a:endParaRPr>
          </a:p>
          <a:p>
            <a:pPr>
              <a:buFont typeface="+mj-lt"/>
              <a:buAutoNum type="arabicPeriod"/>
            </a:pPr>
            <a:r>
              <a:rPr lang="ru-RU" b="0" i="0" dirty="0">
                <a:solidFill>
                  <a:srgbClr val="000000"/>
                </a:solidFill>
                <a:effectLst/>
                <a:latin typeface="GT Walsheim Pro"/>
              </a:rPr>
              <a:t>Этапы планирования.</a:t>
            </a:r>
            <a:endParaRPr lang="en-US" b="0" i="0" dirty="0">
              <a:solidFill>
                <a:srgbClr val="000000"/>
              </a:solidFill>
              <a:effectLst/>
              <a:latin typeface="GT Walsheim Pro"/>
            </a:endParaRPr>
          </a:p>
          <a:p>
            <a:pPr>
              <a:buFont typeface="+mj-lt"/>
              <a:buAutoNum type="arabicPeriod"/>
            </a:pPr>
            <a:endParaRPr lang="ru-RU" b="0" i="0" dirty="0">
              <a:solidFill>
                <a:srgbClr val="000000"/>
              </a:solidFill>
              <a:effectLst/>
              <a:latin typeface="GT Walsheim Pro"/>
            </a:endParaRPr>
          </a:p>
          <a:p>
            <a:pPr>
              <a:buFont typeface="+mj-lt"/>
              <a:buAutoNum type="arabicPeriod"/>
            </a:pPr>
            <a:r>
              <a:rPr lang="ru-RU" b="0" i="0" dirty="0">
                <a:solidFill>
                  <a:srgbClr val="000000"/>
                </a:solidFill>
                <a:effectLst/>
                <a:latin typeface="GT Walsheim Pro"/>
              </a:rPr>
              <a:t>Отслеживание производительности.</a:t>
            </a:r>
            <a:endParaRPr lang="en-US" b="0" i="0" dirty="0">
              <a:solidFill>
                <a:srgbClr val="000000"/>
              </a:solidFill>
              <a:effectLst/>
              <a:latin typeface="GT Walsheim Pro"/>
            </a:endParaRPr>
          </a:p>
          <a:p>
            <a:pPr>
              <a:buFont typeface="+mj-lt"/>
              <a:buAutoNum type="arabicPeriod"/>
            </a:pPr>
            <a:endParaRPr lang="ru-RU" b="0" i="0" dirty="0">
              <a:solidFill>
                <a:srgbClr val="000000"/>
              </a:solidFill>
              <a:effectLst/>
              <a:latin typeface="GT Walsheim Pro"/>
            </a:endParaRPr>
          </a:p>
          <a:p>
            <a:pPr>
              <a:buFont typeface="+mj-lt"/>
              <a:buAutoNum type="arabicPeriod"/>
            </a:pPr>
            <a:r>
              <a:rPr lang="ru-RU" b="0" i="0" dirty="0">
                <a:solidFill>
                  <a:srgbClr val="000000"/>
                </a:solidFill>
                <a:effectLst/>
                <a:latin typeface="GT Walsheim Pro"/>
              </a:rPr>
              <a:t>Управление рисками.</a:t>
            </a:r>
            <a:endParaRPr lang="en-US" b="0" i="0" dirty="0">
              <a:solidFill>
                <a:srgbClr val="000000"/>
              </a:solidFill>
              <a:effectLst/>
              <a:latin typeface="GT Walsheim Pro"/>
            </a:endParaRPr>
          </a:p>
          <a:p>
            <a:pPr>
              <a:buFont typeface="+mj-lt"/>
              <a:buAutoNum type="arabicPeriod"/>
            </a:pPr>
            <a:endParaRPr lang="ru-RU" b="0" i="0" dirty="0">
              <a:solidFill>
                <a:srgbClr val="000000"/>
              </a:solidFill>
              <a:effectLst/>
              <a:latin typeface="GT Walsheim Pro"/>
            </a:endParaRPr>
          </a:p>
          <a:p>
            <a:pPr>
              <a:buFont typeface="+mj-lt"/>
              <a:buAutoNum type="arabicPeriod"/>
            </a:pPr>
            <a:r>
              <a:rPr lang="ru-RU" b="0" i="0" dirty="0">
                <a:solidFill>
                  <a:srgbClr val="000000"/>
                </a:solidFill>
                <a:effectLst/>
                <a:latin typeface="GT Walsheim Pro"/>
              </a:rPr>
              <a:t>Планирование перехода и передачи проекта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915034" y="1446625"/>
            <a:ext cx="21528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GT Walsheim Pro"/>
              </a:rPr>
              <a:t>Hard skills</a:t>
            </a:r>
            <a:endParaRPr lang="ru-RU" b="0" i="0" dirty="0">
              <a:solidFill>
                <a:srgbClr val="000000"/>
              </a:solidFill>
              <a:effectLst/>
              <a:latin typeface="GT Walsheim Pro"/>
            </a:endParaRPr>
          </a:p>
        </p:txBody>
      </p:sp>
      <p:sp>
        <p:nvSpPr>
          <p:cNvPr id="3" name="Стрелка вправо 2"/>
          <p:cNvSpPr/>
          <p:nvPr/>
        </p:nvSpPr>
        <p:spPr>
          <a:xfrm>
            <a:off x="5532699" y="3104307"/>
            <a:ext cx="2071868" cy="462988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755224" y="2689548"/>
            <a:ext cx="21528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000000"/>
                </a:solidFill>
                <a:effectLst/>
                <a:latin typeface="GT Walsheim Pro"/>
              </a:rPr>
              <a:t>Делегируем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167293" y="2111912"/>
            <a:ext cx="21528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000000"/>
                </a:solidFill>
                <a:effectLst/>
                <a:latin typeface="GT Walsheim Pro"/>
              </a:rPr>
              <a:t>Аналитик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167293" y="2804331"/>
            <a:ext cx="18795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000000"/>
                </a:solidFill>
                <a:effectLst/>
                <a:latin typeface="GT Walsheim Pro"/>
              </a:rPr>
              <a:t>Специалист по планированию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167292" y="3751619"/>
            <a:ext cx="18795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000000"/>
                </a:solidFill>
                <a:effectLst/>
                <a:latin typeface="GT Walsheim Pro"/>
              </a:rPr>
              <a:t>Проектный офис</a:t>
            </a:r>
          </a:p>
          <a:p>
            <a:r>
              <a:rPr lang="ru-RU" dirty="0">
                <a:solidFill>
                  <a:srgbClr val="000000"/>
                </a:solidFill>
                <a:latin typeface="GT Walsheim Pro"/>
              </a:rPr>
              <a:t>ИСУП</a:t>
            </a:r>
            <a:endParaRPr lang="ru-RU" b="0" i="0" dirty="0">
              <a:solidFill>
                <a:srgbClr val="000000"/>
              </a:solidFill>
              <a:effectLst/>
              <a:latin typeface="GT Walsheim Pro"/>
            </a:endParaRPr>
          </a:p>
        </p:txBody>
      </p:sp>
      <p:sp>
        <p:nvSpPr>
          <p:cNvPr id="11" name="Правая фигурная скобка 10"/>
          <p:cNvSpPr/>
          <p:nvPr/>
        </p:nvSpPr>
        <p:spPr>
          <a:xfrm>
            <a:off x="10120808" y="2122350"/>
            <a:ext cx="787078" cy="282308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16200000">
            <a:off x="10103447" y="3326535"/>
            <a:ext cx="21528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GT Walsheim Pro"/>
              </a:rPr>
              <a:t>КСУП</a:t>
            </a:r>
            <a:endParaRPr lang="ru-RU" b="0" i="0" dirty="0">
              <a:solidFill>
                <a:srgbClr val="000000"/>
              </a:solidFill>
              <a:effectLst/>
              <a:latin typeface="GT Walsheim Pro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2782" y="5287235"/>
            <a:ext cx="108917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А кому делегировать свою коммуникабельность? или навык решения конфликтов? Навык ведения переговоров?............ Поспорим?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28262" y="6114187"/>
            <a:ext cx="115978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FF0000"/>
                </a:solidFill>
                <a:effectLst/>
                <a:latin typeface="GT Walsheim Pro"/>
              </a:rPr>
              <a:t>Делегировать, делегировать и еще раз делегировать выполнение задач – самое главное дело менеджера. Будешь делать сам – придешь не туда.</a:t>
            </a:r>
          </a:p>
        </p:txBody>
      </p:sp>
    </p:spTree>
    <p:extLst>
      <p:ext uri="{BB962C8B-B14F-4D97-AF65-F5344CB8AC3E}">
        <p14:creationId xmlns:p14="http://schemas.microsoft.com/office/powerpoint/2010/main" val="2487798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59" y="624495"/>
            <a:ext cx="7502900" cy="46893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9459" y="255162"/>
            <a:ext cx="5315285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мягкий навык – построение атмосферы в команде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9367" y="5474406"/>
            <a:ext cx="101162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Как надо сделать, чтобы прийти не туда: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Игнорировать гендерные особенности при построении команды.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Быть </a:t>
            </a:r>
            <a:r>
              <a:rPr lang="ru-RU" dirty="0" err="1"/>
              <a:t>сексистом</a:t>
            </a:r>
            <a:r>
              <a:rPr lang="ru-RU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Считать, что технические компетенции у мужчин априори развиты лучше, чем у женщин.</a:t>
            </a:r>
          </a:p>
        </p:txBody>
      </p:sp>
    </p:spTree>
    <p:extLst>
      <p:ext uri="{BB962C8B-B14F-4D97-AF65-F5344CB8AC3E}">
        <p14:creationId xmlns:p14="http://schemas.microsoft.com/office/powerpoint/2010/main" val="6873693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5753" y="5055527"/>
            <a:ext cx="4267200" cy="13906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2337" y="0"/>
            <a:ext cx="11561640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ru-RU" dirty="0"/>
              <a:t>Больше спать, читать классической литературы и общаться с детьми – это важно для устойчивости руководителя проекта.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904530" y="6396189"/>
            <a:ext cx="41902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И берегите здоровье!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38" y="679580"/>
            <a:ext cx="3895754" cy="217337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118857" y="987137"/>
            <a:ext cx="75351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Все время читать бизнес-книги — это как питаться одними пельменями…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118857" y="1673395"/>
            <a:ext cx="75351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Читайте хорошую художественную литературу!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117" y="2850685"/>
            <a:ext cx="3498058" cy="232970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7661132" y="3783996"/>
            <a:ext cx="43139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Общайтесь с детьми !</a:t>
            </a:r>
          </a:p>
        </p:txBody>
      </p:sp>
    </p:spTree>
    <p:extLst>
      <p:ext uri="{BB962C8B-B14F-4D97-AF65-F5344CB8AC3E}">
        <p14:creationId xmlns:p14="http://schemas.microsoft.com/office/powerpoint/2010/main" val="34351902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TM03457515[[fn=Вид]]</Template>
  <TotalTime>601</TotalTime>
  <Words>362</Words>
  <Application>Microsoft Office PowerPoint</Application>
  <PresentationFormat>Широкоэкранный</PresentationFormat>
  <Paragraphs>62</Paragraphs>
  <Slides>7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Беспалов Евгений Викторович</dc:creator>
  <cp:lastModifiedBy>Неизвестный пользователь</cp:lastModifiedBy>
  <cp:revision>44</cp:revision>
  <dcterms:created xsi:type="dcterms:W3CDTF">2022-09-09T07:21:47Z</dcterms:created>
  <dcterms:modified xsi:type="dcterms:W3CDTF">2022-09-16T10:59:20Z</dcterms:modified>
</cp:coreProperties>
</file>