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93" r:id="rId5"/>
    <p:sldId id="264" r:id="rId6"/>
    <p:sldId id="265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2" r:id="rId17"/>
    <p:sldId id="290" r:id="rId18"/>
    <p:sldId id="295" r:id="rId19"/>
    <p:sldId id="267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391"/>
    <a:srgbClr val="A1ADCF"/>
    <a:srgbClr val="0F1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3874" autoAdjust="0"/>
  </p:normalViewPr>
  <p:slideViewPr>
    <p:cSldViewPr>
      <p:cViewPr varScale="1">
        <p:scale>
          <a:sx n="81" d="100"/>
          <a:sy n="81" d="100"/>
        </p:scale>
        <p:origin x="1039" y="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D3CC783-F459-5971-31CC-1110F8FA4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895521-75C3-C1E0-CF77-5BBFD6EE25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A11E78C-17FF-4AC8-8B12-0E2818919770}" type="datetimeFigureOut">
              <a:rPr lang="ru-RU"/>
              <a:pPr>
                <a:defRPr/>
              </a:pPr>
              <a:t>16.09.2022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F3288B0-192D-B48D-2BC2-546A699392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1461A93-7963-C157-7276-5E5397876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028BF-7105-72B5-6C25-09BE0BF5F8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2494B8-8225-B138-7639-133019E6B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2D48781-7B3B-4934-82C7-731F93B80B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047BA4C3-423B-BA86-B7E4-786F6CA290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D76740D1-73B2-683A-E883-687CE10803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DDC5D59F-0936-24C1-7143-221BA1824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9B5FF02-A46A-4EAB-90CE-51DC05B6D75F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A0337353-B270-8646-AA7E-805FD427DC5F}"/>
              </a:ext>
            </a:extLst>
          </p:cNvPr>
          <p:cNvSpPr/>
          <p:nvPr userDrawn="1"/>
        </p:nvSpPr>
        <p:spPr>
          <a:xfrm>
            <a:off x="-28575" y="6453188"/>
            <a:ext cx="9175750" cy="428625"/>
          </a:xfrm>
          <a:prstGeom prst="rect">
            <a:avLst/>
          </a:prstGeom>
          <a:solidFill>
            <a:srgbClr val="284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A1ADCF"/>
              </a:solidFill>
            </a:endParaRPr>
          </a:p>
        </p:txBody>
      </p:sp>
      <p:sp>
        <p:nvSpPr>
          <p:cNvPr id="4" name="Прямоугольник 10">
            <a:extLst>
              <a:ext uri="{FF2B5EF4-FFF2-40B4-BE49-F238E27FC236}">
                <a16:creationId xmlns:a16="http://schemas.microsoft.com/office/drawing/2014/main" id="{AD03999C-ADE2-B7A7-F14B-020A7DA12AC0}"/>
              </a:ext>
            </a:extLst>
          </p:cNvPr>
          <p:cNvSpPr/>
          <p:nvPr userDrawn="1"/>
        </p:nvSpPr>
        <p:spPr>
          <a:xfrm>
            <a:off x="3175" y="4581525"/>
            <a:ext cx="9144000" cy="1943100"/>
          </a:xfrm>
          <a:prstGeom prst="rect">
            <a:avLst/>
          </a:prstGeom>
          <a:solidFill>
            <a:srgbClr val="A1A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A1ADCF"/>
              </a:solidFill>
            </a:endParaRPr>
          </a:p>
        </p:txBody>
      </p:sp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id="{69F53579-5136-D59C-DEB2-868672EC49B9}"/>
              </a:ext>
            </a:extLst>
          </p:cNvPr>
          <p:cNvSpPr/>
          <p:nvPr userDrawn="1"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2">
            <a:extLst>
              <a:ext uri="{FF2B5EF4-FFF2-40B4-BE49-F238E27FC236}">
                <a16:creationId xmlns:a16="http://schemas.microsoft.com/office/drawing/2014/main" id="{1D78952D-F5B5-2F32-77D6-1990ADAB1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74163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>
            <a:extLst>
              <a:ext uri="{FF2B5EF4-FFF2-40B4-BE49-F238E27FC236}">
                <a16:creationId xmlns:a16="http://schemas.microsoft.com/office/drawing/2014/main" id="{CEB2E168-D9C4-C6FA-7E05-6CEADA47D1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616700"/>
            <a:ext cx="47434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W:\work\4. МАРКЕТИНГ\ФИРМЕННЫЙ СТИЛЬ\УТВЕРЖДЕНО\Элементы ФС\member.png">
            <a:extLst>
              <a:ext uri="{FF2B5EF4-FFF2-40B4-BE49-F238E27FC236}">
                <a16:creationId xmlns:a16="http://schemas.microsoft.com/office/drawing/2014/main" id="{59F9162A-CFE9-DF2C-85D5-F180087527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455613"/>
            <a:ext cx="206533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W:\work\1. ОФИС\ШАБЛОНЫ\Логотип SOVNET (англ).png">
            <a:extLst>
              <a:ext uri="{FF2B5EF4-FFF2-40B4-BE49-F238E27FC236}">
                <a16:creationId xmlns:a16="http://schemas.microsoft.com/office/drawing/2014/main" id="{B3DC7AF3-8925-5FBE-69B0-4C461831E2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28625"/>
            <a:ext cx="65881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8113" y="5373216"/>
            <a:ext cx="6400800" cy="5760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83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:\work\1. ОФИС\ШАБЛОНЫ\Логотип SOVNET (англ).png">
            <a:extLst>
              <a:ext uri="{FF2B5EF4-FFF2-40B4-BE49-F238E27FC236}">
                <a16:creationId xmlns:a16="http://schemas.microsoft.com/office/drawing/2014/main" id="{05FF0059-6A6D-37C1-9562-2B8C7E14BC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622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33B63-887C-5807-26C6-C3611BF3A4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www.sovnet.ru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2B329-A364-8C5F-F273-FD64B3B54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F4DA7-AC67-4169-BF66-1035F88DD9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66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7B766A1-52CC-3EC4-783C-6BCF3D01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www.sovnet.ru</a:t>
            </a: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88B0D1B-837F-2DF9-3315-5DA4DD8735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46C35C-158D-406A-BE12-5FCCFE5D90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628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id="{FB7102B5-D699-B22F-EBF9-4DDA78DB7B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www.sovnet.ru</a:t>
            </a:r>
            <a:endParaRPr lang="ru-RU"/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id="{9B64284E-7B5F-3F6A-18F8-2A68BEDAD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CE3958-D086-439C-B64B-941D8ABBB0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77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ижний колонтитул 7">
            <a:extLst>
              <a:ext uri="{FF2B5EF4-FFF2-40B4-BE49-F238E27FC236}">
                <a16:creationId xmlns:a16="http://schemas.microsoft.com/office/drawing/2014/main" id="{1A129DC5-6CA7-FDAE-E547-325D4665F6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www.sovnet.ru</a:t>
            </a:r>
            <a:endParaRPr lang="ru-RU"/>
          </a:p>
        </p:txBody>
      </p:sp>
      <p:sp>
        <p:nvSpPr>
          <p:cNvPr id="8" name="Номер слайда 8">
            <a:extLst>
              <a:ext uri="{FF2B5EF4-FFF2-40B4-BE49-F238E27FC236}">
                <a16:creationId xmlns:a16="http://schemas.microsoft.com/office/drawing/2014/main" id="{667BD0A5-9498-2D99-75DF-A201A5DA00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1302DE-1C6E-4142-A7AB-165BE6B6E4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568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3">
            <a:extLst>
              <a:ext uri="{FF2B5EF4-FFF2-40B4-BE49-F238E27FC236}">
                <a16:creationId xmlns:a16="http://schemas.microsoft.com/office/drawing/2014/main" id="{EA9B1FA4-FF88-137E-8C33-3B8FAB8D4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www.sovnet.ru</a:t>
            </a:r>
            <a:endParaRPr lang="ru-RU"/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C9CE8F1D-FD6A-C698-66D6-F7A6FF448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F6E6FF-5168-4304-94C2-BBEE2C9BE0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8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8B3AD58-FF39-0AF6-F23C-06A1869F74CD}"/>
              </a:ext>
            </a:extLst>
          </p:cNvPr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A1A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>
            <a:extLst>
              <a:ext uri="{FF2B5EF4-FFF2-40B4-BE49-F238E27FC236}">
                <a16:creationId xmlns:a16="http://schemas.microsoft.com/office/drawing/2014/main" id="{27434554-5976-C69C-5D4B-8406EB9BEF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188913"/>
            <a:ext cx="7704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>
            <a:extLst>
              <a:ext uri="{FF2B5EF4-FFF2-40B4-BE49-F238E27FC236}">
                <a16:creationId xmlns:a16="http://schemas.microsoft.com/office/drawing/2014/main" id="{A4E40163-3896-1F6A-9845-E0162436A9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23850" y="1600200"/>
            <a:ext cx="83629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4F87B6-47CA-0BB5-BC43-2B59A0E9A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825" y="65246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100" b="1" i="0" u="none" strike="noStrike" baseline="0">
                <a:solidFill>
                  <a:schemeClr val="bg1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t>www.sovnet.ru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7AB03-9C4C-D2F8-B49E-457E270C2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5463" y="6553200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86A1DDB8-FD0D-4B34-8872-EAB1C7CA0448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1" name="Рисунок 6">
            <a:extLst>
              <a:ext uri="{FF2B5EF4-FFF2-40B4-BE49-F238E27FC236}">
                <a16:creationId xmlns:a16="http://schemas.microsoft.com/office/drawing/2014/main" id="{E3FF598E-83E6-0B5A-FEFA-5284CA89DF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7">
            <a:extLst>
              <a:ext uri="{FF2B5EF4-FFF2-40B4-BE49-F238E27FC236}">
                <a16:creationId xmlns:a16="http://schemas.microsoft.com/office/drawing/2014/main" id="{C7C57305-7A58-8F4D-8E9F-86E2DDA45FA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6159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284391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>
            <a:extLst>
              <a:ext uri="{FF2B5EF4-FFF2-40B4-BE49-F238E27FC236}">
                <a16:creationId xmlns:a16="http://schemas.microsoft.com/office/drawing/2014/main" id="{885B3142-41AB-4BBB-17D5-DCE1DF1DF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738" y="5373688"/>
            <a:ext cx="6400800" cy="576262"/>
          </a:xfrm>
        </p:spPr>
        <p:txBody>
          <a:bodyPr/>
          <a:lstStyle/>
          <a:p>
            <a:pPr eaLnBrk="1" hangingPunct="1"/>
            <a:r>
              <a:rPr lang="ru-RU" altLang="ru-RU"/>
              <a:t>Влияние «мягких навыков» на работу руководителя проектов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4A215-9B1D-61A6-7338-34684F550C42}"/>
              </a:ext>
            </a:extLst>
          </p:cNvPr>
          <p:cNvSpPr txBox="1"/>
          <p:nvPr/>
        </p:nvSpPr>
        <p:spPr>
          <a:xfrm>
            <a:off x="4932363" y="3473450"/>
            <a:ext cx="3960812" cy="1200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Myriad Pro" pitchFamily="34" charset="0"/>
                <a:cs typeface="+mn-cs"/>
              </a:rPr>
              <a:t>Professional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Myriad Pro" pitchFamily="34" charset="0"/>
                <a:cs typeface="+mn-cs"/>
              </a:rPr>
              <a:t>project management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Myriad Pro" pitchFamily="34" charset="0"/>
                <a:cs typeface="+mn-cs"/>
              </a:rPr>
              <a:t>in Russia</a:t>
            </a:r>
            <a:endParaRPr lang="ru-RU" sz="2400" b="1" dirty="0">
              <a:solidFill>
                <a:schemeClr val="bg1"/>
              </a:solidFill>
              <a:latin typeface="Myriad Pro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EBDD9E44-A530-11AA-3CF3-AF3292CFA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115888"/>
            <a:ext cx="7704137" cy="719137"/>
          </a:xfrm>
        </p:spPr>
        <p:txBody>
          <a:bodyPr/>
          <a:lstStyle/>
          <a:p>
            <a:pPr algn="ctr"/>
            <a:r>
              <a:rPr lang="ru-RU" altLang="ru-RU" sz="2500"/>
              <a:t>Показатели исследования влияния «мягких навыков»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C93D-5209-9731-D5AE-449CD9A65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9225"/>
            <a:ext cx="8424862" cy="5284788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ЛИДЕРСТВО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Ключевые показатели: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Проявляет инициативу в работе, предлагает другим свою помощь и советы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Берёт на себя ответственность и демонстрирует заинтересованность в результате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Осуществляет руководство, </a:t>
            </a:r>
            <a:r>
              <a:rPr lang="ru-RU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коучинг</a:t>
            </a: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менторинг</a:t>
            </a: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 с целью улучшения работы специалистов и команд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Применяет адекватную власть и влияние для достижения целей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Принимает, продвигает и пересматривает решения при необходимости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Критерии двух ключевых показателей: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Демонстрирует своим поведением, отношением и словами заинтересованность в результатах проекта 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Позитивно отзывается о проекте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Вселяет в других людей энтузиазм по поводу проекта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Устанавливает критерии и показатели эффективности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Ищет способы улучшить процессы проекта 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Поощряет обучение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104E91F6-6F0B-5B21-1D59-6B6801D7C2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E8B38-C3BD-4836-8A5B-16E5DD7B983C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2216B449-5E59-3401-24F2-73ACC7E7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115888"/>
            <a:ext cx="7704137" cy="719137"/>
          </a:xfrm>
        </p:spPr>
        <p:txBody>
          <a:bodyPr/>
          <a:lstStyle/>
          <a:p>
            <a:pPr algn="ctr"/>
            <a:r>
              <a:rPr lang="ru-RU" altLang="ru-RU" sz="2500"/>
              <a:t>Показатели исследования влияния «мягких навыков»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0F012-037A-0DD3-5CEB-D98F513CB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65275"/>
            <a:ext cx="8424862" cy="52832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КОМАНДНОЙ РАБОТЫ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Ключевые показатели: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Отбирает персонал и сплачивает команду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Поощряет сотрудничество и взаимодействие в команде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Поддерживает, организует и анализирует развитие команды и членов команды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Предоставляет полномочия команде, делегируя задачи и ответственность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Признаёт право на ошибки, поддерживает извлечение и усвоение уроков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Критерии двух ключевых показателей: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Делегирует задачи когда это возможно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Повышает полномочия людей и команд, делегируя им ответственность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Разъясняет критерии оценки эффективности и ожидания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Создаёт структуры отчётности на уровне команды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Даёт обратную связь для отдельных членов команды и команды в целом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E1A200A4-CC8F-CC25-2CB8-D42EF11B64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9FA7AD-9A98-4D0E-89ED-AFFCB2326563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CB770318-2801-C414-5566-1BCB1752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115888"/>
            <a:ext cx="7704137" cy="719137"/>
          </a:xfrm>
        </p:spPr>
        <p:txBody>
          <a:bodyPr/>
          <a:lstStyle/>
          <a:p>
            <a:pPr algn="ctr"/>
            <a:r>
              <a:rPr lang="ru-RU" altLang="ru-RU" sz="2500"/>
              <a:t>Показатели исследования влияния «мягких навыков»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815257-0E2F-0203-1F42-70893C0DA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70038"/>
            <a:ext cx="8424862" cy="5284787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КОНФЛИКТЫ И КРИЗИСЫ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Ключевые показатели: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Предвидит и по возможности предотвращает конфликты и кризисы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Анализирует причины и следствия конфликтов и кризисов, выбирает подходящие меры реагирования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Разрешает и </a:t>
            </a:r>
            <a:r>
              <a:rPr lang="ru-RU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модерирует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конфликты и кризисы, смягчает их последствия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Анализирует и делится опытом, полученным во время конфликтов и кризисов, для совершенствования практики их разрешения в будущем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Критерии двух ключевых показателей: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Решает проблемы открыто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Создаёт атмосферу, в которой обсуждения являются конструктивными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Выбирает и использует подходящие методы для разрешения конфликтов и кризисов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В случае необходимости применяет дисциплинарные или правовые меры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A51A0C99-F555-4A9E-8C62-F1161F0559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A40311-DC9E-40A4-9BC2-1DE8FE298586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ED7C5B4A-CC75-239F-1727-D14C34EA1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115888"/>
            <a:ext cx="7704137" cy="719137"/>
          </a:xfrm>
        </p:spPr>
        <p:txBody>
          <a:bodyPr/>
          <a:lstStyle/>
          <a:p>
            <a:pPr algn="ctr"/>
            <a:r>
              <a:rPr lang="ru-RU" altLang="ru-RU" sz="2500"/>
              <a:t>Показатели исследования влияния «мягких навыков»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EAE8A9-3B3E-B113-AFD1-3316932D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08113"/>
            <a:ext cx="8424862" cy="5284787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ТВОРЧЕСКИЙ ПОДХОД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Ключевые показатели: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Стимулирует и поддерживает создание открытой и творческой атмосферы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Применяет концептуальное мышление для оценки ситуаций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Применяет аналитические техники для анализа ситуаций, финансовых и организационных данных и трендов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Продвигает и использует творческие подходы для поиска альтернатив и решений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Формирует целостное представление о проекте и его окружении для повышения эффективности принимаемых решений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Критерии двух ключевых показателей: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Использует творческие подходы и техники креативности по мере целесообразности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Использует техники расширения границ (дивергенции)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Использует техники сближения (конвергенции)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Смотрит на проблему с разных сторон и привлекает людей с разными навыками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Идентифицирует взаимозависимости</a:t>
            </a:r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D67E2B5F-3EB3-43A0-179B-E3C97594F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180CF8-68C0-4CD8-B51C-F1C343257EAC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0201C08E-A4E1-1B12-06F0-BE126339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115888"/>
            <a:ext cx="7704137" cy="719137"/>
          </a:xfrm>
        </p:spPr>
        <p:txBody>
          <a:bodyPr/>
          <a:lstStyle/>
          <a:p>
            <a:pPr algn="ctr"/>
            <a:r>
              <a:rPr lang="ru-RU" altLang="ru-RU" sz="2500"/>
              <a:t>Показатели исследования влияния «мягких навыков»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89E3D-1384-9699-EC4B-C77F0216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9225"/>
            <a:ext cx="8424862" cy="5284788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ПЕРЕГОВОРЫ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Ключевые показатели: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Идентифицирует и анализирует интересы всех сторон в переговорах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Разрабатывает и оценивает альтернативы и варианты, которые могут удовлетворить потребности всех сторон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Определяет стратегию ведения переговоров, соответствующую его целям и приемлемую для всех участвующих сторон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Достигает соглашение с другими сторонами в соответствии со своими целями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Выявляет и использует дополнительные возможности, связанные с продажами и закупками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Критерии двух ключевых показателей: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Ведёт переговоры с использованием соответствующих ситуации техник и тактики для получения нужного результата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Ведёт переговоры для достижения жизнеспособного соглашения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Проявляет терпение и стремление прийти к жизнеспособному соглашению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Использует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BATNA</a:t>
            </a: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если невозможно достигнуть жизнеспособного соглашения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Документирует результаты переговоров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460519F9-0E45-9F15-5355-D69AECAB1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F2F601-2AF4-4217-AFC0-85142F78BBA8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A9808121-1893-AA58-0238-957F12CC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115888"/>
            <a:ext cx="7704137" cy="719137"/>
          </a:xfrm>
        </p:spPr>
        <p:txBody>
          <a:bodyPr/>
          <a:lstStyle/>
          <a:p>
            <a:pPr algn="ctr"/>
            <a:r>
              <a:rPr lang="ru-RU" altLang="ru-RU" sz="2500"/>
              <a:t>Показатели исследования влияния «мягких навыков»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E580F-48BC-B08F-D703-8C3AE00C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9225"/>
            <a:ext cx="8424862" cy="5284788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ОРИЕНТИРОВАННОСТЬ НА РЕЗУЛЬТАТ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Ключевые показатели: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Оценивает все решения и действия по их влиянию на успех проекта и цели организации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Балансирует потребности и доступные средства с целью оптимизации результатов и достижения успеха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Создаёт и поддерживает здоровую, безопасную и продуктивную рабочую обстановку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Продвигает и «продаёт» проект, его процессы и результаты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Создаёт результаты и получает их одобрение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Критерии двух ключевых показателей: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Оценивает и </a:t>
            </a:r>
            <a:r>
              <a:rPr lang="ru-RU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приоритизирует</a:t>
            </a: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 разные потребности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Объясняет, почему определённые действия являются более приоритетными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Демонстрирует ориентированность на результаты, когда говорит «нет» (и объясняет почему)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571CD186-EA49-5B08-7033-03ACB86A8F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DD032A-85A0-43BC-93D8-0BDDB25A9F3F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07580C38-0CFD-9239-B389-B4C77EE3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115888"/>
            <a:ext cx="7704137" cy="719137"/>
          </a:xfrm>
        </p:spPr>
        <p:txBody>
          <a:bodyPr/>
          <a:lstStyle/>
          <a:p>
            <a:pPr algn="ctr"/>
            <a:r>
              <a:rPr lang="ru-RU" altLang="ru-RU" sz="2500"/>
              <a:t>САМЫЕ ВАЖНЫЕ КАЧЕСТВА РУКОВОДИТЕЛЯ ПРОЕКТА ПО МНЕНИЮ ЭКСПЕРТОВ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545060-C689-84ED-CE66-3BCDD449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13" y="1268413"/>
            <a:ext cx="8424862" cy="518477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Демонстрирует своим поведением, отношением и словами заинтересованность в результатах проекта 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Создаёт атмосферу открытости и самоуважения</a:t>
            </a:r>
          </a:p>
          <a:p>
            <a:pPr>
              <a:spcBef>
                <a:spcPts val="0"/>
              </a:spcBef>
              <a:defRPr/>
            </a:pPr>
            <a:r>
              <a:rPr lang="ru-RU" alt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Поддерживает и поощряет открытые коммуникации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Повышает полномочия людей и команд, делегируя им ответственность</a:t>
            </a:r>
            <a:endParaRPr lang="ru-RU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Вовлекает людей в процессы планирования и принятия решений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Смотрит на проблему с разных сторон и привлекает людей с разными навыками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Объясняет, почему определённые действия являются более приоритетными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Готов отвечать как за положительные, так и за отрицательные последствия своих решений и действий</a:t>
            </a:r>
            <a:endParaRPr lang="ru-RU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Выбирает и использует подходящие методы для разрешения конфликтов и кризисов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Уверенно ведёт себя даже в стрессовых ситуациях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Документирует результаты переговоров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ТЕКУЩИЙ ТРЕНД: </a:t>
            </a:r>
            <a:r>
              <a:rPr lang="ru-RU" alt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Большинство качеств отражают ОТКРЫТОСТЬ и ОТВЕТСТВЕННОСТЬ в вопросах взаимодействия с людьми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B969579C-6132-E885-C943-E7A93655C8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AD5597-3CB8-4623-8E8A-B577D2BEEDD3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BB5CDD95-28B9-8D28-DAE9-B046A82D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115888"/>
            <a:ext cx="7704137" cy="719137"/>
          </a:xfrm>
        </p:spPr>
        <p:txBody>
          <a:bodyPr/>
          <a:lstStyle/>
          <a:p>
            <a:pPr algn="ctr"/>
            <a:r>
              <a:rPr lang="ru-RU" altLang="ru-RU" sz="2500"/>
              <a:t>ПРИМЕРЫ ИСПОЛЬЗОВАНИЯ ДАННОГО ИССЛЕДОВАНИЯ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76E577CA-213C-546C-FC37-A0985403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700213"/>
            <a:ext cx="8423275" cy="453707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latin typeface="Calibri" panose="020F0502020204030204" pitchFamily="34" charset="0"/>
                <a:cs typeface="Calibri" panose="020F0502020204030204" pitchFamily="34" charset="0"/>
              </a:rPr>
              <a:t>При анализе действий Руководителя проекта.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0">
                <a:latin typeface="Calibri" panose="020F0502020204030204" pitchFamily="34" charset="0"/>
                <a:cs typeface="Calibri" panose="020F0502020204030204" pitchFamily="34" charset="0"/>
              </a:rPr>
              <a:t>Руководствоваться наличием развитых компетенций по данным признакам как необходимым условием в правильности принятых решений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latin typeface="Calibri" panose="020F0502020204030204" pitchFamily="34" charset="0"/>
                <a:cs typeface="Calibri" panose="020F0502020204030204" pitchFamily="34" charset="0"/>
              </a:rPr>
              <a:t>При обучении Руководителя проекта.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0">
                <a:latin typeface="Calibri" panose="020F0502020204030204" pitchFamily="34" charset="0"/>
                <a:cs typeface="Calibri" panose="020F0502020204030204" pitchFamily="34" charset="0"/>
              </a:rPr>
              <a:t>Самые важные компетенции должны быть изучены в первую очередь и в максимальном объёме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latin typeface="Calibri" panose="020F0502020204030204" pitchFamily="34" charset="0"/>
                <a:cs typeface="Calibri" panose="020F0502020204030204" pitchFamily="34" charset="0"/>
              </a:rPr>
              <a:t>При приёме на работу Руководителя проекта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0">
                <a:latin typeface="Calibri" panose="020F0502020204030204" pitchFamily="34" charset="0"/>
                <a:cs typeface="Calibri" panose="020F0502020204030204" pitchFamily="34" charset="0"/>
              </a:rPr>
              <a:t>Использовать оценку потенциальных возможностей кандидата через выявленные признаки как основу для принятия решений</a:t>
            </a:r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0C4A805C-E781-E732-AFA3-4869124018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481822-BC1B-4640-8139-597CBAAC9EE3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26629" name="Рисунок 1">
            <a:extLst>
              <a:ext uri="{FF2B5EF4-FFF2-40B4-BE49-F238E27FC236}">
                <a16:creationId xmlns:a16="http://schemas.microsoft.com/office/drawing/2014/main" id="{04815954-F1A7-945D-65F9-1560287F7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D58F8C43-7CC8-57F9-7834-348B5A647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875" y="115888"/>
            <a:ext cx="8569325" cy="719137"/>
          </a:xfrm>
        </p:spPr>
        <p:txBody>
          <a:bodyPr/>
          <a:lstStyle/>
          <a:p>
            <a:pPr algn="ctr"/>
            <a:r>
              <a:rPr lang="ru-RU" altLang="ru-RU" sz="2500"/>
              <a:t>	ПЛАНЫ ПО ДАЛЬНЕЙШИМ ИССЛЕДОВАНИЯМ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FEBD6C-608B-FAC4-0CB0-45CE519B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25538"/>
            <a:ext cx="8424863" cy="5405437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ПРАКТИКА УПРАВЛЕНИЯ ПРОЕКТОМ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Общий план (Концепция ) проектом</a:t>
            </a: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и цели</a:t>
            </a: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Содержание</a:t>
            </a: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Сроки</a:t>
            </a: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и информация</a:t>
            </a: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Качество</a:t>
            </a: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Финансы</a:t>
            </a: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Ресурсы</a:t>
            </a: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Закупки</a:t>
            </a: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Планирование и контроль</a:t>
            </a: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Риски и возможности</a:t>
            </a: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Заинтересованные стороны</a:t>
            </a: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Изменения и преобразования</a:t>
            </a:r>
          </a:p>
          <a:p>
            <a:pPr>
              <a:spcBef>
                <a:spcPts val="0"/>
              </a:spcBef>
              <a:defRPr/>
            </a:pP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ПРИСОЕДИНЯЙТЕСЬ К СООБЩЕСТВУ -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1C3C57B3-2276-E7B5-8A89-31BE0F2E98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BDE509-9CD3-472F-8F08-6FD2584E9281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27653" name="Рисунок 1">
            <a:extLst>
              <a:ext uri="{FF2B5EF4-FFF2-40B4-BE49-F238E27FC236}">
                <a16:creationId xmlns:a16="http://schemas.microsoft.com/office/drawing/2014/main" id="{6F235B65-4FAD-D5FA-9096-56AD686D1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1700213"/>
            <a:ext cx="2743200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3">
            <a:extLst>
              <a:ext uri="{FF2B5EF4-FFF2-40B4-BE49-F238E27FC236}">
                <a16:creationId xmlns:a16="http://schemas.microsoft.com/office/drawing/2014/main" id="{9EFBCAC9-B2FE-F865-6628-E3A3C11D2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510213"/>
            <a:ext cx="15303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одзаголовок 2">
            <a:extLst>
              <a:ext uri="{FF2B5EF4-FFF2-40B4-BE49-F238E27FC236}">
                <a16:creationId xmlns:a16="http://schemas.microsoft.com/office/drawing/2014/main" id="{6CECAC51-E930-4B3B-D637-09681A315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738" y="5013325"/>
            <a:ext cx="6483350" cy="1295400"/>
          </a:xfrm>
        </p:spPr>
        <p:txBody>
          <a:bodyPr/>
          <a:lstStyle/>
          <a:p>
            <a:pPr eaLnBrk="1" hangingPunct="1"/>
            <a:r>
              <a:rPr lang="ru-RU" altLang="ru-RU"/>
              <a:t>Спасибо за внимание!</a:t>
            </a:r>
          </a:p>
          <a:p>
            <a:pPr algn="l" eaLnBrk="1" hangingPunct="1"/>
            <a:r>
              <a:rPr lang="ru-RU" altLang="ru-RU" sz="1800"/>
              <a:t>Контакты спикера:</a:t>
            </a:r>
          </a:p>
          <a:p>
            <a:pPr algn="l" eaLnBrk="1" hangingPunct="1"/>
            <a:r>
              <a:rPr lang="ru-RU" altLang="ru-RU" sz="1800"/>
              <a:t>Тел: +7 (903) 850 31 11</a:t>
            </a:r>
          </a:p>
          <a:p>
            <a:pPr algn="l" eaLnBrk="1" hangingPunct="1"/>
            <a:endParaRPr lang="ru-RU" altLang="ru-RU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A1646-4604-7E10-384A-909A8A24BA9B}"/>
              </a:ext>
            </a:extLst>
          </p:cNvPr>
          <p:cNvSpPr txBox="1"/>
          <p:nvPr/>
        </p:nvSpPr>
        <p:spPr>
          <a:xfrm>
            <a:off x="4932363" y="3473450"/>
            <a:ext cx="3960812" cy="1200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Myriad Pro" pitchFamily="34" charset="0"/>
                <a:cs typeface="+mn-cs"/>
              </a:rPr>
              <a:t>Professional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Myriad Pro" pitchFamily="34" charset="0"/>
                <a:cs typeface="+mn-cs"/>
              </a:rPr>
              <a:t>project management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Myriad Pro" pitchFamily="34" charset="0"/>
                <a:cs typeface="+mn-cs"/>
              </a:rPr>
              <a:t>in Russia</a:t>
            </a:r>
            <a:endParaRPr lang="ru-RU" sz="2400" b="1" dirty="0">
              <a:solidFill>
                <a:schemeClr val="bg1"/>
              </a:solidFill>
              <a:latin typeface="Myriad Pro" pitchFamily="34" charset="0"/>
              <a:cs typeface="+mn-cs"/>
            </a:endParaRPr>
          </a:p>
        </p:txBody>
      </p:sp>
      <p:pic>
        <p:nvPicPr>
          <p:cNvPr id="28676" name="Рисунок 1">
            <a:extLst>
              <a:ext uri="{FF2B5EF4-FFF2-40B4-BE49-F238E27FC236}">
                <a16:creationId xmlns:a16="http://schemas.microsoft.com/office/drawing/2014/main" id="{AB3BDB25-B5BF-B56D-AEC4-7894B29EB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27793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8CEF262A-B364-C77E-0B21-F79686818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500"/>
              <a:t>Калтыков Александр Олегович</a:t>
            </a:r>
          </a:p>
        </p:txBody>
      </p:sp>
      <p:sp>
        <p:nvSpPr>
          <p:cNvPr id="10243" name="Номер слайда 1">
            <a:extLst>
              <a:ext uri="{FF2B5EF4-FFF2-40B4-BE49-F238E27FC236}">
                <a16:creationId xmlns:a16="http://schemas.microsoft.com/office/drawing/2014/main" id="{84A6C674-72C3-8E9E-0DB8-3FFC2C05F6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149569-AD18-423F-B0A6-9E50F46247B2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10244" name="TextBox 3">
            <a:extLst>
              <a:ext uri="{FF2B5EF4-FFF2-40B4-BE49-F238E27FC236}">
                <a16:creationId xmlns:a16="http://schemas.microsoft.com/office/drawing/2014/main" id="{A59C9ACF-8CA3-550A-C7CC-1E070D7E3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1412875"/>
            <a:ext cx="7186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FF0000"/>
                </a:solidFill>
                <a:latin typeface="Calibri" panose="020F0502020204030204" pitchFamily="34" charset="0"/>
              </a:rPr>
              <a:t>Образование и квалификация</a:t>
            </a:r>
          </a:p>
        </p:txBody>
      </p:sp>
      <p:sp>
        <p:nvSpPr>
          <p:cNvPr id="10245" name="TextBox 4">
            <a:extLst>
              <a:ext uri="{FF2B5EF4-FFF2-40B4-BE49-F238E27FC236}">
                <a16:creationId xmlns:a16="http://schemas.microsoft.com/office/drawing/2014/main" id="{DB2DFF1E-CDC8-4D2D-7423-B177671A1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943100"/>
            <a:ext cx="7113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latin typeface="Calibri" panose="020F0502020204030204" pitchFamily="34" charset="0"/>
              </a:rPr>
              <a:t>Всероссийский заочный финансово-экономический институт (ВЗФИ)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latin typeface="Calibri" panose="020F0502020204030204" pitchFamily="34" charset="0"/>
              </a:rPr>
              <a:t>Специальность: «Менеджмент»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latin typeface="Calibri" panose="020F0502020204030204" pitchFamily="34" charset="0"/>
              </a:rPr>
              <a:t>Сертифицированный Директор проектов (</a:t>
            </a:r>
            <a:r>
              <a:rPr lang="en-US" altLang="ru-RU" sz="1800" b="0">
                <a:latin typeface="Calibri" panose="020F0502020204030204" pitchFamily="34" charset="0"/>
              </a:rPr>
              <a:t>IPMA, Level “A”)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latin typeface="Calibri" panose="020F0502020204030204" pitchFamily="34" charset="0"/>
              </a:rPr>
              <a:t>Сертифицированный коуч </a:t>
            </a:r>
            <a:r>
              <a:rPr lang="en-US" altLang="ru-RU" sz="1800" b="0">
                <a:latin typeface="Calibri" panose="020F0502020204030204" pitchFamily="34" charset="0"/>
              </a:rPr>
              <a:t>Erikson College International</a:t>
            </a:r>
            <a:endParaRPr lang="ru-RU" altLang="ru-RU" sz="1800" b="0">
              <a:latin typeface="Calibri" panose="020F0502020204030204" pitchFamily="34" charset="0"/>
            </a:endParaRPr>
          </a:p>
        </p:txBody>
      </p:sp>
      <p:sp>
        <p:nvSpPr>
          <p:cNvPr id="10246" name="TextBox 5">
            <a:extLst>
              <a:ext uri="{FF2B5EF4-FFF2-40B4-BE49-F238E27FC236}">
                <a16:creationId xmlns:a16="http://schemas.microsoft.com/office/drawing/2014/main" id="{15E0E6C4-ADBD-C556-E1BE-F327E8C22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54388"/>
            <a:ext cx="7343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FF0000"/>
                </a:solidFill>
                <a:latin typeface="Calibri" panose="020F0502020204030204" pitchFamily="34" charset="0"/>
              </a:rPr>
              <a:t>Практический опыт</a:t>
            </a:r>
          </a:p>
        </p:txBody>
      </p:sp>
      <p:sp>
        <p:nvSpPr>
          <p:cNvPr id="10247" name="TextBox 6">
            <a:extLst>
              <a:ext uri="{FF2B5EF4-FFF2-40B4-BE49-F238E27FC236}">
                <a16:creationId xmlns:a16="http://schemas.microsoft.com/office/drawing/2014/main" id="{F752DD87-FC13-A2AA-0626-DFFB648D4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3883025"/>
            <a:ext cx="83994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latin typeface="Calibri" panose="020F0502020204030204" pitchFamily="34" charset="0"/>
              </a:rPr>
              <a:t>Вице-президент Ассоциации управления проектами «СОВНЕТ»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latin typeface="Calibri" panose="020F0502020204030204" pitchFamily="34" charset="0"/>
              </a:rPr>
              <a:t>Член Правления Ассоциации управления проектами «СОВНЕТ»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latin typeface="Calibri" panose="020F0502020204030204" pitchFamily="34" charset="0"/>
              </a:rPr>
              <a:t>Асессор ежегодных конкурсов в области профессионального управления проектной деятельностью «Проектный Олимп» (Организатор-Аналитический центр при Правительстве Российской Федерации), «Лучший проект года» (Организатор- Ассоциация управления проектами «СОВНЕТ»)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latin typeface="Calibri" panose="020F0502020204030204" pitchFamily="34" charset="0"/>
              </a:rPr>
              <a:t>Управление проектами в качестве руководителя более 10 лет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latin typeface="Calibri" panose="020F0502020204030204" pitchFamily="34" charset="0"/>
              </a:rPr>
              <a:t>Управление портфелем проекта в качестве директора 9 лет</a:t>
            </a:r>
          </a:p>
        </p:txBody>
      </p:sp>
      <p:pic>
        <p:nvPicPr>
          <p:cNvPr id="10248" name="Рисунок 1">
            <a:extLst>
              <a:ext uri="{FF2B5EF4-FFF2-40B4-BE49-F238E27FC236}">
                <a16:creationId xmlns:a16="http://schemas.microsoft.com/office/drawing/2014/main" id="{BC34E567-0ECB-105B-3CF6-1C7CD8DA9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649413"/>
            <a:ext cx="13985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510A1E38-A84E-B3C9-9FCE-F6FEB25F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8243888" cy="792162"/>
          </a:xfrm>
        </p:spPr>
        <p:txBody>
          <a:bodyPr/>
          <a:lstStyle/>
          <a:p>
            <a:pPr algn="ctr" eaLnBrk="1" hangingPunct="1"/>
            <a:r>
              <a:rPr lang="ru-RU" altLang="ru-RU" sz="2500"/>
              <a:t>«Мягкие навыки» в управлении проектами </a:t>
            </a:r>
            <a:endParaRPr lang="ru-RU" altLang="ru-RU" sz="2000"/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94B724FB-CF53-0226-A245-E658581E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8" y="2076450"/>
            <a:ext cx="8183562" cy="8445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0">
                <a:latin typeface="Calibri" panose="020F0502020204030204" pitchFamily="34" charset="0"/>
                <a:cs typeface="Calibri" panose="020F0502020204030204" pitchFamily="34" charset="0"/>
              </a:rPr>
              <a:t>Раздел 4,4 «ЛЮДИ» описывает качество и навыки межличностного взаимодействия профессионалов. В раздел входит десять элементов компетентности:</a:t>
            </a:r>
          </a:p>
        </p:txBody>
      </p:sp>
      <p:sp>
        <p:nvSpPr>
          <p:cNvPr id="11268" name="Номер слайда 1">
            <a:extLst>
              <a:ext uri="{FF2B5EF4-FFF2-40B4-BE49-F238E27FC236}">
                <a16:creationId xmlns:a16="http://schemas.microsoft.com/office/drawing/2014/main" id="{29108AAE-3512-5960-30D4-99B5375B8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4E881D-2938-44D2-90D1-322E82409A8D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6D4C1-319F-8474-49A6-73A12B150F98}"/>
              </a:ext>
            </a:extLst>
          </p:cNvPr>
          <p:cNvSpPr txBox="1"/>
          <p:nvPr/>
        </p:nvSpPr>
        <p:spPr>
          <a:xfrm>
            <a:off x="300038" y="1268413"/>
            <a:ext cx="82089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latin typeface="Myriad Pro" pitchFamily="34" charset="0"/>
                <a:ea typeface="+mj-ea"/>
                <a:cs typeface="+mj-cs"/>
              </a:rPr>
              <a:t>Требование </a:t>
            </a:r>
            <a:r>
              <a:rPr lang="en-US" sz="2000" b="1" dirty="0">
                <a:latin typeface="Myriad Pro" pitchFamily="34" charset="0"/>
                <a:ea typeface="+mj-ea"/>
                <a:cs typeface="+mj-cs"/>
              </a:rPr>
              <a:t>IPMA</a:t>
            </a:r>
            <a:r>
              <a:rPr lang="ru-RU" sz="2000" b="1" dirty="0">
                <a:latin typeface="Myriad Pro" pitchFamily="34" charset="0"/>
                <a:ea typeface="+mj-ea"/>
                <a:cs typeface="+mj-cs"/>
              </a:rPr>
              <a:t> к компетентности профессионалов по управлению проектами, программами и портфелями</a:t>
            </a:r>
          </a:p>
        </p:txBody>
      </p:sp>
      <p:sp>
        <p:nvSpPr>
          <p:cNvPr id="11270" name="TextBox 5">
            <a:extLst>
              <a:ext uri="{FF2B5EF4-FFF2-40B4-BE49-F238E27FC236}">
                <a16:creationId xmlns:a16="http://schemas.microsoft.com/office/drawing/2014/main" id="{8034B19D-A9E2-B35D-8FB5-D54E55368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3155950"/>
            <a:ext cx="7777162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 b="0">
                <a:latin typeface="Calibri" panose="020F0502020204030204" pitchFamily="34" charset="0"/>
                <a:cs typeface="Calibri" panose="020F0502020204030204" pitchFamily="34" charset="0"/>
              </a:rPr>
              <a:t>Самоосознанность и самоорганизация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 b="0">
                <a:latin typeface="Calibri" panose="020F0502020204030204" pitchFamily="34" charset="0"/>
                <a:cs typeface="Calibri" panose="020F0502020204030204" pitchFamily="34" charset="0"/>
              </a:rPr>
              <a:t>Личностная целостность и надёжность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 b="0">
                <a:latin typeface="Calibri" panose="020F0502020204030204" pitchFamily="34" charset="0"/>
                <a:cs typeface="Calibri" panose="020F0502020204030204" pitchFamily="34" charset="0"/>
              </a:rPr>
              <a:t>Межличностные коммуникации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 b="0">
                <a:latin typeface="Calibri" panose="020F0502020204030204" pitchFamily="34" charset="0"/>
                <a:cs typeface="Calibri" panose="020F0502020204030204" pitchFamily="34" charset="0"/>
              </a:rPr>
              <a:t>Отношения и вовлечение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 b="0">
                <a:latin typeface="Calibri" panose="020F0502020204030204" pitchFamily="34" charset="0"/>
                <a:cs typeface="Calibri" panose="020F0502020204030204" pitchFamily="34" charset="0"/>
              </a:rPr>
              <a:t>Лидерство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 b="0">
                <a:latin typeface="Calibri" panose="020F0502020204030204" pitchFamily="34" charset="0"/>
                <a:cs typeface="Calibri" panose="020F0502020204030204" pitchFamily="34" charset="0"/>
              </a:rPr>
              <a:t>Организация командной работы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 b="0">
                <a:latin typeface="Calibri" panose="020F0502020204030204" pitchFamily="34" charset="0"/>
                <a:cs typeface="Calibri" panose="020F0502020204030204" pitchFamily="34" charset="0"/>
              </a:rPr>
              <a:t>Конфликты и кризисы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 b="0">
                <a:latin typeface="Calibri" panose="020F0502020204030204" pitchFamily="34" charset="0"/>
                <a:cs typeface="Calibri" panose="020F0502020204030204" pitchFamily="34" charset="0"/>
              </a:rPr>
              <a:t>Творческий подход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 b="0">
                <a:latin typeface="Calibri" panose="020F0502020204030204" pitchFamily="34" charset="0"/>
                <a:cs typeface="Calibri" panose="020F0502020204030204" pitchFamily="34" charset="0"/>
              </a:rPr>
              <a:t>Переговоры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800" b="0">
                <a:latin typeface="Calibri" panose="020F0502020204030204" pitchFamily="34" charset="0"/>
                <a:cs typeface="Calibri" panose="020F0502020204030204" pitchFamily="34" charset="0"/>
              </a:rPr>
              <a:t>Ориентированность на результат</a:t>
            </a:r>
          </a:p>
          <a:p>
            <a:pPr eaLnBrk="1" hangingPunct="1">
              <a:spcBef>
                <a:spcPct val="0"/>
              </a:spcBef>
            </a:pPr>
            <a:endParaRPr lang="ru-RU" altLang="ru-RU" sz="18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71" name="Рисунок 1">
            <a:extLst>
              <a:ext uri="{FF2B5EF4-FFF2-40B4-BE49-F238E27FC236}">
                <a16:creationId xmlns:a16="http://schemas.microsoft.com/office/drawing/2014/main" id="{1599769B-2DAF-1E74-6F0A-6A75B84D6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155950"/>
            <a:ext cx="45339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41F83692-8101-1B03-FAFD-F64A90DF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115888"/>
            <a:ext cx="7704137" cy="719137"/>
          </a:xfrm>
        </p:spPr>
        <p:txBody>
          <a:bodyPr/>
          <a:lstStyle/>
          <a:p>
            <a:pPr algn="ctr"/>
            <a:r>
              <a:rPr lang="ru-RU" altLang="ru-RU" sz="2500"/>
              <a:t>Показатели исследования влияния «мягких навыков»</a:t>
            </a: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8693D8EF-61DE-5478-3522-E932734A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08113"/>
            <a:ext cx="8424862" cy="528478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1800" b="0">
                <a:latin typeface="Calibri" panose="020F0502020204030204" pitchFamily="34" charset="0"/>
                <a:cs typeface="Calibri" panose="020F0502020204030204" pitchFamily="34" charset="0"/>
              </a:rPr>
              <a:t>Исследование, проведенное Гарвардским университетом, Фондом Карнеги и Стэнфордским исследовательским центром, показало, что </a:t>
            </a:r>
            <a:r>
              <a:rPr lang="ru-RU" altLang="en-US" sz="18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85% успеха </a:t>
            </a:r>
            <a:r>
              <a:rPr lang="ru-RU" altLang="en-US" sz="1800" b="0">
                <a:latin typeface="Calibri" panose="020F0502020204030204" pitchFamily="34" charset="0"/>
                <a:cs typeface="Calibri" panose="020F0502020204030204" pitchFamily="34" charset="0"/>
              </a:rPr>
              <a:t>в работе </a:t>
            </a:r>
            <a:r>
              <a:rPr lang="ru-RU" altLang="en-US" sz="18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связано с </a:t>
            </a:r>
            <a:r>
              <a:rPr lang="ru-RU" altLang="en-US" sz="1800" b="0">
                <a:latin typeface="Calibri" panose="020F0502020204030204" pitchFamily="34" charset="0"/>
                <a:cs typeface="Calibri" panose="020F0502020204030204" pitchFamily="34" charset="0"/>
              </a:rPr>
              <a:t>хорошо развитыми </a:t>
            </a:r>
            <a:r>
              <a:rPr lang="ru-RU" altLang="en-US" sz="18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навыками общения </a:t>
            </a:r>
            <a:r>
              <a:rPr lang="ru-RU" altLang="en-US" sz="1800" b="0">
                <a:latin typeface="Calibri" panose="020F0502020204030204" pitchFamily="34" charset="0"/>
                <a:cs typeface="Calibri" panose="020F0502020204030204" pitchFamily="34" charset="0"/>
              </a:rPr>
              <a:t>и общения с людьми, и только 15% успеха в работе связаны с техническими навыками и знаниями (hard skills)</a:t>
            </a:r>
            <a:endParaRPr lang="en-US" altLang="en-US" sz="1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0">
                <a:latin typeface="Calibri" panose="020F0502020204030204" pitchFamily="34" charset="0"/>
                <a:cs typeface="Calibri" panose="020F0502020204030204" pitchFamily="34" charset="0"/>
              </a:rPr>
              <a:t>https://www.nationalsoftskills.org/author/nssa/</a:t>
            </a:r>
            <a:endParaRPr lang="ru-RU" altLang="en-US" sz="1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en-US" sz="1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en-US" sz="1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en-US" sz="1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en-US" sz="18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D9CA2768-F02E-C7A9-2EB9-578E21912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B8A724-0205-4E94-9674-41569BF15BB9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3317" name="Picture 2" descr="Soft skills.">
            <a:extLst>
              <a:ext uri="{FF2B5EF4-FFF2-40B4-BE49-F238E27FC236}">
                <a16:creationId xmlns:a16="http://schemas.microsoft.com/office/drawing/2014/main" id="{447A1158-35FD-3DCD-E658-EEA4F1F5E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79930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6FF1C205-5C5E-7CDD-585E-B425555E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49213"/>
            <a:ext cx="7704137" cy="719137"/>
          </a:xfrm>
        </p:spPr>
        <p:txBody>
          <a:bodyPr/>
          <a:lstStyle/>
          <a:p>
            <a:pPr algn="ctr"/>
            <a:r>
              <a:rPr lang="ru-RU" altLang="ru-RU" sz="2500"/>
              <a:t>ПРОВЕДЕНИЕ ИССЛЕДОВАНИЯ</a:t>
            </a: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416CFCA3-8D4D-1D2F-8D74-61E6834C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41438"/>
            <a:ext cx="8280400" cy="496728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СТРУКТУРА: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Элемент компетентности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Ключевые показатели</a:t>
            </a: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Критерии показателя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ЭТАПЫ: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alt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Опрос по выявлению наиболее приоритетного ключевого показателя в элементе компетентности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Опрос по выявлению наиболее важных критериев в ключевом показателе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Обсуждение полученных результатов и обмен опытом в применении данного элемента компетентности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4137943A-4903-F311-B1DE-26C2116F3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0C1219-FCAA-47DE-8733-52FAC73CA8C3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:a16="http://schemas.microsoft.com/office/drawing/2014/main" id="{9309687A-A237-7B20-EBEB-870338343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341438"/>
            <a:ext cx="31702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6F1B1E95-A10F-A68F-628A-3DD204D7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115888"/>
            <a:ext cx="7704137" cy="719137"/>
          </a:xfrm>
        </p:spPr>
        <p:txBody>
          <a:bodyPr/>
          <a:lstStyle/>
          <a:p>
            <a:pPr algn="ctr"/>
            <a:r>
              <a:rPr lang="ru-RU" altLang="ru-RU" sz="2500"/>
              <a:t>Показатели исследования влияния «мягких навыков»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9FDA6B-C148-E2CB-2982-EF8BCC101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39863"/>
            <a:ext cx="8424863" cy="5113337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САМООСОЗНАННОСТЬ И САМООРГАНИЗАЦИЯ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Ключевые показатели:</a:t>
            </a: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Определяет и анализирует то, как его ценности и опыт влияют на работу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Демонстрирует уверенность в себе, осознавая свои сильные и слабые стороны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Определяет и анализирует собственную мотивацию для постановки личных целей и приоритетов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Организует свою работу с учётом ситуации и имеющихся ресурсов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Принимает на себя ответственность за своё обучение и развитие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Критерии ключевого показателя: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Знает свои достоинства, таланты, ограничения и слабости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Работает над совершенствованием своих достоинств и талантов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Находит решения позволяющие преодолевать слабости и ограничения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Уверенно ведёт себя даже в стрессовых ситуациях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Принимает неудачи, не теряя уверенности в себе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B59B130D-78B2-E921-4BBC-451E462576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02C016-321A-4292-9BBF-917537AFDBD7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43F52CEA-2936-AB88-E0FE-67FDA57F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115888"/>
            <a:ext cx="7704137" cy="719137"/>
          </a:xfrm>
        </p:spPr>
        <p:txBody>
          <a:bodyPr/>
          <a:lstStyle/>
          <a:p>
            <a:pPr algn="ctr"/>
            <a:r>
              <a:rPr lang="ru-RU" altLang="ru-RU" sz="2500"/>
              <a:t>Показатели исследования влияния «мягких навыков»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43BF1-294B-48BF-1563-0935D8340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97000"/>
            <a:ext cx="8424862" cy="5284788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ЛИЧНОСТНАЯ ЦЕЛОСТНОСТЬ И НАДЁЖНОСТЬ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Ключевые показатели: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Осознаёт свои этические ценности и руководствуется ими во всех решениях и действиях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Обеспечивает соответствие продуктов и результатов проекта принципам устойчивого развития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Принимает на себя ответственность за свои решения и действия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Последователен в своих действиях, решениях и коммуникациях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Тщательно выполняет задачи, чтобы заработать доверие со стороны других людей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Критерии ключевого показателя: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Принимает на себя всю полноту ответственности за свои решения и действия 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Готов отвечать как за положительные, так и за отрицательные последствия своих решений и действий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Принимает решения и выполняет соглашения разработанные вместе с другими людьми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Преодолевает личные и профессиональные недостатки, которые могут помешать успеху</a:t>
            </a:r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468AE580-7754-32F6-1E24-67D15F890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246480-776F-4803-8E68-F5B2A98A1E90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59BB6673-52E5-FEE2-87D4-C22C8EBE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115888"/>
            <a:ext cx="7704137" cy="719137"/>
          </a:xfrm>
        </p:spPr>
        <p:txBody>
          <a:bodyPr/>
          <a:lstStyle/>
          <a:p>
            <a:pPr algn="ctr"/>
            <a:r>
              <a:rPr lang="ru-RU" altLang="ru-RU" sz="2500"/>
              <a:t>Показатели исследования влияния «мягких навыков»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39AA02-C3DE-7665-1C78-1EAEF28C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9225"/>
            <a:ext cx="8424862" cy="5284788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МЕЖЛИЧНОСТНЫЕ КОММУНИКАЦИИ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Ключевые показатели: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Предоставляет понятную и структурированную информацию и удостоверяется в том, что она понятна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Поддерживает и поощряет открытые коммуникации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Выбирает стили и каналы коммуникации, соответствующие аудитории, ситуации и уровню управления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Эффективно взаимодействует с виртуальными командами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Обладает чувством юмора и способен посмотреть на проблему со стороны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Критерии двух ключевых показателей: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Создаёт атмосферу открытости и самоуважения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Умеет активно и терпеливо слушать с предоставлением обратной связи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Выбирает канал и стиль коммуникации в зависимости от целевой аудитории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Поощряет взаимодействие и сплочённость в команде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Способен посмотреть на проблему со стороны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85A8CAFB-821A-A1EE-5BB0-340D73E24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8FCA15-DCD9-42B6-825A-CC0CA5BF6BA0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C67DB6F7-8F50-3A42-E956-366AAD96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115888"/>
            <a:ext cx="7704137" cy="719137"/>
          </a:xfrm>
        </p:spPr>
        <p:txBody>
          <a:bodyPr/>
          <a:lstStyle/>
          <a:p>
            <a:pPr algn="ctr"/>
            <a:r>
              <a:rPr lang="ru-RU" altLang="ru-RU" sz="2500"/>
              <a:t>Показатели исследования влияния «мягких навыков»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05A16-2BA8-F663-FA70-5C1583709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9225"/>
            <a:ext cx="8424862" cy="5284788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ОТНОШЕНИЯ И ВОВЛЕЧЕНИЕ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Ключевые показатели: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Инициирует и развивает личные и профессиональные взаимоотношения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Присоединяется к сообществам и создаёт сообщества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Демонстрирует </a:t>
            </a:r>
            <a:r>
              <a:rPr lang="ru-RU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эмпатию</a:t>
            </a: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 – способен выслушать, понять и поддерживать другого человека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Демонстрирует доверие и уважение к другим людям, поощряя их высказывать своё мнение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Делится своим видением и целями, чтобы заинтересовать и вовлечь других людей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Критерии двух ключевых показателей: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Демонстрирует оптимизм 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Чётко и доступно доносит до других своё видение, цели и результаты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Поощряет обсуждение и критику видения, целей и результатов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Вовлекает людей в процессы планирования и принятия решений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Привлекает к выполнению конкретных задач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Серьёзно воспринимает вклад отдельных членов команды</a:t>
            </a:r>
          </a:p>
          <a:p>
            <a:pPr>
              <a:spcBef>
                <a:spcPts val="0"/>
              </a:spcBef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Подчёркивает, что для успеха важно вовлечение каждого</a:t>
            </a:r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5510F216-98D2-12FA-5791-93FA1637D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7694FE-0E7A-44D2-AFE2-92AD101BC4E4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9201</TotalTime>
  <Words>1581</Words>
  <Application>Microsoft Office PowerPoint</Application>
  <PresentationFormat>Экран (4:3)</PresentationFormat>
  <Paragraphs>273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Калтыков Александр Олегович</vt:lpstr>
      <vt:lpstr>«Мягкие навыки» в управлении проектами </vt:lpstr>
      <vt:lpstr>Показатели исследования влияния «мягких навыков»</vt:lpstr>
      <vt:lpstr>ПРОВЕДЕНИЕ ИССЛЕДОВАНИЯ</vt:lpstr>
      <vt:lpstr>Показатели исследования влияния «мягких навыков»</vt:lpstr>
      <vt:lpstr>Показатели исследования влияния «мягких навыков»</vt:lpstr>
      <vt:lpstr>Показатели исследования влияния «мягких навыков»</vt:lpstr>
      <vt:lpstr>Показатели исследования влияния «мягких навыков»</vt:lpstr>
      <vt:lpstr>Показатели исследования влияния «мягких навыков»</vt:lpstr>
      <vt:lpstr>Показатели исследования влияния «мягких навыков»</vt:lpstr>
      <vt:lpstr>Показатели исследования влияния «мягких навыков»</vt:lpstr>
      <vt:lpstr>Показатели исследования влияния «мягких навыков»</vt:lpstr>
      <vt:lpstr>Показатели исследования влияния «мягких навыков»</vt:lpstr>
      <vt:lpstr>Показатели исследования влияния «мягких навыков»</vt:lpstr>
      <vt:lpstr>САМЫЕ ВАЖНЫЕ КАЧЕСТВА РУКОВОДИТЕЛЯ ПРОЕКТА ПО МНЕНИЮ ЭКСПЕРТОВ </vt:lpstr>
      <vt:lpstr>ПРИМЕРЫ ИСПОЛЬЗОВАНИЯ ДАННОГО ИССЛЕДОВАНИЯ</vt:lpstr>
      <vt:lpstr> ПЛАНЫ ПО ДАЛЬНЕЙШИМ ИССЛЕДОВАНИЯМ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Калтыков</dc:creator>
  <cp:lastModifiedBy>Неизвестный пользователь</cp:lastModifiedBy>
  <cp:revision>117</cp:revision>
  <dcterms:created xsi:type="dcterms:W3CDTF">2012-04-23T05:03:24Z</dcterms:created>
  <dcterms:modified xsi:type="dcterms:W3CDTF">2022-09-16T10:58:49Z</dcterms:modified>
</cp:coreProperties>
</file>